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3" r:id="rId2"/>
    <p:sldMasterId id="2147483648" r:id="rId3"/>
  </p:sldMasterIdLst>
  <p:notesMasterIdLst>
    <p:notesMasterId r:id="rId24"/>
  </p:notesMasterIdLst>
  <p:sldIdLst>
    <p:sldId id="256" r:id="rId4"/>
    <p:sldId id="270" r:id="rId5"/>
    <p:sldId id="259" r:id="rId6"/>
    <p:sldId id="261" r:id="rId7"/>
    <p:sldId id="265" r:id="rId8"/>
    <p:sldId id="264" r:id="rId9"/>
    <p:sldId id="269" r:id="rId10"/>
    <p:sldId id="267" r:id="rId11"/>
    <p:sldId id="272" r:id="rId12"/>
    <p:sldId id="273" r:id="rId13"/>
    <p:sldId id="274" r:id="rId14"/>
    <p:sldId id="275" r:id="rId15"/>
    <p:sldId id="284" r:id="rId16"/>
    <p:sldId id="276" r:id="rId17"/>
    <p:sldId id="277" r:id="rId18"/>
    <p:sldId id="278" r:id="rId19"/>
    <p:sldId id="279" r:id="rId20"/>
    <p:sldId id="280" r:id="rId21"/>
    <p:sldId id="281" r:id="rId22"/>
    <p:sldId id="282" r:id="rId23"/>
  </p:sldIdLst>
  <p:sldSz cx="12192000" cy="6858000"/>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526C"/>
    <a:srgbClr val="0184BC"/>
    <a:srgbClr val="1A9239"/>
    <a:srgbClr val="C198E0"/>
    <a:srgbClr val="FED4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73018" autoAdjust="0"/>
  </p:normalViewPr>
  <p:slideViewPr>
    <p:cSldViewPr snapToGrid="0">
      <p:cViewPr varScale="1">
        <p:scale>
          <a:sx n="95" d="100"/>
          <a:sy n="95" d="100"/>
        </p:scale>
        <p:origin x="102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64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3647"/>
          </a:xfrm>
          <a:prstGeom prst="rect">
            <a:avLst/>
          </a:prstGeom>
        </p:spPr>
        <p:txBody>
          <a:bodyPr vert="horz" lIns="91440" tIns="45720" rIns="91440" bIns="45720" rtlCol="0"/>
          <a:lstStyle>
            <a:lvl1pPr algn="r">
              <a:defRPr sz="1200"/>
            </a:lvl1pPr>
          </a:lstStyle>
          <a:p>
            <a:fld id="{4204540F-223C-41B4-8F3A-469A16C08B38}" type="datetimeFigureOut">
              <a:rPr lang="en-US" smtClean="0"/>
              <a:t>2/13/2020</a:t>
            </a:fld>
            <a:endParaRPr lang="en-US"/>
          </a:p>
        </p:txBody>
      </p:sp>
      <p:sp>
        <p:nvSpPr>
          <p:cNvPr id="4" name="Slide Image Placeholder 3"/>
          <p:cNvSpPr>
            <a:spLocks noGrp="1" noRot="1" noChangeAspect="1"/>
          </p:cNvSpPr>
          <p:nvPr>
            <p:ph type="sldImg" idx="2"/>
          </p:nvPr>
        </p:nvSpPr>
        <p:spPr>
          <a:xfrm>
            <a:off x="658813" y="1155700"/>
            <a:ext cx="5540375"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47153"/>
            <a:ext cx="5486400" cy="363858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36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7193"/>
            <a:ext cx="2971800" cy="463646"/>
          </a:xfrm>
          <a:prstGeom prst="rect">
            <a:avLst/>
          </a:prstGeom>
        </p:spPr>
        <p:txBody>
          <a:bodyPr vert="horz" lIns="91440" tIns="45720" rIns="91440" bIns="45720" rtlCol="0" anchor="b"/>
          <a:lstStyle>
            <a:lvl1pPr algn="r">
              <a:defRPr sz="1200"/>
            </a:lvl1pPr>
          </a:lstStyle>
          <a:p>
            <a:fld id="{711A9EF9-29F9-423A-AC00-2A5EC2341E03}" type="slidenum">
              <a:rPr lang="en-US" smtClean="0"/>
              <a:t>‹#›</a:t>
            </a:fld>
            <a:endParaRPr lang="en-US"/>
          </a:p>
        </p:txBody>
      </p:sp>
    </p:spTree>
    <p:extLst>
      <p:ext uri="{BB962C8B-B14F-4D97-AF65-F5344CB8AC3E}">
        <p14:creationId xmlns:p14="http://schemas.microsoft.com/office/powerpoint/2010/main" val="2459877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1A9EF9-29F9-423A-AC00-2A5EC2341E03}" type="slidenum">
              <a:rPr lang="en-US" smtClean="0"/>
              <a:t>1</a:t>
            </a:fld>
            <a:endParaRPr lang="en-US"/>
          </a:p>
        </p:txBody>
      </p:sp>
    </p:spTree>
    <p:extLst>
      <p:ext uri="{BB962C8B-B14F-4D97-AF65-F5344CB8AC3E}">
        <p14:creationId xmlns:p14="http://schemas.microsoft.com/office/powerpoint/2010/main" val="1440956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Mentor with Intentionality – Page 11 </a:t>
            </a:r>
          </a:p>
          <a:p>
            <a:r>
              <a:rPr lang="en-US" sz="1200" b="1" i="1" u="none" strike="noStrike" kern="1200" baseline="0" dirty="0">
                <a:solidFill>
                  <a:schemeClr val="tx1"/>
                </a:solidFill>
                <a:latin typeface="Century Gothic" panose="020B0502020202020204" pitchFamily="34" charset="0"/>
                <a:ea typeface="+mn-ea"/>
                <a:cs typeface="+mn-cs"/>
              </a:rPr>
              <a:t>By faith Moses’ parents hid him for three months after he was born, </a:t>
            </a:r>
            <a:r>
              <a:rPr lang="en-US" sz="1200" b="1" i="1" u="sng" strike="noStrike" kern="1200" baseline="0" dirty="0">
                <a:solidFill>
                  <a:schemeClr val="tx1"/>
                </a:solidFill>
                <a:latin typeface="Century Gothic" panose="020B0502020202020204" pitchFamily="34" charset="0"/>
                <a:ea typeface="+mn-ea"/>
                <a:cs typeface="+mn-cs"/>
              </a:rPr>
              <a:t>because they saw he was no ordinary child</a:t>
            </a:r>
            <a:r>
              <a:rPr lang="en-US" sz="1200" b="1" i="1" u="none" strike="noStrike" kern="1200" baseline="0" dirty="0">
                <a:solidFill>
                  <a:schemeClr val="tx1"/>
                </a:solidFill>
                <a:latin typeface="Century Gothic" panose="020B0502020202020204" pitchFamily="34" charset="0"/>
                <a:ea typeface="+mn-ea"/>
                <a:cs typeface="+mn-cs"/>
              </a:rPr>
              <a:t>, and they were not afraid of the king’s edict. Hebrews 11:23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Century Gothic" panose="020B0502020202020204" pitchFamily="34" charset="0"/>
                <a:ea typeface="+mn-ea"/>
                <a:cs typeface="+mn-cs"/>
              </a:rPr>
              <a:t>Amram and Jochebed, Moses’s parents, had a spiritual view that God was up to something. They looked beyond the natural and sensed the supernatural. They recognized that Moses was no ordinary child and they raised him accordingly. </a:t>
            </a:r>
            <a:r>
              <a:rPr lang="en-US" sz="1200" kern="1200" dirty="0">
                <a:solidFill>
                  <a:schemeClr val="tx1"/>
                </a:solidFill>
                <a:effectLst/>
                <a:latin typeface="Century Gothic" panose="020B0502020202020204" pitchFamily="34" charset="0"/>
                <a:ea typeface="+mn-ea"/>
                <a:cs typeface="+mn-cs"/>
              </a:rPr>
              <a:t>If there is one thing our children need today more than anything it’s the confidence that they have what it takes to follow God every day of their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There is something powerful about what we believe about ourselves and the things that others speak over us:</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Jacob was called the “heel grabber” or “</a:t>
            </a:r>
            <a:r>
              <a:rPr lang="en-US" sz="1200" b="0" i="0" u="none" strike="noStrike" kern="1200" baseline="0" dirty="0" err="1">
                <a:solidFill>
                  <a:schemeClr val="tx1"/>
                </a:solidFill>
                <a:latin typeface="Century Gothic" panose="020B0502020202020204" pitchFamily="34" charset="0"/>
                <a:ea typeface="+mn-ea"/>
                <a:cs typeface="+mn-cs"/>
              </a:rPr>
              <a:t>supplanter</a:t>
            </a:r>
            <a:r>
              <a:rPr lang="en-US" sz="1200" b="0" i="0" u="none" strike="noStrike" kern="1200" baseline="0" dirty="0">
                <a:solidFill>
                  <a:schemeClr val="tx1"/>
                </a:solidFill>
                <a:latin typeface="Century Gothic" panose="020B0502020202020204" pitchFamily="34" charset="0"/>
                <a:ea typeface="+mn-ea"/>
                <a:cs typeface="+mn-cs"/>
              </a:rPr>
              <a:t>.” He became a swindler. When God renamed him “Israel,” it changed his destiny.</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Joshua was told repeatedly to be strong and courageous: </a:t>
            </a:r>
            <a:r>
              <a:rPr lang="en-US" sz="1200" b="1" i="0" u="none" strike="noStrike" kern="1200" baseline="0" dirty="0">
                <a:solidFill>
                  <a:schemeClr val="tx1"/>
                </a:solidFill>
                <a:latin typeface="Century Gothic" panose="020B0502020202020204" pitchFamily="34" charset="0"/>
                <a:ea typeface="+mn-ea"/>
                <a:cs typeface="+mn-cs"/>
              </a:rPr>
              <a:t>“Be strong and courageous, for you are the one who will lead these people to possess all the land I swore to their ancestors I would give them.” Joshua 1:6</a:t>
            </a:r>
            <a:r>
              <a:rPr lang="en-US" sz="1200" b="0" i="0" u="none" strike="noStrike" kern="1200" baseline="0" dirty="0">
                <a:solidFill>
                  <a:schemeClr val="tx1"/>
                </a:solidFill>
                <a:latin typeface="Century Gothic" panose="020B0502020202020204" pitchFamily="34" charset="0"/>
                <a:ea typeface="+mn-ea"/>
                <a:cs typeface="+mn-cs"/>
              </a:rPr>
              <a:t> (NLT)</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Through the encouragement of Mordecai, Esther believed she was in the office of queen </a:t>
            </a:r>
            <a:r>
              <a:rPr lang="en-US" sz="1200" b="1" i="0" u="none" strike="noStrike" kern="1200" baseline="0" dirty="0">
                <a:solidFill>
                  <a:schemeClr val="tx1"/>
                </a:solidFill>
                <a:latin typeface="Century Gothic" panose="020B0502020202020204" pitchFamily="34" charset="0"/>
                <a:ea typeface="+mn-ea"/>
                <a:cs typeface="+mn-cs"/>
              </a:rPr>
              <a:t>“for such a time as this” </a:t>
            </a:r>
            <a:r>
              <a:rPr lang="en-US" sz="1200" b="0" i="0" u="none" strike="noStrike" kern="1200" baseline="0" dirty="0">
                <a:solidFill>
                  <a:schemeClr val="tx1"/>
                </a:solidFill>
                <a:latin typeface="Century Gothic" panose="020B0502020202020204" pitchFamily="34" charset="0"/>
                <a:ea typeface="+mn-ea"/>
                <a:cs typeface="+mn-cs"/>
              </a:rPr>
              <a:t>and saved the Jews. (</a:t>
            </a:r>
            <a:r>
              <a:rPr lang="en-US" sz="1200" b="1" i="0" u="none" strike="noStrike" kern="1200" baseline="0" dirty="0">
                <a:solidFill>
                  <a:schemeClr val="tx1"/>
                </a:solidFill>
                <a:latin typeface="Century Gothic" panose="020B0502020202020204" pitchFamily="34" charset="0"/>
                <a:ea typeface="+mn-ea"/>
                <a:cs typeface="+mn-cs"/>
              </a:rPr>
              <a:t>Esther 4:14</a:t>
            </a:r>
            <a:r>
              <a:rPr lang="en-US" sz="1200" b="0" i="0" u="none" strike="noStrike" kern="1200" baseline="0" dirty="0">
                <a:solidFill>
                  <a:schemeClr val="tx1"/>
                </a:solidFill>
                <a:latin typeface="Century Gothic" panose="020B0502020202020204" pitchFamily="34" charset="0"/>
                <a:ea typeface="+mn-ea"/>
                <a:cs typeface="+mn-cs"/>
              </a:rPr>
              <a:t>)</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Jesus called Peter “the rock” and Peter’s life changed because of his relationship with Jesus. (</a:t>
            </a:r>
            <a:r>
              <a:rPr lang="en-US" sz="1200" b="1" i="0" u="none" strike="noStrike" kern="1200" baseline="0" dirty="0">
                <a:solidFill>
                  <a:schemeClr val="tx1"/>
                </a:solidFill>
                <a:latin typeface="Century Gothic" panose="020B0502020202020204" pitchFamily="34" charset="0"/>
                <a:ea typeface="+mn-ea"/>
                <a:cs typeface="+mn-cs"/>
              </a:rPr>
              <a:t>Matthew 16:18</a:t>
            </a:r>
            <a:r>
              <a:rPr lang="en-US" sz="1200" b="0" i="0" u="none" strike="noStrike" kern="1200" baseline="0" dirty="0">
                <a:solidFill>
                  <a:schemeClr val="tx1"/>
                </a:solidFill>
                <a:latin typeface="Century Gothic" panose="020B0502020202020204" pitchFamily="34" charset="0"/>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As teachers and ministry leaders, it is imperative to our purpose that we mentor others by seeing them with God’s eyes and speaking to them in life-giving words. When we consider the kind of legacy we will leave, much of it hinges on being able to look beyond the physical interactions with a student to see that God has a plan and that plan is significant.</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As church leaders, we see the impact we can have when we show belief in children.</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Most often it happens at the altars as we ask children to listen to the voice of the Holy Spirit. It’s in these moments that he speaks to them. Many are called to missions or pastoral ministry. </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But it’s in that moment that they hear the voice of their Creator saying, “</a:t>
            </a:r>
            <a:r>
              <a:rPr lang="en-US" sz="1200" b="1" kern="1200" dirty="0">
                <a:solidFill>
                  <a:schemeClr val="tx1"/>
                </a:solidFill>
                <a:effectLst/>
                <a:latin typeface="Century Gothic" panose="020B0502020202020204" pitchFamily="34" charset="0"/>
                <a:ea typeface="+mn-ea"/>
                <a:cs typeface="+mn-cs"/>
              </a:rPr>
              <a:t>You are destined for something great</a:t>
            </a:r>
            <a:r>
              <a:rPr lang="en-US" sz="1200" kern="1200" dirty="0">
                <a:solidFill>
                  <a:schemeClr val="tx1"/>
                </a:solidFill>
                <a:effectLst/>
                <a:latin typeface="Century Gothic" panose="020B0502020202020204" pitchFamily="34" charset="0"/>
                <a:ea typeface="+mn-ea"/>
                <a:cs typeface="+mn-cs"/>
              </a:rPr>
              <a:t>!” When we as leaders and parents encourage a child, we are creating a power statement that remains in their mind for the rest of their lives.</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When was the last time you said to a child, “I can see God has a plan for your life?” or “God’s working in you and I cannot wait to see how his plan bears fruit 10 years from now.”</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That’s different from “sit down and listen to my lesson.” We must be speaking life in a way that builds confidence in children.</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Hebrews 11:23 says, “</a:t>
            </a:r>
            <a:r>
              <a:rPr lang="en-US" sz="1200" i="1" kern="1200" dirty="0">
                <a:solidFill>
                  <a:schemeClr val="tx1"/>
                </a:solidFill>
                <a:effectLst/>
                <a:latin typeface="Century Gothic" panose="020B0502020202020204" pitchFamily="34" charset="0"/>
                <a:ea typeface="+mn-ea"/>
                <a:cs typeface="+mn-cs"/>
              </a:rPr>
              <a:t>They saw that God had given them an unusual child.”</a:t>
            </a:r>
            <a:r>
              <a:rPr lang="en-US" sz="1200" kern="1200" dirty="0">
                <a:solidFill>
                  <a:schemeClr val="tx1"/>
                </a:solidFill>
                <a:effectLst/>
                <a:latin typeface="Century Gothic" panose="020B0502020202020204" pitchFamily="34" charset="0"/>
                <a:ea typeface="+mn-ea"/>
                <a:cs typeface="+mn-cs"/>
              </a:rPr>
              <a:t> </a:t>
            </a:r>
          </a:p>
          <a:p>
            <a:pPr lvl="0"/>
            <a:r>
              <a:rPr lang="en-US" sz="1200" kern="1200" dirty="0">
                <a:solidFill>
                  <a:schemeClr val="tx1"/>
                </a:solidFill>
                <a:effectLst/>
                <a:latin typeface="Century Gothic" panose="020B0502020202020204" pitchFamily="34" charset="0"/>
                <a:ea typeface="+mn-ea"/>
                <a:cs typeface="+mn-cs"/>
              </a:rPr>
              <a:t>In the ESV it’s written </a:t>
            </a:r>
            <a:r>
              <a:rPr lang="en-US" sz="1200" i="1" kern="1200" dirty="0">
                <a:solidFill>
                  <a:schemeClr val="tx1"/>
                </a:solidFill>
                <a:effectLst/>
                <a:latin typeface="Century Gothic" panose="020B0502020202020204" pitchFamily="34" charset="0"/>
                <a:ea typeface="+mn-ea"/>
                <a:cs typeface="+mn-cs"/>
              </a:rPr>
              <a:t>“the child was beautiful”</a:t>
            </a:r>
            <a:endParaRPr lang="en-US" sz="1200" kern="1200" dirty="0">
              <a:solidFill>
                <a:schemeClr val="tx1"/>
              </a:solidFill>
              <a:effectLst/>
              <a:latin typeface="Century Gothic" panose="020B0502020202020204" pitchFamily="34" charset="0"/>
              <a:ea typeface="+mn-ea"/>
              <a:cs typeface="+mn-cs"/>
            </a:endParaRPr>
          </a:p>
          <a:p>
            <a:pPr lvl="0"/>
            <a:r>
              <a:rPr lang="en-US" sz="1200" kern="1200" dirty="0">
                <a:solidFill>
                  <a:schemeClr val="tx1"/>
                </a:solidFill>
                <a:effectLst/>
                <a:latin typeface="Century Gothic" panose="020B0502020202020204" pitchFamily="34" charset="0"/>
                <a:ea typeface="+mn-ea"/>
                <a:cs typeface="+mn-cs"/>
              </a:rPr>
              <a:t>In the NIV </a:t>
            </a:r>
            <a:r>
              <a:rPr lang="en-US" sz="1200" i="1" kern="1200" dirty="0">
                <a:solidFill>
                  <a:schemeClr val="tx1"/>
                </a:solidFill>
                <a:effectLst/>
                <a:latin typeface="Century Gothic" panose="020B0502020202020204" pitchFamily="34" charset="0"/>
                <a:ea typeface="+mn-ea"/>
                <a:cs typeface="+mn-cs"/>
              </a:rPr>
              <a:t>“they saw he was no ordinary child”</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b="1" u="sng" kern="1200" dirty="0">
                <a:solidFill>
                  <a:schemeClr val="tx1"/>
                </a:solidFill>
                <a:effectLst/>
                <a:latin typeface="Century Gothic" panose="020B0502020202020204" pitchFamily="34" charset="0"/>
                <a:ea typeface="+mn-ea"/>
                <a:cs typeface="+mn-cs"/>
              </a:rPr>
              <a:t>Moses’ parents saw greatness in their child</a:t>
            </a:r>
            <a:r>
              <a:rPr lang="en-US" sz="1200" kern="1200" dirty="0">
                <a:solidFill>
                  <a:schemeClr val="tx1"/>
                </a:solidFill>
                <a:effectLst/>
                <a:latin typeface="Century Gothic" panose="020B0502020202020204" pitchFamily="34" charset="0"/>
                <a:ea typeface="+mn-ea"/>
                <a:cs typeface="+mn-cs"/>
              </a:rPr>
              <a:t>. It was a spiritual view that God was up to something. They looked beyond the natural and sensed the supernatural.</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The kind of legacy we will leave hinges on being able to look beyond the physical interactions with a child to see that God has a significant plan.</a:t>
            </a:r>
          </a:p>
          <a:p>
            <a:r>
              <a:rPr lang="en-US" sz="1200" kern="1200" dirty="0">
                <a:solidFill>
                  <a:schemeClr val="tx1"/>
                </a:solidFill>
                <a:effectLst/>
                <a:latin typeface="Century Gothic" panose="020B0502020202020204" pitchFamily="34" charset="0"/>
                <a:ea typeface="+mn-ea"/>
                <a:cs typeface="+mn-cs"/>
              </a:rPr>
              <a:t> </a:t>
            </a:r>
          </a:p>
          <a:p>
            <a:r>
              <a:rPr lang="en-US" sz="1200" b="1" u="sng" kern="1200" dirty="0">
                <a:solidFill>
                  <a:schemeClr val="tx1"/>
                </a:solidFill>
                <a:effectLst/>
                <a:latin typeface="Century Gothic" panose="020B0502020202020204" pitchFamily="34" charset="0"/>
                <a:ea typeface="+mn-ea"/>
                <a:cs typeface="+mn-cs"/>
              </a:rPr>
              <a:t>This is the work of a mentor</a:t>
            </a:r>
            <a:r>
              <a:rPr lang="en-US" sz="1200" kern="1200" dirty="0">
                <a:solidFill>
                  <a:schemeClr val="tx1"/>
                </a:solidFill>
                <a:effectLst/>
                <a:latin typeface="Century Gothic" panose="020B0502020202020204" pitchFamily="34" charset="0"/>
                <a:ea typeface="+mn-ea"/>
                <a:cs typeface="+mn-cs"/>
              </a:rPr>
              <a:t> - someone who will find a way to speak life and build confidence in the next generation.</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 wonder what words of his parents echoed in Moses’ head as he walked the halls of the palace. What sense of confidence did he carry as he refused to be called the son of Pharaoh’s daughter?</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Oh, that our words would be intentional to the generations that come behind us!</a:t>
            </a: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10</a:t>
            </a:fld>
            <a:endParaRPr lang="en-US"/>
          </a:p>
        </p:txBody>
      </p:sp>
    </p:spTree>
    <p:extLst>
      <p:ext uri="{BB962C8B-B14F-4D97-AF65-F5344CB8AC3E}">
        <p14:creationId xmlns:p14="http://schemas.microsoft.com/office/powerpoint/2010/main" val="3939937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entury Gothic" panose="020B0502020202020204" pitchFamily="34" charset="0"/>
              </a:rPr>
              <a:t>Mentor with Encouragement – Pages 12-14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Century Gothic" panose="020B0502020202020204" pitchFamily="34" charset="0"/>
                <a:ea typeface="+mn-ea"/>
                <a:cs typeface="+mn-cs"/>
              </a:rPr>
              <a:t>A mentor is someone who will speak life and build confidence in the next generation. Every child, teen, and adult we teach has the potential to give their life to Jesus and have the Holy Spirit dwelling in them. </a:t>
            </a:r>
            <a:r>
              <a:rPr lang="en-US" sz="1200" kern="1200" dirty="0">
                <a:solidFill>
                  <a:schemeClr val="tx1"/>
                </a:solidFill>
                <a:effectLst/>
                <a:latin typeface="Century Gothic" panose="020B0502020202020204" pitchFamily="34" charset="0"/>
                <a:ea typeface="+mn-ea"/>
                <a:cs typeface="+mn-cs"/>
              </a:rPr>
              <a:t>An effective mentor’s words will echo for years to come. </a:t>
            </a:r>
            <a:r>
              <a:rPr lang="en-US" sz="1200" b="0" i="0" u="none" strike="noStrike" kern="1200" baseline="0" dirty="0">
                <a:solidFill>
                  <a:schemeClr val="tx1"/>
                </a:solidFill>
                <a:latin typeface="Century Gothic" panose="020B0502020202020204" pitchFamily="34" charset="0"/>
                <a:ea typeface="+mn-ea"/>
                <a:cs typeface="+mn-cs"/>
              </a:rPr>
              <a:t>A mentor walks side-by-side with an individual affirming, coaching, and building them up. The goal is to build a confidence that they can stretch to the next step and succeed. And if they fail, we encourage them to try again. Here are some easy questions to open up the opportunity to speak encouragement over a student.</a:t>
            </a:r>
          </a:p>
          <a:p>
            <a:r>
              <a:rPr lang="en-US" sz="1200" b="1" i="0" u="none" strike="noStrike" kern="1200" baseline="0" dirty="0">
                <a:solidFill>
                  <a:schemeClr val="tx1"/>
                </a:solidFill>
                <a:latin typeface="Century Gothic" panose="020B0502020202020204" pitchFamily="34" charset="0"/>
                <a:ea typeface="+mn-ea"/>
                <a:cs typeface="+mn-cs"/>
              </a:rPr>
              <a:t>Mentoring Questions</a:t>
            </a:r>
          </a:p>
          <a:p>
            <a:r>
              <a:rPr lang="en-US" sz="1200" b="0" i="0" u="none" strike="noStrike" kern="1200" baseline="0" dirty="0">
                <a:solidFill>
                  <a:schemeClr val="tx1"/>
                </a:solidFill>
                <a:latin typeface="Century Gothic" panose="020B0502020202020204" pitchFamily="34" charset="0"/>
                <a:ea typeface="+mn-ea"/>
                <a:cs typeface="+mn-cs"/>
              </a:rPr>
              <a:t>• What is something that you love to do with your free time?</a:t>
            </a:r>
          </a:p>
          <a:p>
            <a:r>
              <a:rPr lang="en-US" sz="1200" b="0" i="0" u="none" strike="noStrike" kern="1200" baseline="0" dirty="0">
                <a:solidFill>
                  <a:schemeClr val="tx1"/>
                </a:solidFill>
                <a:latin typeface="Century Gothic" panose="020B0502020202020204" pitchFamily="34" charset="0"/>
                <a:ea typeface="+mn-ea"/>
                <a:cs typeface="+mn-cs"/>
              </a:rPr>
              <a:t>• What is something you are really good at?</a:t>
            </a:r>
          </a:p>
          <a:p>
            <a:r>
              <a:rPr lang="en-US" sz="1200" b="0" i="0" u="none" strike="noStrike" kern="1200" baseline="0" dirty="0">
                <a:solidFill>
                  <a:schemeClr val="tx1"/>
                </a:solidFill>
                <a:latin typeface="Century Gothic" panose="020B0502020202020204" pitchFamily="34" charset="0"/>
                <a:ea typeface="+mn-ea"/>
                <a:cs typeface="+mn-cs"/>
              </a:rPr>
              <a:t>• If there was one thing you could do better, what would it be?</a:t>
            </a:r>
          </a:p>
          <a:p>
            <a:r>
              <a:rPr lang="en-US" sz="1200" b="0" i="0" u="none" strike="noStrike" kern="1200" baseline="0" dirty="0">
                <a:solidFill>
                  <a:schemeClr val="tx1"/>
                </a:solidFill>
                <a:latin typeface="Century Gothic" panose="020B0502020202020204" pitchFamily="34" charset="0"/>
                <a:ea typeface="+mn-ea"/>
                <a:cs typeface="+mn-cs"/>
              </a:rPr>
              <a:t>• What do you want your friends to think of when they think of you?</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As children begin to talk, a powerful tool is to aﬃrm them in who they are more than what they do. This is also true for adults. Here are some examples that praise the accomplishment rather than the person. </a:t>
            </a:r>
          </a:p>
          <a:p>
            <a:r>
              <a:rPr lang="en-US" sz="1200" b="0" i="0" u="none" strike="noStrike" kern="1200" baseline="0" dirty="0">
                <a:solidFill>
                  <a:schemeClr val="tx1"/>
                </a:solidFill>
                <a:latin typeface="Century Gothic" panose="020B0502020202020204" pitchFamily="34" charset="0"/>
                <a:ea typeface="+mn-ea"/>
                <a:cs typeface="+mn-cs"/>
              </a:rPr>
              <a:t>• You accomplished your goal.</a:t>
            </a:r>
          </a:p>
          <a:p>
            <a:r>
              <a:rPr lang="en-US" sz="1200" b="0" i="0" u="none" strike="noStrike" kern="1200" baseline="0" dirty="0">
                <a:solidFill>
                  <a:schemeClr val="tx1"/>
                </a:solidFill>
                <a:latin typeface="Century Gothic" panose="020B0502020202020204" pitchFamily="34" charset="0"/>
                <a:ea typeface="+mn-ea"/>
                <a:cs typeface="+mn-cs"/>
              </a:rPr>
              <a:t>• You have the highest score so you won first place.</a:t>
            </a:r>
          </a:p>
          <a:p>
            <a:r>
              <a:rPr lang="en-US" sz="1200" b="0" i="0" u="none" strike="noStrike" kern="1200" baseline="0" dirty="0">
                <a:solidFill>
                  <a:schemeClr val="tx1"/>
                </a:solidFill>
                <a:latin typeface="Century Gothic" panose="020B0502020202020204" pitchFamily="34" charset="0"/>
                <a:ea typeface="+mn-ea"/>
                <a:cs typeface="+mn-cs"/>
              </a:rPr>
              <a:t>• You really gave a lot of money to missions.</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Here are some ways to change those statements to affirm an internal attribute. </a:t>
            </a:r>
          </a:p>
          <a:p>
            <a:r>
              <a:rPr lang="en-US" sz="1200" b="0" i="0" u="none" strike="noStrike" kern="1200" baseline="0" dirty="0">
                <a:solidFill>
                  <a:schemeClr val="tx1"/>
                </a:solidFill>
                <a:latin typeface="Century Gothic" panose="020B0502020202020204" pitchFamily="34" charset="0"/>
                <a:ea typeface="+mn-ea"/>
                <a:cs typeface="+mn-cs"/>
              </a:rPr>
              <a:t>• I can tell you tried very hard and didn’t give up. It paid off and accomplished your goal.</a:t>
            </a:r>
          </a:p>
          <a:p>
            <a:r>
              <a:rPr lang="en-US" sz="1200" b="0" i="0" u="none" strike="noStrike" kern="1200" baseline="0" dirty="0">
                <a:solidFill>
                  <a:schemeClr val="tx1"/>
                </a:solidFill>
                <a:latin typeface="Century Gothic" panose="020B0502020202020204" pitchFamily="34" charset="0"/>
                <a:ea typeface="+mn-ea"/>
                <a:cs typeface="+mn-cs"/>
              </a:rPr>
              <a:t>• You earned a lot of points, which is good, but more importantly I see God shaping you to be an incredible woman/man of God.</a:t>
            </a:r>
          </a:p>
          <a:p>
            <a:r>
              <a:rPr lang="en-US" sz="1200" b="0" i="0" u="none" strike="noStrike" kern="1200" baseline="0" dirty="0">
                <a:solidFill>
                  <a:schemeClr val="tx1"/>
                </a:solidFill>
                <a:latin typeface="Century Gothic" panose="020B0502020202020204" pitchFamily="34" charset="0"/>
                <a:ea typeface="+mn-ea"/>
                <a:cs typeface="+mn-cs"/>
              </a:rPr>
              <a:t>• I can see your heart of compassion for the lost. The goal you set was super–high, and you should be encouraged by what God has done through you. I hope you’ve learned to never give up.</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When was the last time you said to a student, “I can see God has a plan for your life. You know, God’s working in you and I cannot wait to see how His plan bears fruit in the future.”</a:t>
            </a: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kern="1200" dirty="0">
                <a:solidFill>
                  <a:schemeClr val="tx1"/>
                </a:solidFill>
                <a:effectLst/>
                <a:latin typeface="Century Gothic" panose="020B0502020202020204" pitchFamily="34" charset="0"/>
                <a:ea typeface="+mn-ea"/>
                <a:cs typeface="+mn-cs"/>
              </a:rPr>
              <a:t>Conﬁdence Needed</a:t>
            </a:r>
            <a:endParaRPr lang="en-US" sz="1200" b="1"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Century Gothic" panose="020B0502020202020204" pitchFamily="34" charset="0"/>
                <a:ea typeface="+mn-ea"/>
                <a:cs typeface="+mn-cs"/>
              </a:rPr>
              <a:t>Proverbs 18:21 states, </a:t>
            </a:r>
            <a:r>
              <a:rPr lang="en-US" sz="1200" b="1" i="1" kern="1200" dirty="0">
                <a:solidFill>
                  <a:schemeClr val="tx1"/>
                </a:solidFill>
                <a:effectLst/>
                <a:latin typeface="Century Gothic" panose="020B0502020202020204" pitchFamily="34" charset="0"/>
                <a:ea typeface="+mn-ea"/>
                <a:cs typeface="+mn-cs"/>
              </a:rPr>
              <a:t>“Death and life are in the power of the tongue, and those who love it will eat its fruits.”</a:t>
            </a:r>
            <a:endParaRPr lang="en-US" sz="1200" b="1"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We must be extremely intentional to deliver as many life-giving words as possible. Maybe you are like me – your words come out of your mouth before they have the chance to be filtered by the brain. This can result in too many hurtful words slipping through. James says the mouth is full of deadly poison.</a:t>
            </a:r>
          </a:p>
          <a:p>
            <a:r>
              <a:rPr lang="en-US" sz="1200" kern="1200" dirty="0">
                <a:solidFill>
                  <a:schemeClr val="tx1"/>
                </a:solidFill>
                <a:effectLst/>
                <a:latin typeface="Century Gothic" panose="020B0502020202020204" pitchFamily="34" charset="0"/>
                <a:ea typeface="+mn-ea"/>
                <a:cs typeface="+mn-cs"/>
              </a:rPr>
              <a:t>That is not an excuse to keep on letting your flapper spew out whatever it wants. It should be a warning that we must all work very hard to surrender our words to the power of the Holy Spirit, to increase the times that our words deliver life instead of death. I’m sure, like me, you’ve seen your children wilt before you as your words cut their very heart. It happens to us all. That’s not an excuse… it’s the reason that you must try even harder to speak genuine life-giving words over your children. This is not easy, but it is essential.</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It’s also important to give opportunities for students to listen to the voice of the Holy Spirit. Our church leaders aren’t the only voice seeking to affirm people in who they are. The voice of their Creator is saying, “You are destined for something great!” During altar times:</a:t>
            </a:r>
          </a:p>
          <a:p>
            <a:r>
              <a:rPr lang="en-US" sz="1200" b="0" i="0" u="none" strike="noStrike" kern="1200" baseline="0" dirty="0">
                <a:solidFill>
                  <a:schemeClr val="tx1"/>
                </a:solidFill>
                <a:latin typeface="Century Gothic" panose="020B0502020202020204" pitchFamily="34" charset="0"/>
                <a:ea typeface="+mn-ea"/>
                <a:cs typeface="+mn-cs"/>
              </a:rPr>
              <a:t>• Let the Holy Spirit become the Teacher.</a:t>
            </a:r>
          </a:p>
          <a:p>
            <a:r>
              <a:rPr lang="en-US" sz="1200" b="0" i="0" u="none" strike="noStrike" kern="1200" baseline="0" dirty="0">
                <a:solidFill>
                  <a:schemeClr val="tx1"/>
                </a:solidFill>
                <a:latin typeface="Century Gothic" panose="020B0502020202020204" pitchFamily="34" charset="0"/>
                <a:ea typeface="+mn-ea"/>
                <a:cs typeface="+mn-cs"/>
              </a:rPr>
              <a:t>• Pause and ask God to speak to your heart about what He’s wanting to do in the lives of the children, youth, and adults in your ministry.</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1" i="0" u="none" strike="noStrike" kern="1200" baseline="0" dirty="0">
                <a:solidFill>
                  <a:schemeClr val="tx1"/>
                </a:solidFill>
                <a:latin typeface="Century Gothic" panose="020B0502020202020204" pitchFamily="34" charset="0"/>
                <a:ea typeface="+mn-ea"/>
                <a:cs typeface="+mn-cs"/>
              </a:rPr>
              <a:t>Reflection</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What were some encouraging words said to you when you were a child that have echoed in your mind over the years? </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Think about the students in your ministry. </a:t>
            </a:r>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11</a:t>
            </a:fld>
            <a:endParaRPr lang="en-US"/>
          </a:p>
        </p:txBody>
      </p:sp>
    </p:spTree>
    <p:extLst>
      <p:ext uri="{BB962C8B-B14F-4D97-AF65-F5344CB8AC3E}">
        <p14:creationId xmlns:p14="http://schemas.microsoft.com/office/powerpoint/2010/main" val="121669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entury Gothic" panose="020B0502020202020204" pitchFamily="34" charset="0"/>
                <a:ea typeface="+mn-ea"/>
                <a:cs typeface="+mn-cs"/>
              </a:rPr>
              <a:t>Prayer vs. Blessing – Page 16</a:t>
            </a:r>
          </a:p>
          <a:p>
            <a:r>
              <a:rPr lang="en-US" sz="1200" kern="1200" dirty="0">
                <a:solidFill>
                  <a:schemeClr val="tx1"/>
                </a:solidFill>
                <a:effectLst/>
                <a:latin typeface="Century Gothic" panose="020B0502020202020204" pitchFamily="34" charset="0"/>
                <a:ea typeface="+mn-ea"/>
                <a:cs typeface="+mn-cs"/>
              </a:rPr>
              <a:t>Numbers 6:22 records God’s instruction for the priestly blessing:</a:t>
            </a:r>
          </a:p>
          <a:p>
            <a:r>
              <a:rPr lang="en-US" sz="1200" b="1" i="0" kern="1200" dirty="0">
                <a:solidFill>
                  <a:schemeClr val="tx1"/>
                </a:solidFill>
                <a:effectLst/>
                <a:latin typeface="Century Gothic" panose="020B0502020202020204" pitchFamily="34" charset="0"/>
                <a:ea typeface="+mn-ea"/>
                <a:cs typeface="+mn-cs"/>
              </a:rPr>
              <a:t>“The Lord spoke to Moses, saying, “Speak to Aaron and his sons, saying, Thus you shall bless the people of Israel: you shall say to them, The Lord bless you and keep you; the Lord make his face to shine upon you and be gracious to you; the Lord lift up his countenance upon you and give you peace. So shall they put my name upon the people of Israel, and I will bless them.”</a:t>
            </a:r>
          </a:p>
          <a:p>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I like to think of it as the priest’s way of painting a big bullseye on the heads of who they want God to shower with His goodness!</a:t>
            </a:r>
          </a:p>
          <a:p>
            <a:r>
              <a:rPr lang="en-US" sz="1200" kern="1200" dirty="0">
                <a:solidFill>
                  <a:schemeClr val="tx1"/>
                </a:solidFill>
                <a:effectLst/>
                <a:latin typeface="Century Gothic" panose="020B0502020202020204" pitchFamily="34" charset="0"/>
                <a:ea typeface="+mn-ea"/>
                <a:cs typeface="+mn-cs"/>
              </a:rPr>
              <a:t>In fact, the phrase in verse 27 supports that word picture, </a:t>
            </a:r>
            <a:r>
              <a:rPr lang="en-US" sz="1200" b="1" i="1" kern="1200" dirty="0">
                <a:solidFill>
                  <a:schemeClr val="tx1"/>
                </a:solidFill>
                <a:effectLst/>
                <a:latin typeface="Century Gothic" panose="020B0502020202020204" pitchFamily="34" charset="0"/>
                <a:ea typeface="+mn-ea"/>
                <a:cs typeface="+mn-cs"/>
              </a:rPr>
              <a:t>“so shall they [the priests] put my name upon the people of Israel [the bullseye], and I will bless them [showered with goodness].</a:t>
            </a:r>
            <a:endParaRPr lang="en-US" sz="1200" b="1" kern="1200" dirty="0">
              <a:solidFill>
                <a:schemeClr val="tx1"/>
              </a:solidFill>
              <a:effectLst/>
              <a:latin typeface="Century Gothic" panose="020B0502020202020204" pitchFamily="34" charset="0"/>
              <a:ea typeface="+mn-ea"/>
              <a:cs typeface="+mn-cs"/>
            </a:endParaRPr>
          </a:p>
          <a:p>
            <a:endParaRPr lang="en-US" b="1"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Century Gothic" panose="020B0502020202020204" pitchFamily="34" charset="0"/>
                <a:ea typeface="+mn-ea"/>
                <a:cs typeface="+mn-cs"/>
              </a:rPr>
              <a:t>Jesus instructed us to pray—so don’t stop doing that. But begin also to speak blessing over people and watch how God transforms them through those life-giving words.</a:t>
            </a:r>
          </a:p>
          <a:p>
            <a:r>
              <a:rPr lang="en-US" sz="1200" kern="1200" dirty="0">
                <a:solidFill>
                  <a:schemeClr val="tx1"/>
                </a:solidFill>
                <a:effectLst/>
                <a:latin typeface="Century Gothic" panose="020B0502020202020204" pitchFamily="34" charset="0"/>
                <a:ea typeface="+mn-ea"/>
                <a:cs typeface="+mn-cs"/>
              </a:rPr>
              <a:t>There is a difference between a prayer and a blessing</a:t>
            </a:r>
          </a:p>
          <a:p>
            <a:pPr marL="171450" lvl="0" indent="-171450">
              <a:buFont typeface="Arial" panose="020B0604020202020204" pitchFamily="34" charset="0"/>
              <a:buChar char="•"/>
            </a:pPr>
            <a:r>
              <a:rPr lang="en-US" sz="1200" b="1" kern="1200" dirty="0">
                <a:solidFill>
                  <a:schemeClr val="tx1"/>
                </a:solidFill>
                <a:effectLst/>
                <a:latin typeface="Century Gothic" panose="020B0502020202020204" pitchFamily="34" charset="0"/>
                <a:ea typeface="+mn-ea"/>
                <a:cs typeface="+mn-cs"/>
              </a:rPr>
              <a:t>Prayer</a:t>
            </a:r>
            <a:r>
              <a:rPr lang="en-US" sz="1200" kern="1200" dirty="0">
                <a:solidFill>
                  <a:schemeClr val="tx1"/>
                </a:solidFill>
                <a:effectLst/>
                <a:latin typeface="Century Gothic" panose="020B0502020202020204" pitchFamily="34" charset="0"/>
                <a:ea typeface="+mn-ea"/>
                <a:cs typeface="+mn-cs"/>
              </a:rPr>
              <a:t> - talking to God about what is happening on earth</a:t>
            </a:r>
          </a:p>
          <a:p>
            <a:pPr marL="171450" lvl="0" indent="-171450">
              <a:buFont typeface="Arial" panose="020B0604020202020204" pitchFamily="34" charset="0"/>
              <a:buChar char="•"/>
            </a:pPr>
            <a:r>
              <a:rPr lang="en-US" sz="1200" b="1" kern="1200" dirty="0">
                <a:solidFill>
                  <a:schemeClr val="tx1"/>
                </a:solidFill>
                <a:effectLst/>
                <a:latin typeface="Century Gothic" panose="020B0502020202020204" pitchFamily="34" charset="0"/>
                <a:ea typeface="+mn-ea"/>
                <a:cs typeface="+mn-cs"/>
              </a:rPr>
              <a:t>Blessing</a:t>
            </a:r>
            <a:r>
              <a:rPr lang="en-US" sz="1200" kern="1200" dirty="0">
                <a:solidFill>
                  <a:schemeClr val="tx1"/>
                </a:solidFill>
                <a:effectLst/>
                <a:latin typeface="Century Gothic" panose="020B0502020202020204" pitchFamily="34" charset="0"/>
                <a:ea typeface="+mn-ea"/>
                <a:cs typeface="+mn-cs"/>
              </a:rPr>
              <a:t> - talking to people about the overflow from heaven</a:t>
            </a:r>
          </a:p>
          <a:p>
            <a:pPr marL="0" lvl="0" indent="0">
              <a:buFont typeface="Arial" panose="020B0604020202020204" pitchFamily="34" charset="0"/>
              <a:buNone/>
            </a:pP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Here is an example of the difference:</a:t>
            </a:r>
          </a:p>
          <a:p>
            <a:pPr marL="171450" lvl="0" indent="-171450">
              <a:buFont typeface="Arial" panose="020B0604020202020204" pitchFamily="34" charset="0"/>
              <a:buChar char="•"/>
            </a:pPr>
            <a:r>
              <a:rPr lang="en-US" sz="1200" b="1" kern="1200" dirty="0">
                <a:solidFill>
                  <a:schemeClr val="tx1"/>
                </a:solidFill>
                <a:effectLst/>
                <a:latin typeface="Century Gothic" panose="020B0502020202020204" pitchFamily="34" charset="0"/>
                <a:ea typeface="+mn-ea"/>
                <a:cs typeface="+mn-cs"/>
              </a:rPr>
              <a:t>Prayer</a:t>
            </a:r>
            <a:r>
              <a:rPr lang="en-US" sz="1200" kern="1200" dirty="0">
                <a:solidFill>
                  <a:schemeClr val="tx1"/>
                </a:solidFill>
                <a:effectLst/>
                <a:latin typeface="Century Gothic" panose="020B0502020202020204" pitchFamily="34" charset="0"/>
                <a:ea typeface="+mn-ea"/>
                <a:cs typeface="+mn-cs"/>
              </a:rPr>
              <a:t>: Lord, please help Nancy to grow in her faith as she walks through this difficult time. Let her know you are with her and will never leave her.</a:t>
            </a:r>
          </a:p>
          <a:p>
            <a:pPr marL="171450" lvl="0" indent="-171450">
              <a:buFont typeface="Arial" panose="020B0604020202020204" pitchFamily="34" charset="0"/>
              <a:buChar char="•"/>
            </a:pPr>
            <a:r>
              <a:rPr lang="en-US" sz="1200" b="1" kern="1200" dirty="0">
                <a:solidFill>
                  <a:schemeClr val="tx1"/>
                </a:solidFill>
                <a:effectLst/>
                <a:latin typeface="Century Gothic" panose="020B0502020202020204" pitchFamily="34" charset="0"/>
                <a:ea typeface="+mn-ea"/>
                <a:cs typeface="+mn-cs"/>
              </a:rPr>
              <a:t>Blessing</a:t>
            </a:r>
            <a:r>
              <a:rPr lang="en-US" sz="1200" kern="1200" dirty="0">
                <a:solidFill>
                  <a:schemeClr val="tx1"/>
                </a:solidFill>
                <a:effectLst/>
                <a:latin typeface="Century Gothic" panose="020B0502020202020204" pitchFamily="34" charset="0"/>
                <a:ea typeface="+mn-ea"/>
                <a:cs typeface="+mn-cs"/>
              </a:rPr>
              <a:t>: Nancy, I want you to know that God has promised in His Word that He will always be with you and will never leave you. Allow this fact to cause your faith to grow as you walk through this difficult time.</a:t>
            </a:r>
          </a:p>
          <a:p>
            <a:pPr marL="0" lvl="0" indent="0">
              <a:buFont typeface="Arial" panose="020B0604020202020204" pitchFamily="34" charset="0"/>
              <a:buNone/>
            </a:pPr>
            <a:endParaRPr lang="en-US" sz="1200" kern="1200" dirty="0">
              <a:solidFill>
                <a:schemeClr val="tx1"/>
              </a:solidFill>
              <a:effectLst/>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Practical Tips for Blessing</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Place a hand on a shoulder or arm and look them in the eye.</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Address the blessing to a person (or group of people) by name.</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Speak words of Life.</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Use Scripture when possible.</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Reinforce the promises God has made in Scripture.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It may feel awkward at first – try it, stretch yourself. Speak a blessing. Keep doing it and it just may change the relationship and give you a new perspective about your child.</a:t>
            </a:r>
          </a:p>
          <a:p>
            <a:r>
              <a:rPr lang="en-US" sz="1200" kern="1200" dirty="0">
                <a:solidFill>
                  <a:schemeClr val="tx1"/>
                </a:solidFill>
                <a:effectLst/>
                <a:latin typeface="Century Gothic" panose="020B050202020202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12</a:t>
            </a:fld>
            <a:endParaRPr lang="en-US"/>
          </a:p>
        </p:txBody>
      </p:sp>
    </p:spTree>
    <p:extLst>
      <p:ext uri="{BB962C8B-B14F-4D97-AF65-F5344CB8AC3E}">
        <p14:creationId xmlns:p14="http://schemas.microsoft.com/office/powerpoint/2010/main" val="306642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dirty="0">
                <a:solidFill>
                  <a:schemeClr val="tx1"/>
                </a:solidFill>
                <a:latin typeface="Century Gothic" panose="020B0502020202020204" pitchFamily="34" charset="0"/>
              </a:rPr>
              <a:t>Activity Suggestion: Speak a Blessing</a:t>
            </a:r>
          </a:p>
          <a:p>
            <a:pPr lvl="0"/>
            <a:endParaRPr lang="en-US" sz="1200" b="1" dirty="0">
              <a:solidFill>
                <a:schemeClr val="tx1"/>
              </a:solidFill>
              <a:latin typeface="Century Gothic" panose="020B0502020202020204" pitchFamily="34" charset="0"/>
            </a:endParaRPr>
          </a:p>
          <a:p>
            <a:pPr lvl="0"/>
            <a:r>
              <a:rPr lang="en-US" sz="1200" b="1" dirty="0">
                <a:solidFill>
                  <a:schemeClr val="tx1"/>
                </a:solidFill>
                <a:latin typeface="Century Gothic" panose="020B0502020202020204" pitchFamily="34" charset="0"/>
              </a:rPr>
              <a:t>1. Ask the Holy Spirit to show you a scripture or promise of God in the Bible that would apply to the person you are blessing.</a:t>
            </a:r>
            <a:r>
              <a:rPr lang="en-US" sz="1200" dirty="0">
                <a:solidFill>
                  <a:schemeClr val="tx1"/>
                </a:solidFill>
                <a:latin typeface="Century Gothic" panose="020B0502020202020204" pitchFamily="34" charset="0"/>
              </a:rPr>
              <a:t> When you find the promises of God in your Bible, highlight it with a different color than you usually use or draw a symbol next to the verse. This will help you to easily find those promises when you need them. Make it a habit to know His promises and speak them over others routinely. </a:t>
            </a:r>
          </a:p>
          <a:p>
            <a:pPr lvl="0"/>
            <a:endParaRPr lang="en-US" sz="1200" b="1" dirty="0">
              <a:solidFill>
                <a:schemeClr val="tx1"/>
              </a:solidFill>
              <a:latin typeface="Century Gothic" panose="020B0502020202020204" pitchFamily="34" charset="0"/>
            </a:endParaRPr>
          </a:p>
          <a:p>
            <a:pPr lvl="0"/>
            <a:r>
              <a:rPr lang="en-US" sz="1200" b="1" dirty="0">
                <a:solidFill>
                  <a:schemeClr val="tx1"/>
                </a:solidFill>
                <a:latin typeface="Century Gothic" panose="020B0502020202020204" pitchFamily="34" charset="0"/>
              </a:rPr>
              <a:t>2. Have them put out their hands like they are receiving a gift. Look into their eyes, put your hand on their shoulder, and address them by their name.</a:t>
            </a:r>
          </a:p>
          <a:p>
            <a:pPr lvl="0"/>
            <a:endParaRPr lang="en-US" sz="1200" b="1" dirty="0">
              <a:solidFill>
                <a:schemeClr val="tx1"/>
              </a:solidFill>
              <a:latin typeface="Century Gothic" panose="020B0502020202020204" pitchFamily="34" charset="0"/>
            </a:endParaRPr>
          </a:p>
          <a:p>
            <a:pPr lvl="0"/>
            <a:r>
              <a:rPr lang="en-US" sz="1200" b="1" dirty="0">
                <a:solidFill>
                  <a:schemeClr val="tx1"/>
                </a:solidFill>
                <a:latin typeface="Century Gothic" panose="020B0502020202020204" pitchFamily="34" charset="0"/>
              </a:rPr>
              <a:t>3. Either speak the scripture or the promises of God over their life. Consider starting off by saying, “may you know…”</a:t>
            </a:r>
          </a:p>
          <a:p>
            <a:pPr lvl="0"/>
            <a:endParaRPr lang="en-US" sz="1200" b="1" dirty="0">
              <a:solidFill>
                <a:schemeClr val="tx1"/>
              </a:solidFill>
              <a:latin typeface="Century Gothic" panose="020B0502020202020204" pitchFamily="34" charset="0"/>
            </a:endParaRPr>
          </a:p>
          <a:p>
            <a:pPr lvl="0"/>
            <a:r>
              <a:rPr lang="en-US" sz="1200" b="1" dirty="0">
                <a:solidFill>
                  <a:schemeClr val="tx1"/>
                </a:solidFill>
                <a:latin typeface="Century Gothic" panose="020B0502020202020204" pitchFamily="34" charset="0"/>
              </a:rPr>
              <a:t>4. Once you have reminded them of the promises and blessings of God, consider closing by challenging them by saying “may you…”</a:t>
            </a:r>
          </a:p>
          <a:p>
            <a:endParaRPr lang="en-US" b="1" dirty="0">
              <a:solidFill>
                <a:schemeClr val="tx1"/>
              </a:solidFill>
              <a:latin typeface="Century Gothic" panose="020B0502020202020204" pitchFamily="34" charset="0"/>
            </a:endParaRPr>
          </a:p>
          <a:p>
            <a:r>
              <a:rPr lang="en-US" b="1" dirty="0">
                <a:solidFill>
                  <a:schemeClr val="tx1"/>
                </a:solidFill>
                <a:latin typeface="Century Gothic" panose="020B0502020202020204" pitchFamily="34" charset="0"/>
              </a:rPr>
              <a:t>Example of a Blessing:</a:t>
            </a:r>
            <a:endParaRPr lang="en-US" dirty="0">
              <a:solidFill>
                <a:schemeClr val="tx1"/>
              </a:solidFill>
              <a:latin typeface="Century Gothic" panose="020B0502020202020204" pitchFamily="34" charset="0"/>
            </a:endParaRPr>
          </a:p>
          <a:p>
            <a:endParaRPr lang="en-US" dirty="0">
              <a:solidFill>
                <a:schemeClr val="tx1"/>
              </a:solidFill>
              <a:latin typeface="Century Gothic" panose="020B0502020202020204" pitchFamily="34" charset="0"/>
            </a:endParaRPr>
          </a:p>
          <a:p>
            <a:r>
              <a:rPr lang="en-US" dirty="0">
                <a:solidFill>
                  <a:schemeClr val="tx1"/>
                </a:solidFill>
                <a:latin typeface="Century Gothic" panose="020B0502020202020204" pitchFamily="34" charset="0"/>
              </a:rPr>
              <a:t>1. </a:t>
            </a:r>
            <a:r>
              <a:rPr lang="en-US" b="1" dirty="0">
                <a:solidFill>
                  <a:schemeClr val="tx1"/>
                </a:solidFill>
                <a:latin typeface="Century Gothic" panose="020B0502020202020204" pitchFamily="34" charset="0"/>
              </a:rPr>
              <a:t>Here are some of the promises of God that I will base this blessing on</a:t>
            </a:r>
            <a:r>
              <a:rPr lang="en-US" dirty="0">
                <a:solidFill>
                  <a:schemeClr val="tx1"/>
                </a:solidFill>
                <a:latin typeface="Century Gothic" panose="020B0502020202020204" pitchFamily="34" charset="0"/>
              </a:rPr>
              <a:t>:</a:t>
            </a:r>
          </a:p>
          <a:p>
            <a:pPr marL="171450" indent="-171450">
              <a:buFont typeface="Arial" panose="020B0604020202020204" pitchFamily="34" charset="0"/>
              <a:buChar char="•"/>
            </a:pPr>
            <a:r>
              <a:rPr lang="en-US" dirty="0">
                <a:solidFill>
                  <a:schemeClr val="tx1"/>
                </a:solidFill>
                <a:latin typeface="Century Gothic" panose="020B0502020202020204" pitchFamily="34" charset="0"/>
              </a:rPr>
              <a:t>“We love because HE FIRST LOVED US.” 1 John 4:19</a:t>
            </a:r>
          </a:p>
          <a:p>
            <a:pPr marL="171450" indent="-171450">
              <a:buFont typeface="Arial" panose="020B0604020202020204" pitchFamily="34" charset="0"/>
              <a:buChar char="•"/>
            </a:pPr>
            <a:r>
              <a:rPr lang="en-US" dirty="0">
                <a:solidFill>
                  <a:schemeClr val="tx1"/>
                </a:solidFill>
                <a:latin typeface="Century Gothic" panose="020B0502020202020204" pitchFamily="34" charset="0"/>
              </a:rPr>
              <a:t>“If you, then, though you are evil, know how to give good gifts to your children, how much more will your Father in heaven give good gifts to those who ask Him!” Matthew 7:11</a:t>
            </a:r>
          </a:p>
          <a:p>
            <a:pPr marL="171450" indent="-171450">
              <a:buFont typeface="Arial" panose="020B0604020202020204" pitchFamily="34" charset="0"/>
              <a:buChar char="•"/>
            </a:pPr>
            <a:r>
              <a:rPr lang="en-US" dirty="0">
                <a:solidFill>
                  <a:schemeClr val="tx1"/>
                </a:solidFill>
                <a:latin typeface="Century Gothic" panose="020B0502020202020204" pitchFamily="34" charset="0"/>
              </a:rPr>
              <a:t>“For we are God’s handiwork, created in Christ Jesus to do good works which God prepared in advance for us to do.” Ephesians 2:10</a:t>
            </a:r>
          </a:p>
          <a:p>
            <a:endParaRPr lang="en-US" dirty="0">
              <a:solidFill>
                <a:schemeClr val="tx1"/>
              </a:solidFill>
              <a:latin typeface="Century Gothic" panose="020B0502020202020204" pitchFamily="34" charset="0"/>
            </a:endParaRPr>
          </a:p>
          <a:p>
            <a:r>
              <a:rPr lang="en-US" dirty="0">
                <a:solidFill>
                  <a:schemeClr val="tx1"/>
                </a:solidFill>
                <a:latin typeface="Century Gothic" panose="020B0502020202020204" pitchFamily="34" charset="0"/>
              </a:rPr>
              <a:t>2. </a:t>
            </a:r>
            <a:r>
              <a:rPr lang="en-US" b="1" dirty="0">
                <a:solidFill>
                  <a:schemeClr val="tx1"/>
                </a:solidFill>
                <a:latin typeface="Century Gothic" panose="020B0502020202020204" pitchFamily="34" charset="0"/>
              </a:rPr>
              <a:t>Address the person by their name</a:t>
            </a:r>
            <a:r>
              <a:rPr lang="en-US" dirty="0">
                <a:solidFill>
                  <a:schemeClr val="tx1"/>
                </a:solidFill>
                <a:latin typeface="Century Gothic" panose="020B0502020202020204" pitchFamily="34" charset="0"/>
              </a:rPr>
              <a:t>: </a:t>
            </a:r>
            <a:r>
              <a:rPr lang="en-US" i="1" dirty="0">
                <a:solidFill>
                  <a:schemeClr val="tx1"/>
                </a:solidFill>
                <a:latin typeface="Century Gothic" panose="020B0502020202020204" pitchFamily="34" charset="0"/>
              </a:rPr>
              <a:t>Nancy…may you know that your heavenly father loves you. He desires good things for your life.</a:t>
            </a:r>
          </a:p>
          <a:p>
            <a:endParaRPr lang="en-US" dirty="0">
              <a:solidFill>
                <a:schemeClr val="tx1"/>
              </a:solidFill>
              <a:latin typeface="Century Gothic" panose="020B0502020202020204" pitchFamily="34" charset="0"/>
            </a:endParaRPr>
          </a:p>
          <a:p>
            <a:r>
              <a:rPr lang="en-US" dirty="0">
                <a:solidFill>
                  <a:schemeClr val="tx1"/>
                </a:solidFill>
                <a:latin typeface="Century Gothic" panose="020B0502020202020204" pitchFamily="34" charset="0"/>
              </a:rPr>
              <a:t>3. </a:t>
            </a:r>
            <a:r>
              <a:rPr lang="en-US" b="1" dirty="0">
                <a:solidFill>
                  <a:schemeClr val="tx1"/>
                </a:solidFill>
                <a:latin typeface="Century Gothic" panose="020B0502020202020204" pitchFamily="34" charset="0"/>
              </a:rPr>
              <a:t>Speak the promises of God over their life</a:t>
            </a:r>
            <a:r>
              <a:rPr lang="en-US" dirty="0">
                <a:solidFill>
                  <a:schemeClr val="tx1"/>
                </a:solidFill>
                <a:latin typeface="Century Gothic" panose="020B0502020202020204" pitchFamily="34" charset="0"/>
              </a:rPr>
              <a:t>: </a:t>
            </a:r>
            <a:r>
              <a:rPr lang="en-US" i="1" dirty="0">
                <a:solidFill>
                  <a:schemeClr val="tx1"/>
                </a:solidFill>
                <a:latin typeface="Century Gothic" panose="020B0502020202020204" pitchFamily="34" charset="0"/>
              </a:rPr>
              <a:t>May you know that He created you on purpose. He has plans to use you for His Kingdom.</a:t>
            </a:r>
          </a:p>
          <a:p>
            <a:endParaRPr lang="en-US" i="1" dirty="0">
              <a:solidFill>
                <a:schemeClr val="tx1"/>
              </a:solidFill>
              <a:latin typeface="Century Gothic" panose="020B0502020202020204" pitchFamily="34" charset="0"/>
            </a:endParaRPr>
          </a:p>
          <a:p>
            <a:r>
              <a:rPr lang="en-US" dirty="0">
                <a:solidFill>
                  <a:schemeClr val="tx1"/>
                </a:solidFill>
                <a:latin typeface="Century Gothic" panose="020B0502020202020204" pitchFamily="34" charset="0"/>
              </a:rPr>
              <a:t>4. </a:t>
            </a:r>
            <a:r>
              <a:rPr lang="en-US" b="1" dirty="0">
                <a:solidFill>
                  <a:schemeClr val="tx1"/>
                </a:solidFill>
                <a:latin typeface="Century Gothic" panose="020B0502020202020204" pitchFamily="34" charset="0"/>
              </a:rPr>
              <a:t>Challenge them</a:t>
            </a:r>
            <a:r>
              <a:rPr lang="en-US" dirty="0">
                <a:solidFill>
                  <a:schemeClr val="tx1"/>
                </a:solidFill>
                <a:latin typeface="Century Gothic" panose="020B0502020202020204" pitchFamily="34" charset="0"/>
              </a:rPr>
              <a:t>: </a:t>
            </a:r>
            <a:r>
              <a:rPr lang="en-US" i="1" dirty="0">
                <a:solidFill>
                  <a:schemeClr val="tx1"/>
                </a:solidFill>
                <a:latin typeface="Century Gothic" panose="020B0502020202020204" pitchFamily="34" charset="0"/>
              </a:rPr>
              <a:t>May you walk in step with the Holy Spirit and allow Him to establish your steps.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***Find a partner and write out a blessing specifically for them. Once you have the Scripture and blessing written down, follow the steps to speak the blessing over them.</a:t>
            </a:r>
          </a:p>
        </p:txBody>
      </p:sp>
      <p:sp>
        <p:nvSpPr>
          <p:cNvPr id="4" name="Slide Number Placeholder 3"/>
          <p:cNvSpPr>
            <a:spLocks noGrp="1"/>
          </p:cNvSpPr>
          <p:nvPr>
            <p:ph type="sldNum" sz="quarter" idx="5"/>
          </p:nvPr>
        </p:nvSpPr>
        <p:spPr/>
        <p:txBody>
          <a:bodyPr/>
          <a:lstStyle/>
          <a:p>
            <a:fld id="{711A9EF9-29F9-423A-AC00-2A5EC2341E03}" type="slidenum">
              <a:rPr lang="en-US" smtClean="0"/>
              <a:t>13</a:t>
            </a:fld>
            <a:endParaRPr lang="en-US"/>
          </a:p>
        </p:txBody>
      </p:sp>
    </p:spTree>
    <p:extLst>
      <p:ext uri="{BB962C8B-B14F-4D97-AF65-F5344CB8AC3E}">
        <p14:creationId xmlns:p14="http://schemas.microsoft.com/office/powerpoint/2010/main" val="2945452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The Power of Nonverbal Communication – Pages 18-20</a:t>
            </a:r>
          </a:p>
          <a:p>
            <a:r>
              <a:rPr lang="en-US" sz="1200" b="0" i="0" u="none" strike="noStrike" kern="1200" baseline="0" dirty="0">
                <a:solidFill>
                  <a:schemeClr val="tx1"/>
                </a:solidFill>
                <a:latin typeface="Century Gothic" panose="020B0502020202020204" pitchFamily="34" charset="0"/>
                <a:ea typeface="+mn-ea"/>
                <a:cs typeface="+mn-cs"/>
              </a:rPr>
              <a:t>Our nonverbal communication can easily build confidence in others or diminish it.</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Multitasking and our addiction to screens is a roadblock in remaining connected to our children. </a:t>
            </a:r>
            <a:r>
              <a:rPr lang="en-US" sz="1200" b="0" i="0" u="none" strike="noStrike" kern="1200" baseline="0" dirty="0">
                <a:solidFill>
                  <a:schemeClr val="tx1"/>
                </a:solidFill>
                <a:latin typeface="Century Gothic" panose="020B0502020202020204" pitchFamily="34" charset="0"/>
                <a:ea typeface="+mn-ea"/>
                <a:cs typeface="+mn-cs"/>
              </a:rPr>
              <a:t>our focus on technology can often relay a message to others that they are less valuable or deserving of our attention. </a:t>
            </a:r>
          </a:p>
          <a:p>
            <a:r>
              <a:rPr lang="en-US" sz="1200" kern="1200" dirty="0">
                <a:solidFill>
                  <a:schemeClr val="tx1"/>
                </a:solidFill>
                <a:effectLst/>
                <a:latin typeface="Century Gothic" panose="020B0502020202020204" pitchFamily="34" charset="0"/>
                <a:ea typeface="+mn-ea"/>
                <a:cs typeface="+mn-cs"/>
              </a:rPr>
              <a:t>The amount of time families waste when they could be in meaningful conversation or connecting on the heart level is astonishing.</a:t>
            </a:r>
          </a:p>
          <a:p>
            <a:endParaRPr lang="en-US" dirty="0">
              <a:latin typeface="Century Gothic" panose="020B0502020202020204" pitchFamily="34" charset="0"/>
            </a:endParaRPr>
          </a:p>
          <a:p>
            <a:r>
              <a:rPr lang="en-US" b="1" dirty="0">
                <a:latin typeface="Century Gothic" panose="020B0502020202020204" pitchFamily="34" charset="0"/>
              </a:rPr>
              <a:t>Sacred Space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entury Gothic" panose="020B0502020202020204" pitchFamily="34" charset="0"/>
                <a:ea typeface="+mn-ea"/>
                <a:cs typeface="+mn-cs"/>
              </a:rPr>
              <a:t>Whenever you are in a sacred space, you are committing to the other person that you will not be distracted. All technology is turned off and put away. Not just placed in vibrate mode. Out of sight, completely off, no buzzing, dinging or notifications will take you away from that sacred space you are sharing with another person. Regardless of how it fits, find a way to keep your family connected.</a:t>
            </a:r>
          </a:p>
          <a:p>
            <a:endParaRPr lang="en-US" sz="1200" kern="1200" dirty="0">
              <a:solidFill>
                <a:schemeClr val="tx1"/>
              </a:solidFill>
              <a:effectLst/>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Tone</a:t>
            </a:r>
          </a:p>
          <a:p>
            <a:r>
              <a:rPr lang="en-US" sz="1200" kern="1200" dirty="0">
                <a:solidFill>
                  <a:schemeClr val="tx1"/>
                </a:solidFill>
                <a:effectLst/>
                <a:latin typeface="Century Gothic" panose="020B0502020202020204" pitchFamily="34" charset="0"/>
                <a:ea typeface="+mn-ea"/>
                <a:cs typeface="+mn-cs"/>
              </a:rPr>
              <a:t>Screen addiction is not the only non-verbal cue that gets in the way of building confidence. The tone we use the communicating with our children often speaks what is truly in our hearts.</a:t>
            </a:r>
          </a:p>
          <a:p>
            <a:r>
              <a:rPr lang="en-US" sz="1200" kern="1200" dirty="0">
                <a:solidFill>
                  <a:schemeClr val="tx1"/>
                </a:solidFill>
                <a:effectLst/>
                <a:latin typeface="Century Gothic" panose="020B0502020202020204" pitchFamily="34" charset="0"/>
                <a:ea typeface="+mn-ea"/>
                <a:cs typeface="+mn-cs"/>
              </a:rPr>
              <a:t>A half-hearted “good job” makes little impact on the child. Slowing down, looking them in the eye and stating, “I could not believe how hard you worked. I’m not sure how you feel, but I think you did a good job.”</a:t>
            </a:r>
          </a:p>
          <a:p>
            <a:r>
              <a:rPr lang="en-US" sz="1200" kern="1200" dirty="0">
                <a:solidFill>
                  <a:schemeClr val="tx1"/>
                </a:solidFill>
                <a:effectLst/>
                <a:latin typeface="Century Gothic" panose="020B0502020202020204" pitchFamily="34" charset="0"/>
                <a:ea typeface="+mn-ea"/>
                <a:cs typeface="+mn-cs"/>
              </a:rPr>
              <a:t>See the difference? The words are similar, but the tone can carry a lot of weight.</a:t>
            </a:r>
          </a:p>
          <a:p>
            <a:endParaRPr lang="en-US" sz="1200" kern="1200" dirty="0">
              <a:solidFill>
                <a:schemeClr val="tx1"/>
              </a:solidFill>
              <a:effectLst/>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Facial Expressions &amp; Eye Contact</a:t>
            </a:r>
          </a:p>
          <a:p>
            <a:r>
              <a:rPr lang="en-US" sz="1200" kern="1200" dirty="0">
                <a:solidFill>
                  <a:schemeClr val="tx1"/>
                </a:solidFill>
                <a:effectLst/>
                <a:latin typeface="Century Gothic" panose="020B0502020202020204" pitchFamily="34" charset="0"/>
                <a:ea typeface="+mn-ea"/>
                <a:cs typeface="+mn-cs"/>
              </a:rPr>
              <a:t>Don’t forget about facial expressions and eye contact. It is okay to look your child in the eye, place a hand on their shoulder and really speak life into them.</a:t>
            </a:r>
          </a:p>
          <a:p>
            <a:r>
              <a:rPr lang="en-US" sz="1200" b="1" kern="1200" dirty="0">
                <a:solidFill>
                  <a:schemeClr val="tx1"/>
                </a:solidFill>
                <a:effectLst/>
                <a:latin typeface="Century Gothic" panose="020B0502020202020204" pitchFamily="34" charset="0"/>
                <a:ea typeface="+mn-ea"/>
                <a:cs typeface="+mn-cs"/>
              </a:rPr>
              <a:t>Let there be no confusion in your words. Let the impact of your intentional affirmation sink deep into their heart because they just may echo for decades.</a:t>
            </a:r>
          </a:p>
          <a:p>
            <a:endParaRPr lang="en-US" sz="1200" kern="1200" dirty="0">
              <a:solidFill>
                <a:schemeClr val="tx1"/>
              </a:solidFill>
              <a:effectLst/>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Here are some powerful non-verbal confidence builders:</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Looking them in the eye and not getting distracted</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Hand on the shoulder</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High fives and fist bumps</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Thumbs up</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A wave from across the room</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Sending an affirmation through another person (parent/friend)</a:t>
            </a:r>
          </a:p>
          <a:p>
            <a:endParaRPr lang="en-US" sz="1200" kern="1200" dirty="0">
              <a:solidFill>
                <a:schemeClr val="tx1"/>
              </a:solidFill>
              <a:effectLst/>
              <a:latin typeface="Century Gothic" panose="020B0502020202020204" pitchFamily="34" charset="0"/>
              <a:ea typeface="+mn-ea"/>
              <a:cs typeface="+mn-cs"/>
            </a:endParaRPr>
          </a:p>
          <a:p>
            <a:r>
              <a:rPr lang="en-US" sz="1200" b="1" u="sng" kern="1200" dirty="0">
                <a:solidFill>
                  <a:schemeClr val="tx1"/>
                </a:solidFill>
                <a:effectLst/>
                <a:latin typeface="Century Gothic" panose="020B0502020202020204" pitchFamily="34" charset="0"/>
                <a:ea typeface="+mn-ea"/>
                <a:cs typeface="+mn-cs"/>
              </a:rPr>
              <a:t>Preparing for the Messy</a:t>
            </a:r>
            <a:endParaRPr lang="en-US" sz="1200" b="1"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The most significant time your words and reactions will matter is when things get messy.</a:t>
            </a:r>
          </a:p>
          <a:p>
            <a:r>
              <a:rPr lang="en-US" sz="1200" kern="1200" dirty="0">
                <a:solidFill>
                  <a:schemeClr val="tx1"/>
                </a:solidFill>
                <a:effectLst/>
                <a:latin typeface="Century Gothic" panose="020B0502020202020204" pitchFamily="34" charset="0"/>
                <a:ea typeface="+mn-ea"/>
                <a:cs typeface="+mn-cs"/>
              </a:rPr>
              <a:t>It’s one thing to affirm the good behaviors that you want to see repeated. But you need to be prepared for the time when you get the news that devastates you.</a:t>
            </a:r>
          </a:p>
          <a:p>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I pray that you never have to hear your child share that they are pregnant before getting married, they got drunk, were kicked out of school or were caught shoplifting. But chances are you’ll have to deal with some form of messy news.</a:t>
            </a:r>
          </a:p>
          <a:p>
            <a:r>
              <a:rPr lang="en-US" sz="1200" kern="1200" dirty="0">
                <a:solidFill>
                  <a:schemeClr val="tx1"/>
                </a:solidFill>
                <a:effectLst/>
                <a:latin typeface="Century Gothic" panose="020B0502020202020204" pitchFamily="34" charset="0"/>
                <a:ea typeface="+mn-ea"/>
                <a:cs typeface="+mn-cs"/>
              </a:rPr>
              <a:t>Though you may not be able to fully prepare for how or when you will receive this news, do what you can to prepare yourself mentally how to respond.</a:t>
            </a:r>
          </a:p>
          <a:p>
            <a:r>
              <a:rPr lang="en-US" sz="1200" kern="1200" dirty="0">
                <a:solidFill>
                  <a:schemeClr val="tx1"/>
                </a:solidFill>
                <a:effectLst/>
                <a:latin typeface="Century Gothic" panose="020B0502020202020204" pitchFamily="34" charset="0"/>
                <a:ea typeface="+mn-ea"/>
                <a:cs typeface="+mn-cs"/>
              </a:rPr>
              <a:t>Your first response, your first words, your immediate actions are what will replay in the theater of their mind for the rest of their lives.</a:t>
            </a:r>
          </a:p>
          <a:p>
            <a:r>
              <a:rPr lang="en-US" sz="1200" kern="1200" dirty="0">
                <a:solidFill>
                  <a:schemeClr val="tx1"/>
                </a:solidFill>
                <a:effectLst/>
                <a:latin typeface="Century Gothic" panose="020B0502020202020204" pitchFamily="34" charset="0"/>
                <a:ea typeface="+mn-ea"/>
                <a:cs typeface="+mn-cs"/>
              </a:rPr>
              <a:t>If you shout, get angry, belittle, or storm out of the room – they will never forget it.</a:t>
            </a:r>
          </a:p>
          <a:p>
            <a:r>
              <a:rPr lang="en-US" sz="1200" kern="1200" dirty="0">
                <a:solidFill>
                  <a:schemeClr val="tx1"/>
                </a:solidFill>
                <a:effectLst/>
                <a:latin typeface="Century Gothic" panose="020B0502020202020204" pitchFamily="34" charset="0"/>
                <a:ea typeface="+mn-ea"/>
                <a:cs typeface="+mn-cs"/>
              </a:rPr>
              <a:t>If you embrace them, cry with them, and express your unconditional love – they will never forget it.</a:t>
            </a:r>
          </a:p>
          <a:p>
            <a:r>
              <a:rPr lang="en-US" sz="1200" kern="1200" dirty="0">
                <a:solidFill>
                  <a:schemeClr val="tx1"/>
                </a:solidFill>
                <a:effectLst/>
                <a:latin typeface="Century Gothic" panose="020B0502020202020204" pitchFamily="34" charset="0"/>
                <a:ea typeface="+mn-ea"/>
                <a:cs typeface="+mn-cs"/>
              </a:rPr>
              <a:t>This doesn’t mean you have to overlook the action or try to pretend it didn’t happen. But remember, this is your child. They are a human being. They will mess up – and so did you.</a:t>
            </a:r>
          </a:p>
          <a:p>
            <a:r>
              <a:rPr lang="en-US" sz="1200" kern="1200" dirty="0">
                <a:solidFill>
                  <a:schemeClr val="tx1"/>
                </a:solidFill>
                <a:effectLst/>
                <a:latin typeface="Century Gothic" panose="020B0502020202020204" pitchFamily="34" charset="0"/>
                <a:ea typeface="+mn-ea"/>
                <a:cs typeface="+mn-cs"/>
              </a:rPr>
              <a:t>Why not plan now how you will respond.</a:t>
            </a:r>
          </a:p>
          <a:p>
            <a:r>
              <a:rPr lang="en-US" sz="1200" kern="1200" dirty="0">
                <a:solidFill>
                  <a:schemeClr val="tx1"/>
                </a:solidFill>
                <a:effectLst/>
                <a:latin typeface="Century Gothic" panose="020B0502020202020204" pitchFamily="34" charset="0"/>
                <a:ea typeface="+mn-ea"/>
                <a:cs typeface="+mn-cs"/>
              </a:rPr>
              <a:t>Let your first action be to reassure them that you love them and that you will be with them through the journey. There may be a lot of unanswered questions, but you’ll walk the process with them.</a:t>
            </a:r>
          </a:p>
          <a:p>
            <a:r>
              <a:rPr lang="en-US" sz="1200" kern="1200" dirty="0">
                <a:solidFill>
                  <a:schemeClr val="tx1"/>
                </a:solidFill>
                <a:effectLst/>
                <a:latin typeface="Century Gothic" panose="020B0502020202020204" pitchFamily="34" charset="0"/>
                <a:ea typeface="+mn-ea"/>
                <a:cs typeface="+mn-cs"/>
              </a:rPr>
              <a:t>Never turn your back on your children. Never let them question your love.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It’s moments like these that will test your resolve to </a:t>
            </a:r>
            <a:r>
              <a:rPr lang="en-US" sz="1200" b="1" i="1" kern="1200" dirty="0">
                <a:solidFill>
                  <a:schemeClr val="tx1"/>
                </a:solidFill>
                <a:effectLst/>
                <a:latin typeface="Century Gothic" panose="020B0502020202020204" pitchFamily="34" charset="0"/>
                <a:ea typeface="+mn-ea"/>
                <a:cs typeface="+mn-cs"/>
              </a:rPr>
              <a:t>spiritual parenting</a:t>
            </a:r>
            <a:r>
              <a:rPr lang="en-US" sz="1200" kern="1200" dirty="0">
                <a:solidFill>
                  <a:schemeClr val="tx1"/>
                </a:solidFill>
                <a:effectLst/>
                <a:latin typeface="Century Gothic" panose="020B0502020202020204" pitchFamily="34" charset="0"/>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Can you process the news and slow down enough to hear how the Holy Spirit might be gently holding their heart, withholding condemnation, and longing to restore the heart to the Father?</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How can you facilitate that by the way you speak and act toward your son or daughter?</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By staying in tune with the Holy Spirit, you can help expedite how God brings purpose out of tragedy.</a:t>
            </a:r>
          </a:p>
          <a:p>
            <a:endParaRPr lang="en-US" sz="1200" kern="1200" dirty="0">
              <a:solidFill>
                <a:schemeClr val="tx1"/>
              </a:solidFill>
              <a:effectLst/>
              <a:latin typeface="Century Gothic" panose="020B0502020202020204" pitchFamily="34" charset="0"/>
              <a:ea typeface="+mn-ea"/>
              <a:cs typeface="+mn-cs"/>
            </a:endParaRPr>
          </a:p>
          <a:p>
            <a:r>
              <a:rPr lang="en-US" sz="1200" b="1" u="sng" kern="1200" dirty="0">
                <a:solidFill>
                  <a:schemeClr val="tx1"/>
                </a:solidFill>
                <a:effectLst/>
                <a:latin typeface="Century Gothic" panose="020B0502020202020204" pitchFamily="34" charset="0"/>
                <a:ea typeface="+mn-ea"/>
                <a:cs typeface="+mn-cs"/>
              </a:rPr>
              <a:t>Let them hear the voice of God</a:t>
            </a:r>
            <a:endParaRPr lang="en-US" sz="1200" b="1" kern="1200" dirty="0">
              <a:solidFill>
                <a:schemeClr val="tx1"/>
              </a:solidFill>
              <a:effectLst/>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During altar times:</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Let the Holy Spirit become the Teacher.</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Ask God to speak to you about what He wants to do in the lives of the children in your ministry.</a:t>
            </a:r>
          </a:p>
        </p:txBody>
      </p:sp>
      <p:sp>
        <p:nvSpPr>
          <p:cNvPr id="4" name="Slide Number Placeholder 3"/>
          <p:cNvSpPr>
            <a:spLocks noGrp="1"/>
          </p:cNvSpPr>
          <p:nvPr>
            <p:ph type="sldNum" sz="quarter" idx="5"/>
          </p:nvPr>
        </p:nvSpPr>
        <p:spPr/>
        <p:txBody>
          <a:bodyPr/>
          <a:lstStyle/>
          <a:p>
            <a:fld id="{711A9EF9-29F9-423A-AC00-2A5EC2341E03}" type="slidenum">
              <a:rPr lang="en-US" smtClean="0"/>
              <a:t>14</a:t>
            </a:fld>
            <a:endParaRPr lang="en-US"/>
          </a:p>
        </p:txBody>
      </p:sp>
    </p:spTree>
    <p:extLst>
      <p:ext uri="{BB962C8B-B14F-4D97-AF65-F5344CB8AC3E}">
        <p14:creationId xmlns:p14="http://schemas.microsoft.com/office/powerpoint/2010/main" val="2563118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God’s Message – Pages 20-21</a:t>
            </a:r>
          </a:p>
          <a:p>
            <a:r>
              <a:rPr lang="en-US" sz="1200" b="0" i="0" u="none" strike="noStrike" kern="1200" baseline="0" dirty="0">
                <a:solidFill>
                  <a:schemeClr val="tx1"/>
                </a:solidFill>
                <a:latin typeface="Century Gothic" panose="020B0502020202020204" pitchFamily="34" charset="0"/>
                <a:ea typeface="+mn-ea"/>
                <a:cs typeface="+mn-cs"/>
              </a:rPr>
              <a:t>The verse we’ve been examining about Moses’s life, </a:t>
            </a:r>
            <a:r>
              <a:rPr lang="en-US" sz="1200" b="1" i="0" u="none" strike="noStrike" kern="1200" baseline="0" dirty="0">
                <a:solidFill>
                  <a:schemeClr val="tx1"/>
                </a:solidFill>
                <a:latin typeface="Century Gothic" panose="020B0502020202020204" pitchFamily="34" charset="0"/>
                <a:ea typeface="+mn-ea"/>
                <a:cs typeface="+mn-cs"/>
              </a:rPr>
              <a:t>Hebrews 11:23 </a:t>
            </a:r>
            <a:r>
              <a:rPr lang="en-US" sz="1200" b="0" i="0" u="none" strike="noStrike" kern="1200" baseline="0" dirty="0">
                <a:solidFill>
                  <a:schemeClr val="tx1"/>
                </a:solidFill>
                <a:latin typeface="Century Gothic" panose="020B0502020202020204" pitchFamily="34" charset="0"/>
                <a:ea typeface="+mn-ea"/>
                <a:cs typeface="+mn-cs"/>
              </a:rPr>
              <a:t>(NLT), concludes with a very simple statement, </a:t>
            </a:r>
            <a:r>
              <a:rPr lang="en-US" sz="1200" b="1" i="0" u="none" strike="noStrike" kern="1200" baseline="0" dirty="0">
                <a:solidFill>
                  <a:schemeClr val="tx1"/>
                </a:solidFill>
                <a:latin typeface="Century Gothic" panose="020B0502020202020204" pitchFamily="34" charset="0"/>
                <a:ea typeface="+mn-ea"/>
                <a:cs typeface="+mn-cs"/>
              </a:rPr>
              <a:t>“They were not afraid to disobey the king’s command.” </a:t>
            </a:r>
            <a:r>
              <a:rPr lang="en-US" sz="1200" b="0" i="0" u="none" strike="noStrike" kern="1200" baseline="0" dirty="0">
                <a:solidFill>
                  <a:schemeClr val="tx1"/>
                </a:solidFill>
                <a:latin typeface="Century Gothic" panose="020B0502020202020204" pitchFamily="34" charset="0"/>
                <a:ea typeface="+mn-ea"/>
                <a:cs typeface="+mn-cs"/>
              </a:rPr>
              <a:t>Quite simply, Moses’s parents were willing to stand up and violate Pharaoh’s command without knowing what would happen to them. </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Perhaps this is because they saw how the midwives Shiphrah and Puah refused to honor the directive and God protected them. </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Maybe Amram and Jochebed recalled their ancestor Joseph who spoke in faith that his bones would be taken back to the Promised Land. </a:t>
            </a:r>
          </a:p>
          <a:p>
            <a:pPr marL="0" indent="0">
              <a:buFont typeface="Arial" panose="020B0604020202020204" pitchFamily="34" charset="0"/>
              <a:buNone/>
            </a:pPr>
            <a:r>
              <a:rPr lang="en-US" sz="1200" b="0" i="0" u="none" strike="noStrike" kern="1200" baseline="0" dirty="0">
                <a:solidFill>
                  <a:schemeClr val="tx1"/>
                </a:solidFill>
                <a:latin typeface="Century Gothic" panose="020B0502020202020204" pitchFamily="34" charset="0"/>
                <a:ea typeface="+mn-ea"/>
                <a:cs typeface="+mn-cs"/>
              </a:rPr>
              <a:t>It’s also reasonable that Moses’s parents were tired of living under the thumb of the Pharaoh. They determined that their child was a gift from God and they were trusting that He would take care of them. </a:t>
            </a:r>
          </a:p>
          <a:p>
            <a:pPr marL="0" indent="0">
              <a:buFont typeface="Arial" panose="020B0604020202020204" pitchFamily="34" charset="0"/>
              <a:buNone/>
            </a:pPr>
            <a:endParaRPr lang="en-US" sz="1200" b="0" i="0" u="none" strike="noStrike" kern="1200" baseline="0" dirty="0">
              <a:solidFill>
                <a:schemeClr val="tx1"/>
              </a:solidFill>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No doubt the stories of God’s faithfulness filled their home. Regardless of the persecution, they would rejoice in knowing that one day God would fulfill His promise.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I’m sure they recounted how God provided the appropriate sacrifice to rescue Isaac. It’s these stories that would build their faith. It’s the stories we find in the message of the Bible that speak of God’s unfailing love, it’s unstoppable power, and his renewed mercies.</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Given that they were people of faith, they had chosen to put their trust in the hands of Yahweh rather than giving in to the commands of man. This speaks to the level of their relationship with their Heavenly Father and their trust that He would see them through. It’s the stories of God’s faithfulness that built their faith. It’s the stories we find in the message of the Bible that speak of God’s unfailing love, its unstoppable power, and His daily renewed mercies. </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If you were preparing your young son to be trained by a foreign religion and government, what stories would you want to fill his heart with?</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Be patient like Abraham or God will always keep His promises</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Make good choices like Joseph or God creates purpose through the pain</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The characteristics of biblical characters can be encouraging but allowing Bible stories to reveal the nature of God is life transforming! </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The Bible is more than a book. It’s the very words of God written for humanity. How we as teachers understand and teach the Scripture can make a significant difference in how faith is formed in our students. </a:t>
            </a:r>
            <a:r>
              <a:rPr lang="en-US" sz="1200" kern="1200" dirty="0">
                <a:solidFill>
                  <a:schemeClr val="tx1"/>
                </a:solidFill>
                <a:effectLst/>
                <a:latin typeface="Century Gothic" panose="020B0502020202020204" pitchFamily="34" charset="0"/>
                <a:ea typeface="+mn-ea"/>
                <a:cs typeface="+mn-cs"/>
              </a:rPr>
              <a:t>When we consider how a six-year-old boy might be able to stand up against the entire Egyptian culture and remain true to his God, we can clearly see how the lives of his parents living out their faith made an impact.</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How central is the Word of God in our ministries and in our homes? Do we slow down long enough to let the Word of God and the nature of God saturate our hearts? </a:t>
            </a:r>
          </a:p>
        </p:txBody>
      </p:sp>
      <p:sp>
        <p:nvSpPr>
          <p:cNvPr id="4" name="Slide Number Placeholder 3"/>
          <p:cNvSpPr>
            <a:spLocks noGrp="1"/>
          </p:cNvSpPr>
          <p:nvPr>
            <p:ph type="sldNum" sz="quarter" idx="5"/>
          </p:nvPr>
        </p:nvSpPr>
        <p:spPr/>
        <p:txBody>
          <a:bodyPr/>
          <a:lstStyle/>
          <a:p>
            <a:fld id="{711A9EF9-29F9-423A-AC00-2A5EC2341E03}" type="slidenum">
              <a:rPr lang="en-US" smtClean="0"/>
              <a:t>15</a:t>
            </a:fld>
            <a:endParaRPr lang="en-US"/>
          </a:p>
        </p:txBody>
      </p:sp>
    </p:spTree>
    <p:extLst>
      <p:ext uri="{BB962C8B-B14F-4D97-AF65-F5344CB8AC3E}">
        <p14:creationId xmlns:p14="http://schemas.microsoft.com/office/powerpoint/2010/main" val="4034474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entury Gothic" panose="020B0502020202020204" pitchFamily="34" charset="0"/>
                <a:ea typeface="+mn-ea"/>
                <a:cs typeface="+mn-cs"/>
              </a:rPr>
              <a:t>The Purpose of Scripture – Pages 21-23</a:t>
            </a:r>
          </a:p>
          <a:p>
            <a:r>
              <a:rPr lang="en-US" sz="1200" kern="1200" dirty="0">
                <a:solidFill>
                  <a:schemeClr val="tx1"/>
                </a:solidFill>
                <a:effectLst/>
                <a:latin typeface="Century Gothic" panose="020B0502020202020204" pitchFamily="34" charset="0"/>
                <a:ea typeface="+mn-ea"/>
                <a:cs typeface="+mn-cs"/>
              </a:rPr>
              <a:t>In the Western church we have come to take for granted the access we have to God's Word. But why did God preserve the Bible over the centuries?</a:t>
            </a: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Psalm 78:4-6  Instructions from Asaph:</a:t>
            </a:r>
            <a:endParaRPr lang="en-US" sz="1200" kern="1200" dirty="0">
              <a:solidFill>
                <a:schemeClr val="tx1"/>
              </a:solidFill>
              <a:effectLst/>
              <a:latin typeface="Century Gothic" panose="020B0502020202020204" pitchFamily="34" charset="0"/>
              <a:ea typeface="+mn-ea"/>
              <a:cs typeface="+mn-cs"/>
            </a:endParaRPr>
          </a:p>
          <a:p>
            <a:r>
              <a:rPr lang="en-US" sz="1200" i="1" kern="1200" dirty="0">
                <a:solidFill>
                  <a:schemeClr val="tx1"/>
                </a:solidFill>
                <a:effectLst/>
                <a:latin typeface="Century Gothic" panose="020B0502020202020204" pitchFamily="34" charset="0"/>
                <a:ea typeface="+mn-ea"/>
                <a:cs typeface="+mn-cs"/>
              </a:rPr>
              <a:t>We will not hide them from their </a:t>
            </a:r>
            <a:r>
              <a:rPr lang="en-US" sz="1200" b="1" i="1" kern="1200" dirty="0">
                <a:solidFill>
                  <a:schemeClr val="tx1"/>
                </a:solidFill>
                <a:effectLst/>
                <a:latin typeface="Century Gothic" panose="020B0502020202020204" pitchFamily="34" charset="0"/>
                <a:ea typeface="+mn-ea"/>
                <a:cs typeface="+mn-cs"/>
              </a:rPr>
              <a:t>children</a:t>
            </a:r>
            <a:r>
              <a:rPr lang="en-US" sz="1200" i="1" kern="1200" dirty="0">
                <a:solidFill>
                  <a:schemeClr val="tx1"/>
                </a:solidFill>
                <a:effectLst/>
                <a:latin typeface="Century Gothic" panose="020B0502020202020204" pitchFamily="34" charset="0"/>
                <a:ea typeface="+mn-ea"/>
                <a:cs typeface="+mn-cs"/>
              </a:rPr>
              <a:t> but </a:t>
            </a:r>
            <a:r>
              <a:rPr lang="en-US" sz="1200" b="1" i="1" kern="1200" dirty="0">
                <a:solidFill>
                  <a:schemeClr val="tx1"/>
                </a:solidFill>
                <a:effectLst/>
                <a:latin typeface="Century Gothic" panose="020B0502020202020204" pitchFamily="34" charset="0"/>
                <a:ea typeface="+mn-ea"/>
                <a:cs typeface="+mn-cs"/>
              </a:rPr>
              <a:t>tell to the coming generation</a:t>
            </a:r>
            <a:r>
              <a:rPr lang="en-US" sz="1200" i="1" kern="1200" dirty="0">
                <a:solidFill>
                  <a:schemeClr val="tx1"/>
                </a:solidFill>
                <a:effectLst/>
                <a:latin typeface="Century Gothic" panose="020B0502020202020204" pitchFamily="34" charset="0"/>
                <a:ea typeface="+mn-ea"/>
                <a:cs typeface="+mn-cs"/>
              </a:rPr>
              <a:t> the glorious deeds of the LORD, and his might, and the wonders that he has done. He established a testimony in Jacob and appointed a law in Israel, which he commanded our fathers to teach to their children, that </a:t>
            </a:r>
            <a:r>
              <a:rPr lang="en-US" sz="1200" b="1" i="1" kern="1200" dirty="0">
                <a:solidFill>
                  <a:schemeClr val="tx1"/>
                </a:solidFill>
                <a:effectLst/>
                <a:latin typeface="Century Gothic" panose="020B0502020202020204" pitchFamily="34" charset="0"/>
                <a:ea typeface="+mn-ea"/>
                <a:cs typeface="+mn-cs"/>
              </a:rPr>
              <a:t>the next generation might know them</a:t>
            </a:r>
            <a:r>
              <a:rPr lang="en-US" sz="1200" i="1" kern="1200" dirty="0">
                <a:solidFill>
                  <a:schemeClr val="tx1"/>
                </a:solidFill>
                <a:effectLst/>
                <a:latin typeface="Century Gothic" panose="020B0502020202020204" pitchFamily="34" charset="0"/>
                <a:ea typeface="+mn-ea"/>
                <a:cs typeface="+mn-cs"/>
              </a:rPr>
              <a:t>, the children yet unborn, and arise and tell them to their children.</a:t>
            </a:r>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Deuteronomy 31:9-13  Instructions for the Israelites as they inhabit the land:</a:t>
            </a:r>
            <a:endParaRPr lang="en-US" sz="1200" kern="1200" dirty="0">
              <a:solidFill>
                <a:schemeClr val="tx1"/>
              </a:solidFill>
              <a:effectLst/>
              <a:latin typeface="Century Gothic" panose="020B0502020202020204" pitchFamily="34" charset="0"/>
              <a:ea typeface="+mn-ea"/>
              <a:cs typeface="+mn-cs"/>
            </a:endParaRPr>
          </a:p>
          <a:p>
            <a:r>
              <a:rPr lang="en-US" sz="1200" i="1" kern="1200" dirty="0">
                <a:solidFill>
                  <a:schemeClr val="tx1"/>
                </a:solidFill>
                <a:effectLst/>
                <a:latin typeface="Century Gothic" panose="020B0502020202020204" pitchFamily="34" charset="0"/>
                <a:ea typeface="+mn-ea"/>
                <a:cs typeface="+mn-cs"/>
              </a:rPr>
              <a:t>Read the book of the law every seven years...and that their </a:t>
            </a:r>
            <a:r>
              <a:rPr lang="en-US" sz="1200" b="1" i="1" kern="1200" dirty="0">
                <a:solidFill>
                  <a:schemeClr val="tx1"/>
                </a:solidFill>
                <a:effectLst/>
                <a:latin typeface="Century Gothic" panose="020B0502020202020204" pitchFamily="34" charset="0"/>
                <a:ea typeface="+mn-ea"/>
                <a:cs typeface="+mn-cs"/>
              </a:rPr>
              <a:t>children</a:t>
            </a:r>
            <a:r>
              <a:rPr lang="en-US" sz="1200" i="1" kern="1200" dirty="0">
                <a:solidFill>
                  <a:schemeClr val="tx1"/>
                </a:solidFill>
                <a:effectLst/>
                <a:latin typeface="Century Gothic" panose="020B0502020202020204" pitchFamily="34" charset="0"/>
                <a:ea typeface="+mn-ea"/>
                <a:cs typeface="+mn-cs"/>
              </a:rPr>
              <a:t>, who have not known it, </a:t>
            </a:r>
            <a:r>
              <a:rPr lang="en-US" sz="1200" b="1" i="1" kern="1200" dirty="0">
                <a:solidFill>
                  <a:schemeClr val="tx1"/>
                </a:solidFill>
                <a:effectLst/>
                <a:latin typeface="Century Gothic" panose="020B0502020202020204" pitchFamily="34" charset="0"/>
                <a:ea typeface="+mn-ea"/>
                <a:cs typeface="+mn-cs"/>
              </a:rPr>
              <a:t>may hear and learn to fear the LORD your God</a:t>
            </a:r>
            <a:r>
              <a:rPr lang="en-US" sz="1200" i="1" kern="1200" dirty="0">
                <a:solidFill>
                  <a:schemeClr val="tx1"/>
                </a:solidFill>
                <a:effectLst/>
                <a:latin typeface="Century Gothic" panose="020B0502020202020204" pitchFamily="34" charset="0"/>
                <a:ea typeface="+mn-ea"/>
                <a:cs typeface="+mn-cs"/>
              </a:rPr>
              <a:t>, as long as you live in the land... </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Deuteronomy 17:18-20  Instructions for kings:</a:t>
            </a:r>
            <a:endParaRPr lang="en-US" sz="1200" kern="1200" dirty="0">
              <a:solidFill>
                <a:schemeClr val="tx1"/>
              </a:solidFill>
              <a:effectLst/>
              <a:latin typeface="Century Gothic" panose="020B0502020202020204" pitchFamily="34" charset="0"/>
              <a:ea typeface="+mn-ea"/>
              <a:cs typeface="+mn-cs"/>
            </a:endParaRPr>
          </a:p>
          <a:p>
            <a:r>
              <a:rPr lang="en-US" sz="1200" i="1" kern="1200" dirty="0">
                <a:solidFill>
                  <a:schemeClr val="tx1"/>
                </a:solidFill>
                <a:effectLst/>
                <a:latin typeface="Century Gothic" panose="020B0502020202020204" pitchFamily="34" charset="0"/>
                <a:ea typeface="+mn-ea"/>
                <a:cs typeface="+mn-cs"/>
              </a:rPr>
              <a:t>And when he sits on the throne of his kingdom, he shall write for himself in a book a copy of this law, approved by the Levitical priests. And it shall be with him, and he shall read in it all the days of his life, that he may </a:t>
            </a:r>
            <a:r>
              <a:rPr lang="en-US" sz="1200" b="1" i="1" kern="1200" dirty="0">
                <a:solidFill>
                  <a:schemeClr val="tx1"/>
                </a:solidFill>
                <a:effectLst/>
                <a:latin typeface="Century Gothic" panose="020B0502020202020204" pitchFamily="34" charset="0"/>
                <a:ea typeface="+mn-ea"/>
                <a:cs typeface="+mn-cs"/>
              </a:rPr>
              <a:t>learn to fear the LORD</a:t>
            </a:r>
            <a:r>
              <a:rPr lang="en-US" sz="1200" i="1" kern="1200" dirty="0">
                <a:solidFill>
                  <a:schemeClr val="tx1"/>
                </a:solidFill>
                <a:effectLst/>
                <a:latin typeface="Century Gothic" panose="020B0502020202020204" pitchFamily="34" charset="0"/>
                <a:ea typeface="+mn-ea"/>
                <a:cs typeface="+mn-cs"/>
              </a:rPr>
              <a:t> his God by </a:t>
            </a:r>
            <a:r>
              <a:rPr lang="en-US" sz="1200" b="1" i="1" kern="1200" dirty="0">
                <a:solidFill>
                  <a:schemeClr val="tx1"/>
                </a:solidFill>
                <a:effectLst/>
                <a:latin typeface="Century Gothic" panose="020B0502020202020204" pitchFamily="34" charset="0"/>
                <a:ea typeface="+mn-ea"/>
                <a:cs typeface="+mn-cs"/>
              </a:rPr>
              <a:t>keeping all the words of this law and these statutes</a:t>
            </a:r>
            <a:r>
              <a:rPr lang="en-US" sz="1200" i="1" kern="1200" dirty="0">
                <a:solidFill>
                  <a:schemeClr val="tx1"/>
                </a:solidFill>
                <a:effectLst/>
                <a:latin typeface="Century Gothic" panose="020B0502020202020204" pitchFamily="34" charset="0"/>
                <a:ea typeface="+mn-ea"/>
                <a:cs typeface="+mn-cs"/>
              </a:rPr>
              <a:t>, and doing them, that </a:t>
            </a:r>
            <a:r>
              <a:rPr lang="en-US" sz="1200" b="1" i="1" kern="1200" dirty="0">
                <a:solidFill>
                  <a:schemeClr val="tx1"/>
                </a:solidFill>
                <a:effectLst/>
                <a:latin typeface="Century Gothic" panose="020B0502020202020204" pitchFamily="34" charset="0"/>
                <a:ea typeface="+mn-ea"/>
                <a:cs typeface="+mn-cs"/>
              </a:rPr>
              <a:t>his heart may not be lifted up above his brothers</a:t>
            </a:r>
            <a:r>
              <a:rPr lang="en-US" sz="1200" i="1" kern="1200" dirty="0">
                <a:solidFill>
                  <a:schemeClr val="tx1"/>
                </a:solidFill>
                <a:effectLst/>
                <a:latin typeface="Century Gothic" panose="020B0502020202020204" pitchFamily="34" charset="0"/>
                <a:ea typeface="+mn-ea"/>
                <a:cs typeface="+mn-cs"/>
              </a:rPr>
              <a:t>, and that </a:t>
            </a:r>
            <a:r>
              <a:rPr lang="en-US" sz="1200" b="1" i="1" kern="1200" dirty="0">
                <a:solidFill>
                  <a:schemeClr val="tx1"/>
                </a:solidFill>
                <a:effectLst/>
                <a:latin typeface="Century Gothic" panose="020B0502020202020204" pitchFamily="34" charset="0"/>
                <a:ea typeface="+mn-ea"/>
                <a:cs typeface="+mn-cs"/>
              </a:rPr>
              <a:t>he may not turn aside from the commandment</a:t>
            </a:r>
            <a:r>
              <a:rPr lang="en-US" sz="1200" i="1" kern="1200" dirty="0">
                <a:solidFill>
                  <a:schemeClr val="tx1"/>
                </a:solidFill>
                <a:effectLst/>
                <a:latin typeface="Century Gothic" panose="020B0502020202020204" pitchFamily="34" charset="0"/>
                <a:ea typeface="+mn-ea"/>
                <a:cs typeface="+mn-cs"/>
              </a:rPr>
              <a:t>, either to the right hand or to the left, so that he may continue long in his kingdom, he and his children, in Israel.</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2 Timothy 3:14-16  Instructions from Paul to Timothy</a:t>
            </a:r>
            <a:endParaRPr lang="en-US" sz="1200" kern="1200" dirty="0">
              <a:solidFill>
                <a:schemeClr val="tx1"/>
              </a:solidFill>
              <a:effectLst/>
              <a:latin typeface="Century Gothic" panose="020B0502020202020204" pitchFamily="34" charset="0"/>
              <a:ea typeface="+mn-ea"/>
              <a:cs typeface="+mn-cs"/>
            </a:endParaRPr>
          </a:p>
          <a:p>
            <a:r>
              <a:rPr lang="en-US" sz="1200" i="1" kern="1200" dirty="0">
                <a:solidFill>
                  <a:schemeClr val="tx1"/>
                </a:solidFill>
                <a:effectLst/>
                <a:latin typeface="Century Gothic" panose="020B0502020202020204" pitchFamily="34" charset="0"/>
                <a:ea typeface="+mn-ea"/>
                <a:cs typeface="+mn-cs"/>
              </a:rPr>
              <a:t>And how from childhood you have been acquainted with the sacred writings, which are able to make you wise for salvation through faith in Christ Jesus. All Scripture is breathed out by God and profitable for </a:t>
            </a:r>
            <a:r>
              <a:rPr lang="en-US" sz="1200" b="1" i="1" kern="1200" dirty="0">
                <a:solidFill>
                  <a:schemeClr val="tx1"/>
                </a:solidFill>
                <a:effectLst/>
                <a:latin typeface="Century Gothic" panose="020B0502020202020204" pitchFamily="34" charset="0"/>
                <a:ea typeface="+mn-ea"/>
                <a:cs typeface="+mn-cs"/>
              </a:rPr>
              <a:t>teaching</a:t>
            </a:r>
            <a:r>
              <a:rPr lang="en-US" sz="1200" i="1" kern="1200" dirty="0">
                <a:solidFill>
                  <a:schemeClr val="tx1"/>
                </a:solidFill>
                <a:effectLst/>
                <a:latin typeface="Century Gothic" panose="020B0502020202020204" pitchFamily="34" charset="0"/>
                <a:ea typeface="+mn-ea"/>
                <a:cs typeface="+mn-cs"/>
              </a:rPr>
              <a:t>, for </a:t>
            </a:r>
            <a:r>
              <a:rPr lang="en-US" sz="1200" b="1" i="1" kern="1200" dirty="0">
                <a:solidFill>
                  <a:schemeClr val="tx1"/>
                </a:solidFill>
                <a:effectLst/>
                <a:latin typeface="Century Gothic" panose="020B0502020202020204" pitchFamily="34" charset="0"/>
                <a:ea typeface="+mn-ea"/>
                <a:cs typeface="+mn-cs"/>
              </a:rPr>
              <a:t>reproof</a:t>
            </a:r>
            <a:r>
              <a:rPr lang="en-US" sz="1200" i="1" kern="1200" dirty="0">
                <a:solidFill>
                  <a:schemeClr val="tx1"/>
                </a:solidFill>
                <a:effectLst/>
                <a:latin typeface="Century Gothic" panose="020B0502020202020204" pitchFamily="34" charset="0"/>
                <a:ea typeface="+mn-ea"/>
                <a:cs typeface="+mn-cs"/>
              </a:rPr>
              <a:t>, for </a:t>
            </a:r>
            <a:r>
              <a:rPr lang="en-US" sz="1200" b="1" i="1" kern="1200" dirty="0">
                <a:solidFill>
                  <a:schemeClr val="tx1"/>
                </a:solidFill>
                <a:effectLst/>
                <a:latin typeface="Century Gothic" panose="020B0502020202020204" pitchFamily="34" charset="0"/>
                <a:ea typeface="+mn-ea"/>
                <a:cs typeface="+mn-cs"/>
              </a:rPr>
              <a:t>correction</a:t>
            </a:r>
            <a:r>
              <a:rPr lang="en-US" sz="1200" i="1" kern="1200" dirty="0">
                <a:solidFill>
                  <a:schemeClr val="tx1"/>
                </a:solidFill>
                <a:effectLst/>
                <a:latin typeface="Century Gothic" panose="020B0502020202020204" pitchFamily="34" charset="0"/>
                <a:ea typeface="+mn-ea"/>
                <a:cs typeface="+mn-cs"/>
              </a:rPr>
              <a:t>, and </a:t>
            </a:r>
            <a:r>
              <a:rPr lang="en-US" sz="1200" b="1" i="1" kern="1200" dirty="0">
                <a:solidFill>
                  <a:schemeClr val="tx1"/>
                </a:solidFill>
                <a:effectLst/>
                <a:latin typeface="Century Gothic" panose="020B0502020202020204" pitchFamily="34" charset="0"/>
                <a:ea typeface="+mn-ea"/>
                <a:cs typeface="+mn-cs"/>
              </a:rPr>
              <a:t>for training in righteousness</a:t>
            </a:r>
            <a:r>
              <a:rPr lang="en-US" sz="1200" i="1" kern="1200" dirty="0">
                <a:solidFill>
                  <a:schemeClr val="tx1"/>
                </a:solidFill>
                <a:effectLst/>
                <a:latin typeface="Century Gothic" panose="020B0502020202020204" pitchFamily="34" charset="0"/>
                <a:ea typeface="+mn-ea"/>
                <a:cs typeface="+mn-cs"/>
              </a:rPr>
              <a:t>, that </a:t>
            </a:r>
            <a:r>
              <a:rPr lang="en-US" sz="1200" b="1" i="1" kern="1200" dirty="0">
                <a:solidFill>
                  <a:schemeClr val="tx1"/>
                </a:solidFill>
                <a:effectLst/>
                <a:latin typeface="Century Gothic" panose="020B0502020202020204" pitchFamily="34" charset="0"/>
                <a:ea typeface="+mn-ea"/>
                <a:cs typeface="+mn-cs"/>
              </a:rPr>
              <a:t>the man of God may be complete, equipped for every good work</a:t>
            </a:r>
            <a:r>
              <a:rPr lang="en-US" sz="1200" i="1" kern="1200" dirty="0">
                <a:solidFill>
                  <a:schemeClr val="tx1"/>
                </a:solidFill>
                <a:effectLst/>
                <a:latin typeface="Century Gothic" panose="020B0502020202020204" pitchFamily="34" charset="0"/>
                <a:ea typeface="+mn-ea"/>
                <a:cs typeface="+mn-cs"/>
              </a:rPr>
              <a:t>. </a:t>
            </a:r>
            <a:endParaRPr lang="en-US" sz="1200"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p>
            <a:r>
              <a:rPr lang="en-US" sz="1200" kern="1200" dirty="0">
                <a:solidFill>
                  <a:schemeClr val="tx1"/>
                </a:solidFill>
                <a:effectLst/>
                <a:latin typeface="Century Gothic" panose="020B0502020202020204" pitchFamily="34" charset="0"/>
                <a:ea typeface="+mn-ea"/>
                <a:cs typeface="+mn-cs"/>
              </a:rPr>
              <a:t>As we read these passages, we find the Scriptures were designed to help us </a:t>
            </a:r>
            <a:r>
              <a:rPr lang="en-US" sz="1200" b="1" kern="1200" dirty="0">
                <a:solidFill>
                  <a:schemeClr val="tx1"/>
                </a:solidFill>
                <a:effectLst/>
                <a:latin typeface="Century Gothic" panose="020B0502020202020204" pitchFamily="34" charset="0"/>
                <a:ea typeface="+mn-ea"/>
                <a:cs typeface="+mn-cs"/>
              </a:rPr>
              <a:t>know God and pass along faith to others. </a:t>
            </a:r>
            <a:r>
              <a:rPr lang="en-US" sz="1200" kern="1200" dirty="0">
                <a:solidFill>
                  <a:schemeClr val="tx1"/>
                </a:solidFill>
                <a:effectLst/>
                <a:latin typeface="Century Gothic" panose="020B0502020202020204" pitchFamily="34" charset="0"/>
                <a:ea typeface="+mn-ea"/>
                <a:cs typeface="+mn-cs"/>
              </a:rPr>
              <a:t>It is evident the Law was given to Moses -- </a:t>
            </a:r>
            <a:r>
              <a:rPr lang="en-US" sz="1200" b="1" kern="1200" dirty="0">
                <a:solidFill>
                  <a:schemeClr val="tx1"/>
                </a:solidFill>
                <a:effectLst/>
                <a:latin typeface="Century Gothic" panose="020B0502020202020204" pitchFamily="34" charset="0"/>
                <a:ea typeface="+mn-ea"/>
                <a:cs typeface="+mn-cs"/>
              </a:rPr>
              <a:t>not to force people into obedience, but as a means to help people know God!</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Every law should remind us of God's original plan for us. Living in Eden, walking with God, right relationship with His creation. </a:t>
            </a:r>
            <a:r>
              <a:rPr lang="en-US" sz="1200" b="1" kern="1200" dirty="0">
                <a:solidFill>
                  <a:schemeClr val="tx1"/>
                </a:solidFill>
                <a:effectLst/>
                <a:latin typeface="Century Gothic" panose="020B0502020202020204" pitchFamily="34" charset="0"/>
                <a:ea typeface="+mn-ea"/>
                <a:cs typeface="+mn-cs"/>
              </a:rPr>
              <a:t>It should also remind us of the life that is to come</a:t>
            </a:r>
            <a:r>
              <a:rPr lang="en-US" sz="1200" kern="1200" dirty="0">
                <a:solidFill>
                  <a:schemeClr val="tx1"/>
                </a:solidFill>
                <a:effectLst/>
                <a:latin typeface="Century Gothic" panose="020B0502020202020204" pitchFamily="34" charset="0"/>
                <a:ea typeface="+mn-ea"/>
                <a:cs typeface="+mn-cs"/>
              </a:rPr>
              <a:t> for those who put their faith in Him that one day a New Heaven and a New Earth will be our home.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The Bible was not designed to be a list of rules we keep or values, virtues, or even leadership principles -- though it is effective for that. It is 66 books designed to reveal God's Story and how we can fit into it.</a:t>
            </a: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From kings, to priests, to apprentices, to the people of Israel, to you and I today</a:t>
            </a:r>
            <a:r>
              <a:rPr lang="en-US" sz="1200" b="0" kern="1200" dirty="0">
                <a:solidFill>
                  <a:schemeClr val="tx1"/>
                </a:solidFill>
                <a:effectLst/>
                <a:latin typeface="Century Gothic" panose="020B0502020202020204" pitchFamily="34" charset="0"/>
                <a:ea typeface="+mn-ea"/>
                <a:cs typeface="+mn-cs"/>
              </a:rPr>
              <a:t> </a:t>
            </a:r>
            <a:r>
              <a:rPr lang="en-US" sz="1200" b="1" kern="1200" dirty="0">
                <a:solidFill>
                  <a:schemeClr val="tx1"/>
                </a:solidFill>
                <a:effectLst/>
                <a:latin typeface="Century Gothic" panose="020B0502020202020204" pitchFamily="34" charset="0"/>
                <a:ea typeface="+mn-ea"/>
                <a:cs typeface="+mn-cs"/>
              </a:rPr>
              <a:t>— The Word of God is designed to help people know God and live together in community from generation to generation.</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b="1" u="sng" kern="1200" dirty="0">
                <a:solidFill>
                  <a:schemeClr val="tx1"/>
                </a:solidFill>
                <a:effectLst/>
                <a:latin typeface="Century Gothic" panose="020B0502020202020204" pitchFamily="34" charset="0"/>
                <a:ea typeface="+mn-ea"/>
                <a:cs typeface="+mn-cs"/>
              </a:rPr>
              <a:t>The Filter</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The Bible is what should shape our beliefs and is the guide for our behaviors. The Bible is also the filter through which we understand and shape our experiences.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11A9EF9-29F9-423A-AC00-2A5EC2341E03}" type="slidenum">
              <a:rPr lang="en-US" smtClean="0"/>
              <a:t>16</a:t>
            </a:fld>
            <a:endParaRPr lang="en-US"/>
          </a:p>
        </p:txBody>
      </p:sp>
    </p:spTree>
    <p:extLst>
      <p:ext uri="{BB962C8B-B14F-4D97-AF65-F5344CB8AC3E}">
        <p14:creationId xmlns:p14="http://schemas.microsoft.com/office/powerpoint/2010/main" val="2892896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The Core to the Big God Story – Pages 23-24</a:t>
            </a:r>
          </a:p>
          <a:p>
            <a:r>
              <a:rPr lang="en-US" sz="1200" b="0" i="0" u="none" strike="noStrike" kern="1200" baseline="0" dirty="0">
                <a:solidFill>
                  <a:schemeClr val="tx1"/>
                </a:solidFill>
                <a:latin typeface="Century Gothic" panose="020B0502020202020204" pitchFamily="34" charset="0"/>
                <a:ea typeface="+mn-ea"/>
                <a:cs typeface="+mn-cs"/>
              </a:rPr>
              <a:t>Every time we teach and read the Bible, we should be asking two questions:</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How does this reveal God in a way that causes people to know Him, love Him, or trust Him more?</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How does this reveal how I should live my life in relationship with others?</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God the Father, Jesus, or the Holy Spirit is the hero of every story in the Bible. The human characters play an important role, but the goal of the story is not to take on qualities found in biblical characters. The goal of the story is to reveal a truth about God, which gives us strength to live according to His plan.</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“Endure like Joseph” or “God brings purpose from our pain”</a:t>
            </a:r>
          </a:p>
          <a:p>
            <a:pPr marL="171450" indent="-171450">
              <a:buFont typeface="Arial" panose="020B0604020202020204" pitchFamily="34" charset="0"/>
              <a:buChar char="•"/>
            </a:pPr>
            <a:r>
              <a:rPr lang="en-US" sz="1200" b="0" i="0" u="none" strike="noStrike" kern="1200" baseline="0" dirty="0">
                <a:solidFill>
                  <a:schemeClr val="tx1"/>
                </a:solidFill>
                <a:latin typeface="Century Gothic" panose="020B0502020202020204" pitchFamily="34" charset="0"/>
                <a:ea typeface="+mn-ea"/>
                <a:cs typeface="+mn-cs"/>
              </a:rPr>
              <a:t>“Persevere like Noah” or “God provided a Savior for His people”</a:t>
            </a:r>
          </a:p>
          <a:p>
            <a:r>
              <a:rPr lang="en-US" sz="1200" b="0" i="0" u="none" strike="noStrike" kern="1200" baseline="0" dirty="0">
                <a:solidFill>
                  <a:schemeClr val="tx1"/>
                </a:solidFill>
                <a:latin typeface="Century Gothic" panose="020B0502020202020204" pitchFamily="34" charset="0"/>
                <a:ea typeface="+mn-ea"/>
                <a:cs typeface="+mn-cs"/>
              </a:rPr>
              <a:t>Do you see the difference?</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Some lessons are only about a virtue or a character trait, (for example, patience or dealing with bullies) and the Bible verse is a token connection for the students.</a:t>
            </a:r>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17</a:t>
            </a:fld>
            <a:endParaRPr lang="en-US"/>
          </a:p>
        </p:txBody>
      </p:sp>
    </p:spTree>
    <p:extLst>
      <p:ext uri="{BB962C8B-B14F-4D97-AF65-F5344CB8AC3E}">
        <p14:creationId xmlns:p14="http://schemas.microsoft.com/office/powerpoint/2010/main" val="3005039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entury Gothic" panose="020B0502020202020204" pitchFamily="34" charset="0"/>
                <a:ea typeface="+mn-ea"/>
                <a:cs typeface="+mn-cs"/>
              </a:rPr>
              <a:t>The Principle of the Diet – Pages 24-27</a:t>
            </a:r>
          </a:p>
          <a:p>
            <a:r>
              <a:rPr lang="en-US" sz="1200" kern="1200" dirty="0">
                <a:solidFill>
                  <a:schemeClr val="tx1"/>
                </a:solidFill>
                <a:effectLst/>
                <a:latin typeface="Century Gothic" panose="020B0502020202020204" pitchFamily="34" charset="0"/>
                <a:ea typeface="+mn-ea"/>
                <a:cs typeface="+mn-cs"/>
              </a:rPr>
              <a:t>When children eat an unbalanced diet, they become unhealthy. We know what goes in the mouth day after day shapes our health in a significant way.</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In the same way, the stories we hear that build our faith have the power to shape our future. If we hear repeatedly about who God is and why we can trust and love Him, it has an outcome of a healthy faith foundation.</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If we repeatedly hear about the faith virtues of biblical characters we should be like, it has a different outcome.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Let's take one month of a virtues-based curriculum's main point.</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I can be patient</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I will be a prayer warrior</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I should share my faith</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I can be a generous giver</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These are not bad principles to teach! But who is the center of the diet? "I" am. What is the main outcome? Shaping my own behavior.</a:t>
            </a: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Let's look at the same four points but changing them to put God as the center</a:t>
            </a:r>
            <a:endParaRPr lang="en-US" sz="1200" kern="1200" dirty="0">
              <a:solidFill>
                <a:schemeClr val="tx1"/>
              </a:solidFill>
              <a:effectLst/>
              <a:latin typeface="Century Gothic" panose="020B050202020202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God's love helps me be patient</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God hears my prayers</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God wants others to know Him</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God asks us to care for others</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Do you see the similarities in these principles? Who is the center of this diet? "I Am."</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The main outcome is drawing closer to God, forming into the image of Christ, and bearing the fruit of the Spirit. Self-control can play a part in this, but without the connection to the Father, those disciplines will reach their limit.</a:t>
            </a:r>
          </a:p>
          <a:p>
            <a:endParaRPr lang="en-US" sz="1200" kern="1200" dirty="0">
              <a:solidFill>
                <a:schemeClr val="tx1"/>
              </a:solidFill>
              <a:effectLst/>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Another danger of missing the point of the Big God Story is making faith moralistic.</a:t>
            </a:r>
            <a:r>
              <a:rPr lang="en-US" sz="1200" kern="1200" dirty="0">
                <a:solidFill>
                  <a:schemeClr val="tx1"/>
                </a:solidFill>
                <a:effectLst/>
                <a:latin typeface="Century Gothic" panose="020B0502020202020204" pitchFamily="34" charset="0"/>
                <a:ea typeface="+mn-ea"/>
                <a:cs typeface="+mn-cs"/>
              </a:rPr>
              <a:t> Be kind, be patient, pray more... can easily become the recipe for trying to earn God's approval rather than a true understanding of grace.</a:t>
            </a:r>
          </a:p>
          <a:p>
            <a:r>
              <a:rPr lang="en-US" sz="1200" kern="1200" dirty="0">
                <a:solidFill>
                  <a:schemeClr val="tx1"/>
                </a:solidFill>
                <a:effectLst/>
                <a:latin typeface="Century Gothic" panose="020B0502020202020204" pitchFamily="34" charset="0"/>
                <a:ea typeface="+mn-ea"/>
                <a:cs typeface="+mn-cs"/>
              </a:rPr>
              <a:t>When we teach Bible stories with God at the center, it helps kids connect with the Father and lets the Holy Spirit do a unique work in the hearts of each child.</a:t>
            </a:r>
          </a:p>
          <a:p>
            <a:endParaRPr lang="en-US" sz="1200" kern="1200" dirty="0">
              <a:solidFill>
                <a:schemeClr val="tx1"/>
              </a:solidFill>
              <a:effectLst/>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Select a Bible story from the list and do the following:</a:t>
            </a:r>
          </a:p>
          <a:p>
            <a:pPr marL="228600" indent="-228600">
              <a:buFont typeface="+mj-lt"/>
              <a:buAutoNum type="arabicPeriod"/>
            </a:pPr>
            <a:r>
              <a:rPr lang="en-US" sz="1200" b="0" i="0" u="none" strike="noStrike" kern="1200" baseline="0" dirty="0">
                <a:solidFill>
                  <a:schemeClr val="tx1"/>
                </a:solidFill>
                <a:latin typeface="Century Gothic" panose="020B0502020202020204" pitchFamily="34" charset="0"/>
                <a:ea typeface="+mn-ea"/>
                <a:cs typeface="+mn-cs"/>
              </a:rPr>
              <a:t>Identify one or more attributes of God found in the story.</a:t>
            </a:r>
          </a:p>
          <a:p>
            <a:pPr marL="228600" indent="-228600">
              <a:buFont typeface="+mj-lt"/>
              <a:buAutoNum type="arabicPeriod"/>
            </a:pPr>
            <a:r>
              <a:rPr lang="en-US" sz="1200" b="0" i="0" u="none" strike="noStrike" kern="1200" baseline="0" dirty="0">
                <a:solidFill>
                  <a:schemeClr val="tx1"/>
                </a:solidFill>
                <a:latin typeface="Century Gothic" panose="020B0502020202020204" pitchFamily="34" charset="0"/>
                <a:ea typeface="+mn-ea"/>
                <a:cs typeface="+mn-cs"/>
              </a:rPr>
              <a:t>Describe that attribute in an easy-to-remember statement.</a:t>
            </a:r>
          </a:p>
          <a:p>
            <a:pPr marL="228600" indent="-228600">
              <a:buFont typeface="+mj-lt"/>
              <a:buAutoNum type="arabicPeriod"/>
            </a:pPr>
            <a:r>
              <a:rPr lang="en-US" sz="1200" b="0" i="0" u="none" strike="noStrike" kern="1200" baseline="0" dirty="0">
                <a:solidFill>
                  <a:schemeClr val="tx1"/>
                </a:solidFill>
                <a:latin typeface="Century Gothic" panose="020B0502020202020204" pitchFamily="34" charset="0"/>
                <a:ea typeface="+mn-ea"/>
                <a:cs typeface="+mn-cs"/>
              </a:rPr>
              <a:t>Consider how the Holy Spirit might work in your students if you focused on this key point.</a:t>
            </a:r>
            <a:endParaRPr lang="en-US" sz="1200" kern="1200" dirty="0">
              <a:solidFill>
                <a:schemeClr val="tx1"/>
              </a:solidFill>
              <a:effectLst/>
              <a:latin typeface="Century Gothic" panose="020B050202020202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Noah and the Ark</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Abraham receives the promise of a son </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Joseph interprets Pharaoh's dream </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Esther meets with Xerxes </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David and Goliath</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Daniel and the Lion’s Den</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Saul on the road to Damascus </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Phillip and the Ethiopian eunuch </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Paul is shipwrecked</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Mary anoints Jesus feet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p>
            <a:r>
              <a:rPr lang="en-US" sz="1200" kern="1200" dirty="0">
                <a:solidFill>
                  <a:schemeClr val="tx1"/>
                </a:solidFill>
                <a:effectLst/>
                <a:latin typeface="Century Gothic" panose="020B0502020202020204" pitchFamily="34" charset="0"/>
                <a:ea typeface="+mn-ea"/>
                <a:cs typeface="+mn-cs"/>
              </a:rPr>
              <a:t>You may ask, is there ever a place for values and virtues? Yes, Faith without… is dead. We must know what God expects from us regarding our behaviors with others. However, it’s become very easy to simply teach the values and miss the connection with God. We must begin looking at our teaching through the lens of an annual diet of lessons. Take the last month, quarter, or year and list all of the “main point” statements together. I think you’ll be able to quickly see how you are doing on teaching the Big God Story.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p>
            <a:r>
              <a:rPr lang="en-US" sz="1200" b="0" i="0" u="none" strike="noStrike" kern="1200" baseline="0" dirty="0">
                <a:solidFill>
                  <a:schemeClr val="tx1"/>
                </a:solidFill>
                <a:latin typeface="Century Gothic" panose="020B0502020202020204" pitchFamily="34" charset="0"/>
                <a:ea typeface="+mn-ea"/>
                <a:cs typeface="+mn-cs"/>
              </a:rPr>
              <a:t>When we consider how a young boy stood up against the Egyptian culture and remained true to his God, it’s clear how his parents living out their faith most certainly made an impact.</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How central is the Word of God in our ministries and in our homes? Do we slow down long enough to let the Word of God and the nature of God saturate our hearts? When was the last time you meditated on the Word of God for your own personal strength? This is the critical nature of what we do.</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If we reduce securing faith in those we teach to successfully and creatively executing a weekly ministry, we have misplaced our purpose.</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This might be one of the most significant challenges we face because kids don’t always follow our game plan, leaders don’t always lead, and things can just go haywire. The cycle of ministry is real, and the pressures we face cause us to focus our attention on short-term wins, rather than the intentional investment Amram and Jochebed made in their son.</a:t>
            </a:r>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18</a:t>
            </a:fld>
            <a:endParaRPr lang="en-US"/>
          </a:p>
        </p:txBody>
      </p:sp>
    </p:spTree>
    <p:extLst>
      <p:ext uri="{BB962C8B-B14F-4D97-AF65-F5344CB8AC3E}">
        <p14:creationId xmlns:p14="http://schemas.microsoft.com/office/powerpoint/2010/main" val="2284300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What Will Your Legacy Be? – Page 30</a:t>
            </a:r>
          </a:p>
          <a:p>
            <a:r>
              <a:rPr lang="en-US" sz="1200" b="0" i="0" u="none" strike="noStrike" kern="1200" baseline="0" dirty="0">
                <a:solidFill>
                  <a:schemeClr val="tx1"/>
                </a:solidFill>
                <a:latin typeface="Century Gothic" panose="020B0502020202020204" pitchFamily="34" charset="0"/>
                <a:ea typeface="+mn-ea"/>
                <a:cs typeface="+mn-cs"/>
              </a:rPr>
              <a:t>Read Deuteronomy 6:4–9 as you consider Moses and the kind of instructions he had given so that this wicked and rebellious nation could raise their children to follow Yahweh every day. </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1" i="1" u="none" strike="noStrike" kern="1200" baseline="0" dirty="0">
                <a:solidFill>
                  <a:schemeClr val="tx1"/>
                </a:solidFill>
                <a:latin typeface="Century Gothic" panose="020B0502020202020204" pitchFamily="34" charset="0"/>
                <a:ea typeface="+mn-ea"/>
                <a:cs typeface="+mn-cs"/>
              </a:rPr>
              <a:t>“Hear, O Israel: The Lord our God, the Lord is one. Love the Lord your God with all your heart and with all your soul and with all your strength. These commandments that I give you today are to be on your hearts. Impress them on your children. Talk about them when you sit at home and when you walk along the road, when you lie down and when you get up. Tie them as symbols on your hands and bind them on your foreheads. Write them on the door frames of your houses and on your gates.”</a:t>
            </a: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entury Gothic" panose="020B0502020202020204" pitchFamily="34" charset="0"/>
                <a:ea typeface="+mn-ea"/>
                <a:cs typeface="+mn-cs"/>
              </a:rPr>
              <a:t>These were the words of Moses spoken at the end of his life, but the message was clearly from God. Although inspired by God, there were likely elements of Moses’ upbringing that helped to frame this conversation. </a:t>
            </a:r>
            <a:r>
              <a:rPr lang="en-US" sz="1200" b="0" i="0" u="none" strike="noStrike" kern="1200" baseline="0" dirty="0">
                <a:solidFill>
                  <a:schemeClr val="tx1"/>
                </a:solidFill>
                <a:latin typeface="Century Gothic" panose="020B0502020202020204" pitchFamily="34" charset="0"/>
                <a:ea typeface="+mn-ea"/>
                <a:cs typeface="+mn-cs"/>
              </a:rPr>
              <a:t>Though divinely inspired, he likely also thought back to his formative years and the impact of his parents’ lives. Years from now if someone were to ask one of your students about you, how would you feel about this answer? “Their faith in God was contagious, their words of encouragement echoed for years to come, and God’s Word was the anchor of their soul.”</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What you do today is the legacy that lives tomorrow, so MODEL and MENTOR God’s MESSAGE.</a:t>
            </a:r>
          </a:p>
        </p:txBody>
      </p:sp>
      <p:sp>
        <p:nvSpPr>
          <p:cNvPr id="4" name="Slide Number Placeholder 3"/>
          <p:cNvSpPr>
            <a:spLocks noGrp="1"/>
          </p:cNvSpPr>
          <p:nvPr>
            <p:ph type="sldNum" sz="quarter" idx="5"/>
          </p:nvPr>
        </p:nvSpPr>
        <p:spPr/>
        <p:txBody>
          <a:bodyPr/>
          <a:lstStyle/>
          <a:p>
            <a:fld id="{711A9EF9-29F9-423A-AC00-2A5EC2341E03}" type="slidenum">
              <a:rPr lang="en-US" smtClean="0"/>
              <a:t>19</a:t>
            </a:fld>
            <a:endParaRPr lang="en-US"/>
          </a:p>
        </p:txBody>
      </p:sp>
    </p:spTree>
    <p:extLst>
      <p:ext uri="{BB962C8B-B14F-4D97-AF65-F5344CB8AC3E}">
        <p14:creationId xmlns:p14="http://schemas.microsoft.com/office/powerpoint/2010/main" val="171844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Leaving a Spiritual Legacy – Page 3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entury Gothic" panose="020B0502020202020204" pitchFamily="34" charset="0"/>
                <a:ea typeface="+mn-ea"/>
                <a:cs typeface="+mn-cs"/>
              </a:rPr>
              <a:t>How will people remember you when you are no longer a regular influence in their life? </a:t>
            </a:r>
            <a:r>
              <a:rPr lang="en-US" sz="1200" b="0" i="0" u="none" strike="noStrike" kern="1200" baseline="0" dirty="0">
                <a:solidFill>
                  <a:schemeClr val="tx1"/>
                </a:solidFill>
                <a:latin typeface="Century Gothic" panose="020B0502020202020204" pitchFamily="34" charset="0"/>
                <a:ea typeface="+mn-ea"/>
                <a:cs typeface="+mn-cs"/>
              </a:rPr>
              <a:t>When I think about the legacy, I want to give my kids, I pray that I’ve lived my life in a way as to reflect the glory of God to them so they will walk with Him every day of their life. How do you want to be remembered? </a:t>
            </a: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entury Gothic" panose="020B0502020202020204" pitchFamily="34" charset="0"/>
                <a:ea typeface="+mn-ea"/>
                <a:cs typeface="+mn-cs"/>
              </a:rPr>
              <a:t>God created humans to live and learn in community. He granted each person the ability to influence others’ lives. It is a responsibility that spurs us to consider today’s choices and priorities in light of tomorrow. It is a privilege that leads to the question, “How will my influence be remembered by others when I am no longer a regular influence in their lives?”</a:t>
            </a:r>
            <a:endParaRPr lang="en-US" sz="1200" b="0" i="0" u="none" strike="noStrike" kern="1200" baseline="0" dirty="0">
              <a:solidFill>
                <a:schemeClr val="tx1"/>
              </a:solidFill>
              <a:latin typeface="Century Gothic" panose="020B0502020202020204" pitchFamily="34" charset="0"/>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The </a:t>
            </a:r>
            <a:r>
              <a:rPr lang="en-US" sz="1200" b="1" i="0" u="none" strike="noStrike" kern="1200" baseline="0" dirty="0">
                <a:solidFill>
                  <a:schemeClr val="tx1"/>
                </a:solidFill>
                <a:latin typeface="Century Gothic" panose="020B0502020202020204" pitchFamily="34" charset="0"/>
                <a:ea typeface="+mn-ea"/>
                <a:cs typeface="+mn-cs"/>
              </a:rPr>
              <a:t>world </a:t>
            </a:r>
            <a:r>
              <a:rPr lang="en-US" sz="1200" b="0" i="0" u="none" strike="noStrike" kern="1200" baseline="0" dirty="0">
                <a:solidFill>
                  <a:schemeClr val="tx1"/>
                </a:solidFill>
                <a:latin typeface="Century Gothic" panose="020B0502020202020204" pitchFamily="34" charset="0"/>
                <a:ea typeface="+mn-ea"/>
                <a:cs typeface="+mn-cs"/>
              </a:rPr>
              <a:t>looks at legacy as the individual who is popular today. They get the accolades. But </a:t>
            </a:r>
            <a:r>
              <a:rPr lang="en-US" sz="1200" b="1" i="0" u="none" strike="noStrike" kern="1200" baseline="0" dirty="0">
                <a:solidFill>
                  <a:schemeClr val="tx1"/>
                </a:solidFill>
                <a:latin typeface="Century Gothic" panose="020B0502020202020204" pitchFamily="34" charset="0"/>
                <a:ea typeface="+mn-ea"/>
                <a:cs typeface="+mn-cs"/>
              </a:rPr>
              <a:t>true legacy </a:t>
            </a:r>
            <a:r>
              <a:rPr lang="en-US" sz="1200" b="0" i="0" u="none" strike="noStrike" kern="1200" baseline="0" dirty="0">
                <a:solidFill>
                  <a:schemeClr val="tx1"/>
                </a:solidFill>
                <a:latin typeface="Century Gothic" panose="020B0502020202020204" pitchFamily="34" charset="0"/>
                <a:ea typeface="+mn-ea"/>
                <a:cs typeface="+mn-cs"/>
              </a:rPr>
              <a:t>comes when the impact of your life lives on long after you have passed from this earth.</a:t>
            </a:r>
          </a:p>
        </p:txBody>
      </p:sp>
      <p:sp>
        <p:nvSpPr>
          <p:cNvPr id="4" name="Slide Number Placeholder 3"/>
          <p:cNvSpPr>
            <a:spLocks noGrp="1"/>
          </p:cNvSpPr>
          <p:nvPr>
            <p:ph type="sldNum" sz="quarter" idx="5"/>
          </p:nvPr>
        </p:nvSpPr>
        <p:spPr/>
        <p:txBody>
          <a:bodyPr/>
          <a:lstStyle/>
          <a:p>
            <a:fld id="{01C3DFF0-C469-4EA7-ABAE-313DED1026CE}" type="slidenum">
              <a:rPr lang="en-US" smtClean="0"/>
              <a:t>2</a:t>
            </a:fld>
            <a:endParaRPr lang="en-US"/>
          </a:p>
        </p:txBody>
      </p:sp>
    </p:spTree>
    <p:extLst>
      <p:ext uri="{BB962C8B-B14F-4D97-AF65-F5344CB8AC3E}">
        <p14:creationId xmlns:p14="http://schemas.microsoft.com/office/powerpoint/2010/main" val="1752433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Century Gothic" panose="020B0502020202020204" pitchFamily="34" charset="0"/>
                <a:ea typeface="+mn-ea"/>
                <a:cs typeface="+mn-cs"/>
              </a:rPr>
              <a:t>Go to </a:t>
            </a:r>
            <a:r>
              <a:rPr lang="en-US" sz="1200" b="1" i="0" u="none" strike="noStrike" kern="1200" baseline="0" dirty="0">
                <a:solidFill>
                  <a:schemeClr val="tx1"/>
                </a:solidFill>
                <a:latin typeface="Century Gothic" panose="020B0502020202020204" pitchFamily="34" charset="0"/>
                <a:ea typeface="+mn-ea"/>
                <a:cs typeface="+mn-cs"/>
              </a:rPr>
              <a:t>MomentumTrainingSeries.com </a:t>
            </a:r>
            <a:r>
              <a:rPr lang="en-US" sz="1200" b="0" i="0" u="none" strike="noStrike" kern="1200" baseline="0" dirty="0">
                <a:solidFill>
                  <a:schemeClr val="tx1"/>
                </a:solidFill>
                <a:latin typeface="Century Gothic" panose="020B0502020202020204" pitchFamily="34" charset="0"/>
                <a:ea typeface="+mn-ea"/>
                <a:cs typeface="+mn-cs"/>
              </a:rPr>
              <a:t>and enter the code </a:t>
            </a:r>
            <a:r>
              <a:rPr lang="en-US" sz="1200" b="1" i="0" u="none" strike="noStrike" kern="1200" baseline="0" dirty="0">
                <a:solidFill>
                  <a:schemeClr val="tx1"/>
                </a:solidFill>
                <a:latin typeface="Century Gothic" panose="020B0502020202020204" pitchFamily="34" charset="0"/>
                <a:ea typeface="+mn-ea"/>
                <a:cs typeface="+mn-cs"/>
              </a:rPr>
              <a:t>MTS3 </a:t>
            </a:r>
            <a:r>
              <a:rPr lang="en-US" sz="1200" b="0" i="0" u="none" strike="noStrike" kern="1200" baseline="0" dirty="0">
                <a:solidFill>
                  <a:schemeClr val="tx1"/>
                </a:solidFill>
                <a:latin typeface="Century Gothic" panose="020B0502020202020204" pitchFamily="34" charset="0"/>
                <a:ea typeface="+mn-ea"/>
                <a:cs typeface="+mn-cs"/>
              </a:rPr>
              <a:t>to complete the test and receive a certificate recognizing your achievement.</a:t>
            </a:r>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01C3DFF0-C469-4EA7-ABAE-313DED1026CE}" type="slidenum">
              <a:rPr lang="en-US" smtClean="0"/>
              <a:t>20</a:t>
            </a:fld>
            <a:endParaRPr lang="en-US"/>
          </a:p>
        </p:txBody>
      </p:sp>
    </p:spTree>
    <p:extLst>
      <p:ext uri="{BB962C8B-B14F-4D97-AF65-F5344CB8AC3E}">
        <p14:creationId xmlns:p14="http://schemas.microsoft.com/office/powerpoint/2010/main" val="2889009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entury Gothic" panose="020B0502020202020204" pitchFamily="34" charset="0"/>
              </a:rPr>
              <a:t>Page 3</a:t>
            </a:r>
          </a:p>
          <a:p>
            <a:r>
              <a:rPr lang="en-US" dirty="0">
                <a:solidFill>
                  <a:schemeClr val="tx1"/>
                </a:solidFill>
                <a:latin typeface="Century Gothic" panose="020B0502020202020204" pitchFamily="34" charset="0"/>
              </a:rPr>
              <a:t>Psalm 78:5-7 shares the promise of a spiritual legacy for the children in your influence. </a:t>
            </a:r>
          </a:p>
          <a:p>
            <a:endParaRPr lang="en-US" dirty="0">
              <a:solidFill>
                <a:schemeClr val="tx1"/>
              </a:solidFill>
              <a:latin typeface="Century Gothic" panose="020B0502020202020204" pitchFamily="34" charset="0"/>
            </a:endParaRPr>
          </a:p>
          <a:p>
            <a:r>
              <a:rPr lang="en-US" sz="1200" dirty="0">
                <a:solidFill>
                  <a:schemeClr val="tx1"/>
                </a:solidFill>
                <a:latin typeface="Century Gothic" panose="020B0502020202020204" pitchFamily="34" charset="0"/>
              </a:rPr>
              <a:t>“He established a testimony in Jacob and appointed a law in Israel, which he</a:t>
            </a:r>
            <a:r>
              <a:rPr lang="en-US" sz="1200" b="1" i="1" dirty="0">
                <a:solidFill>
                  <a:schemeClr val="tx1"/>
                </a:solidFill>
                <a:latin typeface="Century Gothic" panose="020B0502020202020204" pitchFamily="34" charset="0"/>
              </a:rPr>
              <a:t> commanded our fathers to teach to their children, that the next generation might know them, the children yet unborn</a:t>
            </a:r>
            <a:r>
              <a:rPr lang="en-US" sz="1200" dirty="0">
                <a:solidFill>
                  <a:schemeClr val="tx1"/>
                </a:solidFill>
                <a:latin typeface="Century Gothic" panose="020B0502020202020204" pitchFamily="34" charset="0"/>
              </a:rPr>
              <a:t>, and arise and tell them to their children, so that they should </a:t>
            </a:r>
            <a:r>
              <a:rPr lang="en-US" sz="1200" b="1" i="1" dirty="0">
                <a:solidFill>
                  <a:schemeClr val="tx1"/>
                </a:solidFill>
                <a:latin typeface="Century Gothic" panose="020B0502020202020204" pitchFamily="34" charset="0"/>
              </a:rPr>
              <a:t>set their hope in God</a:t>
            </a:r>
            <a:r>
              <a:rPr lang="en-US" sz="1200" i="1" dirty="0">
                <a:solidFill>
                  <a:schemeClr val="tx1"/>
                </a:solidFill>
                <a:latin typeface="Century Gothic" panose="020B0502020202020204" pitchFamily="34" charset="0"/>
              </a:rPr>
              <a:t> </a:t>
            </a:r>
            <a:r>
              <a:rPr lang="en-US" sz="1200" dirty="0">
                <a:solidFill>
                  <a:schemeClr val="tx1"/>
                </a:solidFill>
                <a:latin typeface="Century Gothic" panose="020B0502020202020204" pitchFamily="34" charset="0"/>
              </a:rPr>
              <a:t>and </a:t>
            </a:r>
            <a:r>
              <a:rPr lang="en-US" sz="1200" b="1" i="1" dirty="0">
                <a:solidFill>
                  <a:schemeClr val="tx1"/>
                </a:solidFill>
                <a:latin typeface="Century Gothic" panose="020B0502020202020204" pitchFamily="34" charset="0"/>
              </a:rPr>
              <a:t>not forget the works of God</a:t>
            </a:r>
            <a:r>
              <a:rPr lang="en-US" sz="1200" dirty="0">
                <a:solidFill>
                  <a:schemeClr val="tx1"/>
                </a:solidFill>
                <a:latin typeface="Century Gothic" panose="020B0502020202020204" pitchFamily="34" charset="0"/>
              </a:rPr>
              <a:t>, but keep his commandments.” </a:t>
            </a:r>
            <a:br>
              <a:rPr lang="en-US" sz="1200" dirty="0">
                <a:solidFill>
                  <a:schemeClr val="tx1"/>
                </a:solidFill>
                <a:latin typeface="Century Gothic" panose="020B0502020202020204" pitchFamily="34" charset="0"/>
              </a:rPr>
            </a:br>
            <a:r>
              <a:rPr lang="en-US" sz="1200" dirty="0">
                <a:solidFill>
                  <a:schemeClr val="tx1"/>
                </a:solidFill>
                <a:latin typeface="Century Gothic" panose="020B0502020202020204" pitchFamily="34" charset="0"/>
              </a:rPr>
              <a:t>Psalm 78:5-7</a:t>
            </a:r>
            <a:endParaRPr lang="en-US" dirty="0">
              <a:solidFill>
                <a:schemeClr val="tx1"/>
              </a:solidFill>
              <a:latin typeface="Century Gothic" panose="020B0502020202020204" pitchFamily="34" charset="0"/>
            </a:endParaRPr>
          </a:p>
          <a:p>
            <a:endParaRPr lang="en-US" dirty="0">
              <a:latin typeface="Century Gothic" panose="020B0502020202020204" pitchFamily="34" charset="0"/>
            </a:endParaRPr>
          </a:p>
          <a:p>
            <a:r>
              <a:rPr lang="en-US" dirty="0">
                <a:latin typeface="Century Gothic" panose="020B0502020202020204" pitchFamily="34" charset="0"/>
              </a:rPr>
              <a:t>We have a choice in how we choose to live, the activities we decide to engage in, that will shape how we will be remembered or…the legacy we will leave behind. Most people don’t strive to be remembered as the person who was always on time or who was the most creative in teaching their lessons. The legacy that most people want to leave includes heart transformation, connection with others, and making a difference. </a:t>
            </a:r>
          </a:p>
          <a:p>
            <a:endParaRPr lang="en-US" dirty="0">
              <a:latin typeface="Century Gothic" panose="020B0502020202020204" pitchFamily="34" charset="0"/>
            </a:endParaRPr>
          </a:p>
          <a:p>
            <a:r>
              <a:rPr lang="en-US" dirty="0">
                <a:latin typeface="Century Gothic" panose="020B0502020202020204" pitchFamily="34" charset="0"/>
              </a:rPr>
              <a:t>It’s a Psalm 78 kind of legacy. One that lives beyond the current generation. </a:t>
            </a:r>
          </a:p>
          <a:p>
            <a:endParaRPr lang="en-US" dirty="0">
              <a:latin typeface="Century Gothic" panose="020B0502020202020204" pitchFamily="34" charset="0"/>
            </a:endParaRPr>
          </a:p>
          <a:p>
            <a:r>
              <a:rPr lang="en-US" dirty="0">
                <a:latin typeface="Century Gothic" panose="020B0502020202020204" pitchFamily="34" charset="0"/>
              </a:rPr>
              <a:t>According to Psalm 78, the legacy Asaph wants us to leave is one that transcends generations. It’s the stories that our children will tell the children not yet born. It’s not a story of us…it’s HIS story. </a:t>
            </a:r>
            <a:r>
              <a:rPr lang="en-US" sz="1200" kern="1200" dirty="0">
                <a:solidFill>
                  <a:schemeClr val="tx1"/>
                </a:solidFill>
                <a:effectLst/>
                <a:latin typeface="Century Gothic" panose="020B0502020202020204" pitchFamily="34" charset="0"/>
                <a:ea typeface="+mn-ea"/>
                <a:cs typeface="+mn-cs"/>
              </a:rPr>
              <a:t>It’s a story that takes its cues from John the Baptist: “He must increase, and I must decrease.” </a:t>
            </a: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3</a:t>
            </a:fld>
            <a:endParaRPr lang="en-US"/>
          </a:p>
        </p:txBody>
      </p:sp>
    </p:spTree>
    <p:extLst>
      <p:ext uri="{BB962C8B-B14F-4D97-AF65-F5344CB8AC3E}">
        <p14:creationId xmlns:p14="http://schemas.microsoft.com/office/powerpoint/2010/main" val="2365566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entury Gothic" panose="020B0502020202020204" pitchFamily="34" charset="0"/>
              </a:rPr>
              <a:t>A Biblical Example – Page 4</a:t>
            </a:r>
          </a:p>
          <a:p>
            <a:r>
              <a:rPr lang="en-US" sz="1200" kern="1200" dirty="0">
                <a:solidFill>
                  <a:schemeClr val="tx1"/>
                </a:solidFill>
                <a:effectLst/>
                <a:latin typeface="Century Gothic" panose="020B0502020202020204" pitchFamily="34" charset="0"/>
                <a:ea typeface="+mn-ea"/>
                <a:cs typeface="+mn-cs"/>
              </a:rPr>
              <a:t>The writer of Hebrews recognizes the incredible faith of Moses’ parents. </a:t>
            </a:r>
          </a:p>
          <a:p>
            <a:endParaRPr lang="en-US" sz="1200" kern="1200" dirty="0">
              <a:solidFill>
                <a:schemeClr val="tx1"/>
              </a:solidFill>
              <a:effectLst/>
              <a:latin typeface="Century Gothic" panose="020B0502020202020204" pitchFamily="34" charset="0"/>
              <a:ea typeface="+mn-ea"/>
              <a:cs typeface="+mn-cs"/>
            </a:endParaRPr>
          </a:p>
          <a:p>
            <a:r>
              <a:rPr lang="en-US" sz="1200" b="1" i="1" kern="1200" dirty="0">
                <a:solidFill>
                  <a:schemeClr val="tx1"/>
                </a:solidFill>
                <a:effectLst/>
                <a:latin typeface="Century Gothic" panose="020B0502020202020204" pitchFamily="34" charset="0"/>
                <a:ea typeface="+mn-ea"/>
                <a:cs typeface="+mn-cs"/>
              </a:rPr>
              <a:t>“By faith Moses’ parents hid him for three months when he was born, because they saw he was no ordinary child, and they were not afraid of the king’s edict.” Hebrews 11:23</a:t>
            </a:r>
          </a:p>
          <a:p>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His life demonstrates the rippling effects of a spiritual legacy. How could a child reared in an Egyptian palace become the catalyst God used to free the nation of Israel? It began at his birth. </a:t>
            </a:r>
          </a:p>
          <a:p>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Moses miraculously floated into the arms of an Egyptian princess who delivered him back to his parents, </a:t>
            </a:r>
            <a:r>
              <a:rPr lang="en-US" sz="1200" kern="1200" dirty="0" err="1">
                <a:solidFill>
                  <a:schemeClr val="tx1"/>
                </a:solidFill>
                <a:effectLst/>
                <a:latin typeface="Century Gothic" panose="020B0502020202020204" pitchFamily="34" charset="0"/>
                <a:ea typeface="+mn-ea"/>
                <a:cs typeface="+mn-cs"/>
              </a:rPr>
              <a:t>Amron</a:t>
            </a:r>
            <a:r>
              <a:rPr lang="en-US" sz="1200" kern="1200" dirty="0">
                <a:solidFill>
                  <a:schemeClr val="tx1"/>
                </a:solidFill>
                <a:effectLst/>
                <a:latin typeface="Century Gothic" panose="020B0502020202020204" pitchFamily="34" charset="0"/>
                <a:ea typeface="+mn-ea"/>
                <a:cs typeface="+mn-cs"/>
              </a:rPr>
              <a:t> and </a:t>
            </a:r>
            <a:r>
              <a:rPr lang="en-US" sz="1200" kern="1200" dirty="0" err="1">
                <a:solidFill>
                  <a:schemeClr val="tx1"/>
                </a:solidFill>
                <a:effectLst/>
                <a:latin typeface="Century Gothic" panose="020B0502020202020204" pitchFamily="34" charset="0"/>
                <a:ea typeface="+mn-ea"/>
                <a:cs typeface="+mn-cs"/>
              </a:rPr>
              <a:t>Jochabed</a:t>
            </a:r>
            <a:r>
              <a:rPr lang="en-US" sz="1200" kern="1200" dirty="0">
                <a:solidFill>
                  <a:schemeClr val="tx1"/>
                </a:solidFill>
                <a:effectLst/>
                <a:latin typeface="Century Gothic" panose="020B0502020202020204" pitchFamily="34" charset="0"/>
                <a:ea typeface="+mn-ea"/>
                <a:cs typeface="+mn-cs"/>
              </a:rPr>
              <a:t>, for the first six years of his life. When he moved into the palace, </a:t>
            </a:r>
            <a:r>
              <a:rPr lang="en-US" sz="1200" b="1" i="1" kern="1200" dirty="0">
                <a:solidFill>
                  <a:schemeClr val="tx1"/>
                </a:solidFill>
                <a:effectLst/>
                <a:latin typeface="Century Gothic" panose="020B0502020202020204" pitchFamily="34" charset="0"/>
                <a:ea typeface="+mn-ea"/>
                <a:cs typeface="+mn-cs"/>
              </a:rPr>
              <a:t>“Moses was taught all the wisdom of the Egyptians, and he was powerful in both speech and action.” Acts 7:22 </a:t>
            </a:r>
          </a:p>
          <a:p>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How can a child like Moses be immersed into a government-run education system, be indoctrinated into false religions, face enormous amounts of peer pressure to enjoy the pleasures of sin ... but still retain the influence of His parents?</a:t>
            </a:r>
          </a:p>
          <a:p>
            <a:r>
              <a:rPr lang="en-US" sz="1200" kern="1200" dirty="0">
                <a:solidFill>
                  <a:schemeClr val="tx1"/>
                </a:solidFill>
                <a:effectLst/>
                <a:latin typeface="Century Gothic" panose="020B0502020202020204" pitchFamily="34" charset="0"/>
                <a:ea typeface="+mn-ea"/>
                <a:cs typeface="+mn-cs"/>
              </a:rPr>
              <a:t>The truths that Moses’ parents spoke and prayed over their young son remained etched in his spirit long after he was removed from their presence.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You can develop a spiritual legacy to teach children to walk with God long after they leave your influence.</a:t>
            </a:r>
          </a:p>
          <a:p>
            <a:endParaRPr lang="en-US" sz="1200"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entury Gothic" panose="020B0502020202020204" pitchFamily="34" charset="0"/>
                <a:ea typeface="+mn-ea"/>
                <a:cs typeface="+mn-cs"/>
              </a:rPr>
              <a:t>The writer of Hebrews recognizes the incredible faith of Moses’ parents. Throughout this study we will unpack this verse and the three significant principles it summarizes for leaving a spiritual legacy.</a:t>
            </a:r>
          </a:p>
        </p:txBody>
      </p:sp>
      <p:sp>
        <p:nvSpPr>
          <p:cNvPr id="4" name="Slide Number Placeholder 3"/>
          <p:cNvSpPr>
            <a:spLocks noGrp="1"/>
          </p:cNvSpPr>
          <p:nvPr>
            <p:ph type="sldNum" sz="quarter" idx="5"/>
          </p:nvPr>
        </p:nvSpPr>
        <p:spPr/>
        <p:txBody>
          <a:bodyPr/>
          <a:lstStyle/>
          <a:p>
            <a:fld id="{711A9EF9-29F9-423A-AC00-2A5EC2341E03}" type="slidenum">
              <a:rPr lang="en-US" smtClean="0"/>
              <a:t>4</a:t>
            </a:fld>
            <a:endParaRPr lang="en-US"/>
          </a:p>
        </p:txBody>
      </p:sp>
    </p:spTree>
    <p:extLst>
      <p:ext uri="{BB962C8B-B14F-4D97-AF65-F5344CB8AC3E}">
        <p14:creationId xmlns:p14="http://schemas.microsoft.com/office/powerpoint/2010/main" val="1630347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entury Gothic" panose="020B0502020202020204" pitchFamily="34" charset="0"/>
              </a:rPr>
              <a:t>Page 4</a:t>
            </a:r>
          </a:p>
          <a:p>
            <a:r>
              <a:rPr lang="en-US" sz="1200" kern="1200" dirty="0">
                <a:solidFill>
                  <a:schemeClr val="tx1"/>
                </a:solidFill>
                <a:effectLst/>
                <a:latin typeface="Century Gothic" panose="020B0502020202020204" pitchFamily="34" charset="0"/>
                <a:ea typeface="+mn-ea"/>
                <a:cs typeface="+mn-cs"/>
              </a:rPr>
              <a:t>If we reduce securing faith in the next generation to successfully and creatively executing a weekly ministry, we have misplaced our purpose.</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This might be one of the most significant challenges we face because kids don’t always follow our game plan and leaders don’t always lead. The pressures we face cause us to draw our attention on short-term wins, rather than the intentional investment like Amram and Jochebed had.</a:t>
            </a:r>
          </a:p>
          <a:p>
            <a:endParaRPr lang="en-US" b="1" dirty="0">
              <a:latin typeface="Century Gothic" panose="020B0502020202020204" pitchFamily="34" charset="0"/>
            </a:endParaRPr>
          </a:p>
          <a:p>
            <a:pPr marL="171450" indent="-171450">
              <a:buFont typeface="Arial" panose="020B0604020202020204" pitchFamily="34" charset="0"/>
              <a:buChar char="•"/>
            </a:pPr>
            <a:r>
              <a:rPr lang="en-US" sz="1200" u="none" strike="noStrike" kern="1200" dirty="0">
                <a:solidFill>
                  <a:schemeClr val="tx1"/>
                </a:solidFill>
                <a:effectLst/>
                <a:latin typeface="Century Gothic" panose="020B0502020202020204" pitchFamily="34" charset="0"/>
                <a:ea typeface="+mn-ea"/>
                <a:cs typeface="+mn-cs"/>
              </a:rPr>
              <a:t>We must </a:t>
            </a:r>
            <a:r>
              <a:rPr lang="en-US" sz="1200" b="1" i="1" u="none" strike="noStrike" kern="1200" dirty="0">
                <a:solidFill>
                  <a:schemeClr val="tx1"/>
                </a:solidFill>
                <a:effectLst/>
                <a:latin typeface="Century Gothic" panose="020B0502020202020204" pitchFamily="34" charset="0"/>
                <a:ea typeface="+mn-ea"/>
                <a:cs typeface="+mn-cs"/>
              </a:rPr>
              <a:t>Model</a:t>
            </a:r>
            <a:r>
              <a:rPr lang="en-US" sz="1200" b="1" u="none" strike="noStrike" kern="1200" dirty="0">
                <a:solidFill>
                  <a:schemeClr val="tx1"/>
                </a:solidFill>
                <a:effectLst/>
                <a:latin typeface="Century Gothic" panose="020B0502020202020204" pitchFamily="34" charset="0"/>
                <a:ea typeface="+mn-ea"/>
                <a:cs typeface="+mn-cs"/>
              </a:rPr>
              <a:t>  </a:t>
            </a:r>
            <a:r>
              <a:rPr lang="en-US" sz="1200" u="none" strike="noStrike" kern="1200" dirty="0">
                <a:solidFill>
                  <a:schemeClr val="tx1"/>
                </a:solidFill>
                <a:effectLst/>
                <a:latin typeface="Century Gothic" panose="020B0502020202020204" pitchFamily="34" charset="0"/>
                <a:ea typeface="+mn-ea"/>
                <a:cs typeface="+mn-cs"/>
              </a:rPr>
              <a:t>what it means to be a follower of Christ. Focus on living a life as an example.</a:t>
            </a:r>
          </a:p>
          <a:p>
            <a:pPr marL="171450" lvl="0" indent="-171450" fontAlgn="base">
              <a:buFont typeface="Arial" panose="020B0604020202020204" pitchFamily="34" charset="0"/>
              <a:buChar char="•"/>
            </a:pPr>
            <a:r>
              <a:rPr lang="en-US" sz="1200" u="none" strike="noStrike" kern="1200" dirty="0">
                <a:solidFill>
                  <a:schemeClr val="tx1"/>
                </a:solidFill>
                <a:effectLst/>
                <a:latin typeface="Century Gothic" panose="020B0502020202020204" pitchFamily="34" charset="0"/>
                <a:ea typeface="+mn-ea"/>
                <a:cs typeface="+mn-cs"/>
              </a:rPr>
              <a:t>We must become adept in </a:t>
            </a:r>
            <a:r>
              <a:rPr lang="en-US" sz="1200" b="1" i="1" u="none" strike="noStrike" kern="1200" dirty="0">
                <a:solidFill>
                  <a:schemeClr val="tx1"/>
                </a:solidFill>
                <a:effectLst/>
                <a:latin typeface="Century Gothic" panose="020B0502020202020204" pitchFamily="34" charset="0"/>
                <a:ea typeface="+mn-ea"/>
                <a:cs typeface="+mn-cs"/>
              </a:rPr>
              <a:t>Mentoring</a:t>
            </a:r>
            <a:r>
              <a:rPr lang="en-US" sz="1200" u="none" strike="noStrike" kern="1200" dirty="0">
                <a:solidFill>
                  <a:schemeClr val="tx1"/>
                </a:solidFill>
                <a:effectLst/>
                <a:latin typeface="Century Gothic" panose="020B0502020202020204" pitchFamily="34" charset="0"/>
                <a:ea typeface="+mn-ea"/>
                <a:cs typeface="+mn-cs"/>
              </a:rPr>
              <a:t> kids toward the future that you see God working inside of them. Encourage kids on their journey.</a:t>
            </a:r>
          </a:p>
          <a:p>
            <a:pPr marL="171450" lvl="0" indent="-171450" fontAlgn="base">
              <a:buFont typeface="Arial" panose="020B0604020202020204" pitchFamily="34" charset="0"/>
              <a:buChar char="•"/>
            </a:pPr>
            <a:r>
              <a:rPr lang="en-US" sz="1200" u="none" strike="noStrike" kern="1200" dirty="0">
                <a:solidFill>
                  <a:schemeClr val="tx1"/>
                </a:solidFill>
                <a:effectLst/>
                <a:latin typeface="Century Gothic" panose="020B0502020202020204" pitchFamily="34" charset="0"/>
                <a:ea typeface="+mn-ea"/>
                <a:cs typeface="+mn-cs"/>
              </a:rPr>
              <a:t>We must anchor our faith in the Word of God. This </a:t>
            </a:r>
            <a:r>
              <a:rPr lang="en-US" sz="1200" b="1" i="1" u="none" strike="noStrike" kern="1200" dirty="0">
                <a:solidFill>
                  <a:schemeClr val="tx1"/>
                </a:solidFill>
                <a:effectLst/>
                <a:latin typeface="Century Gothic" panose="020B0502020202020204" pitchFamily="34" charset="0"/>
                <a:ea typeface="+mn-ea"/>
                <a:cs typeface="+mn-cs"/>
              </a:rPr>
              <a:t>Message</a:t>
            </a:r>
            <a:r>
              <a:rPr lang="en-US" sz="1200" u="none" strike="noStrike" kern="1200" dirty="0">
                <a:solidFill>
                  <a:schemeClr val="tx1"/>
                </a:solidFill>
                <a:effectLst/>
                <a:latin typeface="Century Gothic" panose="020B0502020202020204" pitchFamily="34" charset="0"/>
                <a:ea typeface="+mn-ea"/>
                <a:cs typeface="+mn-cs"/>
              </a:rPr>
              <a:t> to mankind reveals the nature of God to us all.</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It is the combination of these elements evident in our lives that creates the spiritual legacy in Psalm 78. Without one of the essential elements, our influence fades quickly or persists with unintended consequences. </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Model + Mentor without God’s Message = Good People</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Model + Message without the Mentor = Insecurity</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Mentor + Message without the Model = Hypocrisy</a:t>
            </a:r>
          </a:p>
          <a:p>
            <a:endParaRPr lang="en-US" dirty="0">
              <a:latin typeface="Century Gothic" panose="020B0502020202020204" pitchFamily="34" charset="0"/>
            </a:endParaRPr>
          </a:p>
          <a:p>
            <a:r>
              <a:rPr lang="en-US" b="1" dirty="0">
                <a:latin typeface="Century Gothic" panose="020B0502020202020204" pitchFamily="34" charset="0"/>
              </a:rPr>
              <a:t>Reflection</a:t>
            </a:r>
          </a:p>
          <a:p>
            <a:pPr marL="171450" indent="-171450">
              <a:buFont typeface="Arial" panose="020B0604020202020204" pitchFamily="34" charset="0"/>
              <a:buChar char="•"/>
            </a:pPr>
            <a:r>
              <a:rPr lang="en-US" dirty="0">
                <a:latin typeface="Century Gothic" panose="020B0502020202020204" pitchFamily="34" charset="0"/>
              </a:rPr>
              <a:t>Who are the people in your life that modeled and mentored the message of God’s Word for you?</a:t>
            </a:r>
          </a:p>
          <a:p>
            <a:pPr marL="171450" indent="-171450">
              <a:buFont typeface="Arial" panose="020B0604020202020204" pitchFamily="34" charset="0"/>
              <a:buChar char="•"/>
            </a:pPr>
            <a:r>
              <a:rPr lang="en-US" dirty="0">
                <a:latin typeface="Century Gothic" panose="020B0502020202020204" pitchFamily="34" charset="0"/>
              </a:rPr>
              <a:t>Who was a mentor for you?</a:t>
            </a: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5</a:t>
            </a:fld>
            <a:endParaRPr lang="en-US"/>
          </a:p>
        </p:txBody>
      </p:sp>
    </p:spTree>
    <p:extLst>
      <p:ext uri="{BB962C8B-B14F-4D97-AF65-F5344CB8AC3E}">
        <p14:creationId xmlns:p14="http://schemas.microsoft.com/office/powerpoint/2010/main" val="949570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Century Gothic" panose="020B0502020202020204" pitchFamily="34" charset="0"/>
                <a:ea typeface="+mn-ea"/>
                <a:cs typeface="+mn-cs"/>
              </a:rPr>
              <a:t>MODEL a Contagious Faith – Pages 6-7</a:t>
            </a:r>
          </a:p>
          <a:p>
            <a:r>
              <a:rPr lang="en-US" sz="1200" b="1" i="1" u="none" strike="noStrike" kern="1200" baseline="0" dirty="0">
                <a:solidFill>
                  <a:schemeClr val="tx1"/>
                </a:solidFill>
                <a:latin typeface="Century Gothic" panose="020B0502020202020204" pitchFamily="34" charset="0"/>
                <a:ea typeface="+mn-ea"/>
                <a:cs typeface="+mn-cs"/>
              </a:rPr>
              <a:t>By faith Moses’ parents hid him for three months after he was born, because they saw he was no ordinary child, and they were not afraid of the king’s edict. Hebrews 11:23.</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It could be easy to dismiss the impact of the first three months of life; however, Moses’s parents ensured that the time was not wasted. Their faith was on display for Moses to see and hear even as an infant. These were three months of this infant hearing the intercessory prayers of his parents…of them talking about the promises of God. Their trust in God was evident even as Moses was placed in a basket along the Nile and found by Pharaoh’s daughter. She chose to raise Moses as her own son and hired his mother to be his nursemaid! Only God could make these arrangements.</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When baby Moses was given back to his parents, Amram and Jochebed, they knew they had a few years to prepare him for a life in the palace. We can observe that a significant attribute of Moses’s faith-filled life was rooted in the faith he saw modeled in his parents during his most formative years.</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Faith can be seen in what we do—in the choices we make, the words we speak, and the activities we prioritize. The children in our churches today are affected in a significant manner because of the quality of faith they see lived out loud in the believers around them. Are the lives they see inspiring or do they look the same as those following the world’s priorities?</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1" kern="1200" dirty="0">
                <a:solidFill>
                  <a:schemeClr val="tx1"/>
                </a:solidFill>
                <a:effectLst/>
                <a:latin typeface="Century Gothic" panose="020B0502020202020204" pitchFamily="34" charset="0"/>
                <a:ea typeface="+mn-ea"/>
                <a:cs typeface="+mn-cs"/>
              </a:rPr>
              <a:t>The single most important factor in leaving a spiritual legacy is living a life that is worthy of replicating.</a:t>
            </a:r>
            <a:r>
              <a:rPr lang="en-US" sz="1200" kern="1200" dirty="0">
                <a:solidFill>
                  <a:schemeClr val="tx1"/>
                </a:solidFill>
                <a:effectLst/>
                <a:latin typeface="Century Gothic" panose="020B0502020202020204" pitchFamily="34" charset="0"/>
                <a:ea typeface="+mn-ea"/>
                <a:cs typeface="+mn-cs"/>
              </a:rPr>
              <a:t> To say of someone, “I wanted to become like them because they were the closest thing to Jesus I ever knew,” would be quite remarkable. Your life is contagious. Make sure your faith is too. Children and parents in your ministry are watching you and will imitate you. Be very intentional that you are imitating Christ. </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Our churches need to be overflowing with people who realize that how they live their lives has a direct impact on what the next generation will repeat. If we want our children to help the homeless, then we must set the example. If we want our children to be people of the Word, then they must see us in the Word. If we want our children to stand up for the vulnerable, forgive when wronged, and fast and pray, then that is the kind of faith that we must live out loud.</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Here’s what we can choose… to be sure our actions are consistent with the Word of God and we are continuing to be shaped into the image of Christ.</a:t>
            </a: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Reflection</a:t>
            </a:r>
          </a:p>
          <a:p>
            <a:r>
              <a:rPr lang="en-US" sz="1200" kern="1200" dirty="0">
                <a:solidFill>
                  <a:schemeClr val="tx1"/>
                </a:solidFill>
                <a:effectLst/>
                <a:latin typeface="Century Gothic" panose="020B0502020202020204" pitchFamily="34" charset="0"/>
                <a:ea typeface="+mn-ea"/>
                <a:cs typeface="+mn-cs"/>
              </a:rPr>
              <a:t>Think of a person you wanted to be as a child. What was it he or she did that inspired you? Did you find yourself imitating them? If so, in what ways? </a:t>
            </a:r>
          </a:p>
          <a:p>
            <a:endParaRPr lang="en-US" sz="1200" kern="1200" dirty="0">
              <a:solidFill>
                <a:schemeClr val="tx1"/>
              </a:solidFill>
              <a:effectLst/>
              <a:latin typeface="Century Gothic" panose="020B0502020202020204" pitchFamily="34" charset="0"/>
              <a:ea typeface="+mn-ea"/>
              <a:cs typeface="+mn-cs"/>
            </a:endParaRPr>
          </a:p>
          <a:p>
            <a:r>
              <a:rPr lang="en-US" sz="1200" b="1" i="0" u="sng" kern="1200" dirty="0">
                <a:solidFill>
                  <a:schemeClr val="tx1"/>
                </a:solidFill>
                <a:effectLst/>
                <a:latin typeface="Century Gothic" panose="020B0502020202020204" pitchFamily="34" charset="0"/>
                <a:ea typeface="+mn-ea"/>
                <a:cs typeface="+mn-cs"/>
              </a:rPr>
              <a:t>A Contagious Life</a:t>
            </a:r>
          </a:p>
          <a:p>
            <a:r>
              <a:rPr lang="en-US" sz="1200" i="1" kern="1200" dirty="0">
                <a:solidFill>
                  <a:schemeClr val="tx1"/>
                </a:solidFill>
                <a:effectLst/>
                <a:latin typeface="Century Gothic" panose="020B0502020202020204" pitchFamily="34" charset="0"/>
                <a:ea typeface="+mn-ea"/>
                <a:cs typeface="+mn-cs"/>
              </a:rPr>
              <a:t>James 2:14-18 says - What good is it, dear brothers and sisters, if </a:t>
            </a:r>
            <a:r>
              <a:rPr lang="en-US" sz="1200" b="1" i="1" kern="1200" dirty="0">
                <a:solidFill>
                  <a:schemeClr val="tx1"/>
                </a:solidFill>
                <a:effectLst/>
                <a:latin typeface="Century Gothic" panose="020B0502020202020204" pitchFamily="34" charset="0"/>
                <a:ea typeface="+mn-ea"/>
                <a:cs typeface="+mn-cs"/>
              </a:rPr>
              <a:t>you say you have faith but don’t show it by your actions</a:t>
            </a:r>
            <a:r>
              <a:rPr lang="en-US" sz="1200" i="1" kern="1200" dirty="0">
                <a:solidFill>
                  <a:schemeClr val="tx1"/>
                </a:solidFill>
                <a:effectLst/>
                <a:latin typeface="Century Gothic" panose="020B0502020202020204" pitchFamily="34" charset="0"/>
                <a:ea typeface="+mn-ea"/>
                <a:cs typeface="+mn-cs"/>
              </a:rPr>
              <a:t>? Can that kind of faith save anyone? Suppose you see a brother or sister who has no food or clothing, and you say, “Good-bye and have a good day; stay warm and eat well”—but then you don’t give that person any food or clothing. What good does that do? So you see, faith by itself isn’t enough. Unless it produces good deeds, it is dead and useless. Now someone may argue, “Some people have faith; others have good deeds.” But I say, “How can you show me your faith if you don’t have good deeds? </a:t>
            </a:r>
            <a:r>
              <a:rPr lang="en-US" sz="1200" b="1" i="1" u="sng" kern="1200" dirty="0">
                <a:solidFill>
                  <a:schemeClr val="tx1"/>
                </a:solidFill>
                <a:effectLst/>
                <a:latin typeface="Century Gothic" panose="020B0502020202020204" pitchFamily="34" charset="0"/>
                <a:ea typeface="+mn-ea"/>
                <a:cs typeface="+mn-cs"/>
              </a:rPr>
              <a:t>I will show you my faith by my good deeds</a:t>
            </a:r>
            <a:r>
              <a:rPr lang="en-US" sz="1200" i="1" kern="1200" dirty="0">
                <a:solidFill>
                  <a:schemeClr val="tx1"/>
                </a:solidFill>
                <a:effectLst/>
                <a:latin typeface="Century Gothic" panose="020B0502020202020204" pitchFamily="34" charset="0"/>
                <a:ea typeface="+mn-ea"/>
                <a:cs typeface="+mn-cs"/>
              </a:rPr>
              <a:t>.”</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James would write that </a:t>
            </a:r>
            <a:r>
              <a:rPr lang="en-US" sz="1200" b="1" kern="1200" dirty="0">
                <a:solidFill>
                  <a:schemeClr val="tx1"/>
                </a:solidFill>
                <a:effectLst/>
                <a:latin typeface="Century Gothic" panose="020B0502020202020204" pitchFamily="34" charset="0"/>
                <a:ea typeface="+mn-ea"/>
                <a:cs typeface="+mn-cs"/>
              </a:rPr>
              <a:t>there is a faith that does not save you</a:t>
            </a:r>
            <a:r>
              <a:rPr lang="en-US" sz="1200" kern="1200" dirty="0">
                <a:solidFill>
                  <a:schemeClr val="tx1"/>
                </a:solidFill>
                <a:effectLst/>
                <a:latin typeface="Century Gothic" panose="020B0502020202020204" pitchFamily="34" charset="0"/>
                <a:ea typeface="+mn-ea"/>
                <a:cs typeface="+mn-cs"/>
              </a:rPr>
              <a:t>. I would content that </a:t>
            </a:r>
            <a:r>
              <a:rPr lang="en-US" sz="1200" b="1" kern="1200" dirty="0">
                <a:solidFill>
                  <a:schemeClr val="tx1"/>
                </a:solidFill>
                <a:effectLst/>
                <a:latin typeface="Century Gothic" panose="020B0502020202020204" pitchFamily="34" charset="0"/>
                <a:ea typeface="+mn-ea"/>
                <a:cs typeface="+mn-cs"/>
              </a:rPr>
              <a:t>there is also a faith that is not contagious.</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Because faith can be seen in what we do, I would propose that Moses and the children in our churches today are impacted in a significant manner because of the quality of faith they SEE lived out loud in the believers around them.</a:t>
            </a:r>
          </a:p>
          <a:p>
            <a:r>
              <a:rPr lang="en-US" sz="1200" kern="1200" dirty="0">
                <a:solidFill>
                  <a:schemeClr val="tx1"/>
                </a:solidFill>
                <a:effectLst/>
                <a:latin typeface="Century Gothic" panose="020B0502020202020204" pitchFamily="34" charset="0"/>
                <a:ea typeface="+mn-ea"/>
                <a:cs typeface="+mn-cs"/>
              </a:rPr>
              <a:t> </a:t>
            </a:r>
          </a:p>
          <a:p>
            <a:r>
              <a:rPr lang="en-US" sz="1200" b="1" kern="1200" dirty="0">
                <a:solidFill>
                  <a:schemeClr val="tx1"/>
                </a:solidFill>
                <a:effectLst/>
                <a:latin typeface="Century Gothic" panose="020B0502020202020204" pitchFamily="34" charset="0"/>
                <a:ea typeface="+mn-ea"/>
                <a:cs typeface="+mn-cs"/>
              </a:rPr>
              <a:t>What is our legacy?</a:t>
            </a:r>
            <a:r>
              <a:rPr lang="en-US" sz="1200" kern="1200" dirty="0">
                <a:solidFill>
                  <a:schemeClr val="tx1"/>
                </a:solidFill>
                <a:effectLst/>
                <a:latin typeface="Century Gothic" panose="020B0502020202020204" pitchFamily="34" charset="0"/>
                <a:ea typeface="+mn-ea"/>
                <a:cs typeface="+mn-cs"/>
              </a:rPr>
              <a:t> It’s the contagiousness of our faith that kids see as we live our</a:t>
            </a:r>
          </a:p>
          <a:p>
            <a:r>
              <a:rPr lang="en-US" sz="1200" b="1" kern="1200" dirty="0">
                <a:solidFill>
                  <a:schemeClr val="tx1"/>
                </a:solidFill>
                <a:effectLst/>
                <a:latin typeface="Century Gothic" panose="020B0502020202020204" pitchFamily="34" charset="0"/>
                <a:ea typeface="+mn-ea"/>
                <a:cs typeface="+mn-cs"/>
              </a:rPr>
              <a:t>lives</a:t>
            </a:r>
            <a:r>
              <a:rPr lang="en-US" sz="1200" kern="1200" dirty="0">
                <a:solidFill>
                  <a:schemeClr val="tx1"/>
                </a:solidFill>
                <a:effectLst/>
                <a:latin typeface="Century Gothic" panose="020B0502020202020204" pitchFamily="34" charset="0"/>
                <a:ea typeface="+mn-ea"/>
                <a:cs typeface="+mn-cs"/>
              </a:rPr>
              <a:t> – not what they see on </a:t>
            </a:r>
            <a:r>
              <a:rPr lang="en-US" sz="1200" b="1" kern="1200" dirty="0">
                <a:solidFill>
                  <a:schemeClr val="tx1"/>
                </a:solidFill>
                <a:effectLst/>
                <a:latin typeface="Century Gothic" panose="020B0502020202020204" pitchFamily="34" charset="0"/>
                <a:ea typeface="+mn-ea"/>
                <a:cs typeface="+mn-cs"/>
              </a:rPr>
              <a:t>stage</a:t>
            </a:r>
            <a:r>
              <a:rPr lang="en-US" sz="1200" kern="1200" dirty="0">
                <a:solidFill>
                  <a:schemeClr val="tx1"/>
                </a:solidFill>
                <a:effectLst/>
                <a:latin typeface="Century Gothic" panose="020B0502020202020204" pitchFamily="34" charset="0"/>
                <a:ea typeface="+mn-ea"/>
                <a:cs typeface="+mn-cs"/>
              </a:rPr>
              <a:t>. What we need in our churches and homes today is more people who realize that how they live their lives has a direct impact on what the next generation will repeat.</a:t>
            </a:r>
          </a:p>
          <a:p>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If we want our children to help the homeless, then we must set the example. If we want our children to be people of the Word, then they must see us in the Word. If we want our children to stand up for the vulnerable, forgive when wronged, and fast and pray, then that is the kind of faith that we must live out loud.</a:t>
            </a:r>
          </a:p>
          <a:p>
            <a:endParaRPr lang="en-US" sz="1200" kern="1200" dirty="0">
              <a:solidFill>
                <a:schemeClr val="tx1"/>
              </a:solidFill>
              <a:effectLst/>
              <a:latin typeface="Century Gothic" panose="020B0502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711A9EF9-29F9-423A-AC00-2A5EC2341E03}" type="slidenum">
              <a:rPr lang="en-US" smtClean="0"/>
              <a:t>6</a:t>
            </a:fld>
            <a:endParaRPr lang="en-US"/>
          </a:p>
        </p:txBody>
      </p:sp>
    </p:spTree>
    <p:extLst>
      <p:ext uri="{BB962C8B-B14F-4D97-AF65-F5344CB8AC3E}">
        <p14:creationId xmlns:p14="http://schemas.microsoft.com/office/powerpoint/2010/main" val="2009322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Century Gothic" panose="020B0502020202020204" pitchFamily="34" charset="0"/>
                <a:ea typeface="+mn-ea"/>
                <a:cs typeface="+mn-cs"/>
              </a:rPr>
              <a:t>MODEL a Contagious Faith – Pages 6-7</a:t>
            </a:r>
          </a:p>
          <a:p>
            <a:r>
              <a:rPr lang="en-US" sz="1200" b="0" i="0" u="none" strike="noStrike" kern="1200" baseline="0" dirty="0">
                <a:solidFill>
                  <a:schemeClr val="tx1"/>
                </a:solidFill>
                <a:latin typeface="Century Gothic" panose="020B0502020202020204" pitchFamily="34" charset="0"/>
                <a:ea typeface="+mn-ea"/>
                <a:cs typeface="+mn-cs"/>
              </a:rPr>
              <a:t>There are times when we all need someone to show us the way. If you have ever tried to teach someone a skill who is intent on just doing it themselves you get the picture. Your goal is to help them be successful by helping eliminate the</a:t>
            </a:r>
          </a:p>
          <a:p>
            <a:r>
              <a:rPr lang="en-US" sz="1200" b="0" i="0" u="none" strike="noStrike" kern="1200" baseline="0" dirty="0">
                <a:solidFill>
                  <a:schemeClr val="tx1"/>
                </a:solidFill>
                <a:latin typeface="Century Gothic" panose="020B0502020202020204" pitchFamily="34" charset="0"/>
                <a:ea typeface="+mn-ea"/>
                <a:cs typeface="+mn-cs"/>
              </a:rPr>
              <a:t>trial and error. They want to prove they can do it on their own so they grab it out of your hand. You know that if they would just watch one time, they could get it much faster. We know this as hear, see, do, teach. We believe that if people watch as we give the example, it will be easier for them to learn the skill. </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I think Paul understood this dynamic as he wrote his letter to the Corinthians. The Corinthian believers lived in a culture steeped in pagan rituals, to the point that even some of the food in the market became a stumbling block. In 1 Corinthians 10, Paul shares a new standard with these believers. A standard that not only addressed the behaviors that were appropriate and inappropriate, but also </a:t>
            </a:r>
            <a:r>
              <a:rPr lang="en-US" sz="1200" b="0" i="1" u="none" strike="noStrike" kern="1200" baseline="0" dirty="0">
                <a:solidFill>
                  <a:schemeClr val="tx1"/>
                </a:solidFill>
                <a:latin typeface="Century Gothic" panose="020B0502020202020204" pitchFamily="34" charset="0"/>
                <a:ea typeface="+mn-ea"/>
                <a:cs typeface="+mn-cs"/>
              </a:rPr>
              <a:t>the thought that how we live our lives has a direct impact on those around</a:t>
            </a:r>
          </a:p>
          <a:p>
            <a:r>
              <a:rPr lang="en-US" sz="1200" b="0" i="1" u="none" strike="noStrike" kern="1200" baseline="0" dirty="0">
                <a:solidFill>
                  <a:schemeClr val="tx1"/>
                </a:solidFill>
                <a:latin typeface="Century Gothic" panose="020B0502020202020204" pitchFamily="34" charset="0"/>
                <a:ea typeface="+mn-ea"/>
                <a:cs typeface="+mn-cs"/>
              </a:rPr>
              <a:t>us</a:t>
            </a:r>
            <a:r>
              <a:rPr lang="en-US" sz="1200" b="0" i="0" u="none" strike="noStrike" kern="1200" baseline="0" dirty="0">
                <a:solidFill>
                  <a:schemeClr val="tx1"/>
                </a:solidFill>
                <a:latin typeface="Century Gothic" panose="020B0502020202020204" pitchFamily="34" charset="0"/>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r>
              <a:rPr lang="en-US" sz="1200" b="0" i="0" u="none" strike="noStrike" kern="1200" baseline="0" dirty="0">
                <a:solidFill>
                  <a:schemeClr val="tx1"/>
                </a:solidFill>
                <a:latin typeface="Century Gothic" panose="020B0502020202020204" pitchFamily="34" charset="0"/>
                <a:ea typeface="+mn-ea"/>
                <a:cs typeface="+mn-cs"/>
              </a:rPr>
              <a:t>What we do has the ability to shape how other people live. Consider the following truths from this passage:</a:t>
            </a:r>
          </a:p>
          <a:p>
            <a:r>
              <a:rPr lang="en-US" sz="1200" b="0" i="0" u="none" strike="noStrike" kern="1200" baseline="0" dirty="0">
                <a:solidFill>
                  <a:schemeClr val="tx1"/>
                </a:solidFill>
                <a:latin typeface="Century Gothic" panose="020B0502020202020204" pitchFamily="34" charset="0"/>
                <a:ea typeface="+mn-ea"/>
                <a:cs typeface="+mn-cs"/>
              </a:rPr>
              <a:t>1. Twice in </a:t>
            </a:r>
            <a:r>
              <a:rPr lang="en-US" sz="1200" b="1" i="0" u="none" strike="noStrike" kern="1200" baseline="0" dirty="0">
                <a:solidFill>
                  <a:schemeClr val="tx1"/>
                </a:solidFill>
                <a:latin typeface="Century Gothic" panose="020B0502020202020204" pitchFamily="34" charset="0"/>
                <a:ea typeface="+mn-ea"/>
                <a:cs typeface="+mn-cs"/>
              </a:rPr>
              <a:t>vs. 6, 11 </a:t>
            </a:r>
            <a:r>
              <a:rPr lang="en-US" sz="1200" b="0" i="0" u="none" strike="noStrike" kern="1200" baseline="0" dirty="0">
                <a:solidFill>
                  <a:schemeClr val="tx1"/>
                </a:solidFill>
                <a:latin typeface="Century Gothic" panose="020B0502020202020204" pitchFamily="34" charset="0"/>
                <a:ea typeface="+mn-ea"/>
                <a:cs typeface="+mn-cs"/>
              </a:rPr>
              <a:t>Paul uses the phrase, </a:t>
            </a:r>
            <a:r>
              <a:rPr lang="en-US" sz="1200" b="1" i="0" u="none" strike="noStrike" kern="1200" baseline="0" dirty="0">
                <a:solidFill>
                  <a:schemeClr val="tx1"/>
                </a:solidFill>
                <a:latin typeface="Century Gothic" panose="020B0502020202020204" pitchFamily="34" charset="0"/>
                <a:ea typeface="+mn-ea"/>
                <a:cs typeface="+mn-cs"/>
              </a:rPr>
              <a:t>“Now these things took place as examples for us…”</a:t>
            </a:r>
          </a:p>
          <a:p>
            <a:r>
              <a:rPr lang="en-US" sz="1200" b="0" i="0" u="none" strike="noStrike" kern="1200" baseline="0" dirty="0">
                <a:solidFill>
                  <a:schemeClr val="tx1"/>
                </a:solidFill>
                <a:latin typeface="Century Gothic" panose="020B0502020202020204" pitchFamily="34" charset="0"/>
                <a:ea typeface="+mn-ea"/>
                <a:cs typeface="+mn-cs"/>
              </a:rPr>
              <a:t>2. </a:t>
            </a:r>
            <a:r>
              <a:rPr lang="en-US" sz="1200" b="1" i="0" u="none" strike="noStrike" kern="1200" baseline="0" dirty="0">
                <a:solidFill>
                  <a:schemeClr val="tx1"/>
                </a:solidFill>
                <a:latin typeface="Century Gothic" panose="020B0502020202020204" pitchFamily="34" charset="0"/>
                <a:ea typeface="+mn-ea"/>
                <a:cs typeface="+mn-cs"/>
              </a:rPr>
              <a:t>V. 24, “Let no one seek his own good but the good of his neighbor.”</a:t>
            </a:r>
          </a:p>
          <a:p>
            <a:r>
              <a:rPr lang="en-US" sz="1200" b="0" i="0" u="none" strike="noStrike" kern="1200" baseline="0" dirty="0">
                <a:solidFill>
                  <a:schemeClr val="tx1"/>
                </a:solidFill>
                <a:latin typeface="Century Gothic" panose="020B0502020202020204" pitchFamily="34" charset="0"/>
                <a:ea typeface="+mn-ea"/>
                <a:cs typeface="+mn-cs"/>
              </a:rPr>
              <a:t>3. </a:t>
            </a:r>
            <a:r>
              <a:rPr lang="en-US" sz="1200" b="1" i="0" u="none" strike="noStrike" kern="1200" baseline="0" dirty="0">
                <a:solidFill>
                  <a:schemeClr val="tx1"/>
                </a:solidFill>
                <a:latin typeface="Century Gothic" panose="020B0502020202020204" pitchFamily="34" charset="0"/>
                <a:ea typeface="+mn-ea"/>
                <a:cs typeface="+mn-cs"/>
              </a:rPr>
              <a:t>V. 33, “not seeking my own advantage, but that of many, that they may be saved.”</a:t>
            </a:r>
          </a:p>
          <a:p>
            <a:r>
              <a:rPr lang="en-US" sz="1200" b="0" i="0" u="none" strike="noStrike" kern="1200" baseline="0" dirty="0">
                <a:solidFill>
                  <a:schemeClr val="tx1"/>
                </a:solidFill>
                <a:latin typeface="Century Gothic" panose="020B0502020202020204" pitchFamily="34" charset="0"/>
                <a:ea typeface="+mn-ea"/>
                <a:cs typeface="+mn-cs"/>
              </a:rPr>
              <a:t>4. </a:t>
            </a:r>
            <a:r>
              <a:rPr lang="en-US" sz="1200" b="1" i="0" u="none" strike="noStrike" kern="1200" baseline="0" dirty="0">
                <a:solidFill>
                  <a:schemeClr val="tx1"/>
                </a:solidFill>
                <a:latin typeface="Century Gothic" panose="020B0502020202020204" pitchFamily="34" charset="0"/>
                <a:ea typeface="+mn-ea"/>
                <a:cs typeface="+mn-cs"/>
              </a:rPr>
              <a:t>11:1, “Be imitators of me, as I am of Christ.”</a:t>
            </a:r>
          </a:p>
          <a:p>
            <a:endParaRPr lang="en-US" sz="1200" b="1" i="0" u="none" strike="noStrike" kern="1200" baseline="0" dirty="0">
              <a:solidFill>
                <a:schemeClr val="tx1"/>
              </a:solidFill>
              <a:latin typeface="Century Gothic" panose="020B0502020202020204" pitchFamily="34" charset="0"/>
              <a:ea typeface="+mn-ea"/>
              <a:cs typeface="+mn-cs"/>
            </a:endParaRPr>
          </a:p>
          <a:p>
            <a:r>
              <a:rPr lang="en-US" sz="1200" b="1" i="0" u="none" strike="noStrike" kern="1200" baseline="0" dirty="0">
                <a:solidFill>
                  <a:schemeClr val="tx1"/>
                </a:solidFill>
                <a:latin typeface="Century Gothic" panose="020B0502020202020204" pitchFamily="34" charset="0"/>
                <a:ea typeface="+mn-ea"/>
                <a:cs typeface="+mn-cs"/>
              </a:rPr>
              <a:t>Let there be no mistake – your life is contagious. People are watching you and will imitate you. Be very intentional that you are imitating Christ.</a:t>
            </a:r>
            <a:endParaRPr lang="en-US" b="1"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7</a:t>
            </a:fld>
            <a:endParaRPr lang="en-US"/>
          </a:p>
        </p:txBody>
      </p:sp>
    </p:spTree>
    <p:extLst>
      <p:ext uri="{BB962C8B-B14F-4D97-AF65-F5344CB8AC3E}">
        <p14:creationId xmlns:p14="http://schemas.microsoft.com/office/powerpoint/2010/main" val="2308142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entury Gothic" panose="020B0502020202020204" pitchFamily="34" charset="0"/>
              </a:rPr>
              <a:t>What Science Reveals – Pages 8-9</a:t>
            </a:r>
          </a:p>
          <a:p>
            <a:r>
              <a:rPr lang="en-US" b="1" dirty="0">
                <a:latin typeface="Century Gothic" panose="020B0502020202020204" pitchFamily="34" charset="0"/>
              </a:rPr>
              <a:t>Activity Suggestion</a:t>
            </a:r>
          </a:p>
          <a:p>
            <a:r>
              <a:rPr lang="en-US" b="0" dirty="0">
                <a:latin typeface="Century Gothic" panose="020B0502020202020204" pitchFamily="34" charset="0"/>
              </a:rPr>
              <a:t>In YouTube, search for “Can You Watch This Without Yawning?” and show the video. </a:t>
            </a:r>
          </a:p>
          <a:p>
            <a:endParaRPr lang="en-US" b="0" dirty="0">
              <a:latin typeface="Century Gothic" panose="020B0502020202020204" pitchFamily="34" charset="0"/>
            </a:endParaRPr>
          </a:p>
          <a:p>
            <a:r>
              <a:rPr lang="en-US" dirty="0">
                <a:latin typeface="Century Gothic" panose="020B0502020202020204" pitchFamily="34" charset="0"/>
              </a:rPr>
              <a:t>Did you know that the yawn that happens after seeing someone else yawn has been traced to a brain system called “mirror neurons.” It is the part of the brain that fires when you see someone perform a specific action. Here’s another example. Have you ever tried to feed applesauce to a child only to find yourself opening your mouth as they open theirs? This is the mirror neurons at work. This is the reason that yawning seems contagious. </a:t>
            </a:r>
          </a:p>
          <a:p>
            <a:endParaRPr lang="en-US" b="1" dirty="0">
              <a:latin typeface="Century Gothic" panose="020B0502020202020204" pitchFamily="34" charset="0"/>
            </a:endParaRPr>
          </a:p>
          <a:p>
            <a:r>
              <a:rPr lang="en-US" dirty="0">
                <a:latin typeface="Century Gothic" panose="020B0502020202020204" pitchFamily="34" charset="0"/>
              </a:rPr>
              <a:t>This idea of living a contagious faith is important not just for the talkers, walkers and up, but even for pre-born and newborn infants. Science today has revealed remarkable facts about the brain. </a:t>
            </a:r>
          </a:p>
          <a:p>
            <a:endParaRPr lang="en-US" dirty="0">
              <a:latin typeface="Century Gothic" panose="020B0502020202020204" pitchFamily="34" charset="0"/>
            </a:endParaRPr>
          </a:p>
          <a:p>
            <a:r>
              <a:rPr lang="en-US" dirty="0">
                <a:latin typeface="Century Gothic" panose="020B0502020202020204" pitchFamily="34" charset="0"/>
              </a:rPr>
              <a:t>• Babies begin taking in signals significantly sooner than they can express themselves in verbal and motor skills.</a:t>
            </a:r>
            <a:br>
              <a:rPr lang="en-US" dirty="0">
                <a:latin typeface="Century Gothic" panose="020B0502020202020204" pitchFamily="34" charset="0"/>
              </a:rPr>
            </a:br>
            <a:r>
              <a:rPr lang="en-US" dirty="0">
                <a:latin typeface="Century Gothic" panose="020B0502020202020204" pitchFamily="34" charset="0"/>
              </a:rPr>
              <a:t>• A baby’s brain is growing at such a rapid rate, the amount of input going in is astronomical…even more so than adults. In an infant’s brain every pathway is new.</a:t>
            </a:r>
            <a:br>
              <a:rPr lang="en-US" dirty="0">
                <a:latin typeface="Century Gothic" panose="020B0502020202020204" pitchFamily="34" charset="0"/>
              </a:rPr>
            </a:br>
            <a:r>
              <a:rPr lang="en-US" dirty="0">
                <a:latin typeface="Century Gothic" panose="020B0502020202020204" pitchFamily="34" charset="0"/>
              </a:rPr>
              <a:t>• Studies found that infants’ hearing and brains developed sufficiently in the womb so that only hours after birth they could distinguish between the voice of their birth mother and the voice of a stranger.</a:t>
            </a:r>
          </a:p>
          <a:p>
            <a:r>
              <a:rPr lang="en-US" dirty="0">
                <a:latin typeface="Century Gothic" panose="020B0502020202020204" pitchFamily="34" charset="0"/>
              </a:rPr>
              <a:t>• Studies have been done that determined infants can distinguish between the language spoken in the home and a different language.</a:t>
            </a:r>
          </a:p>
          <a:p>
            <a:endParaRPr lang="en-US"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entury Gothic" panose="020B0502020202020204" pitchFamily="34" charset="0"/>
              </a:rPr>
              <a:t>Our brains are hard-wired to imitate!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entury Gothic" panose="020B0502020202020204" pitchFamily="34" charset="0"/>
              </a:rPr>
              <a:t>Why then do we imitate some people more than we imitate others? When </a:t>
            </a:r>
            <a:r>
              <a:rPr lang="en-US" b="1" dirty="0">
                <a:latin typeface="Century Gothic" panose="020B0502020202020204" pitchFamily="34" charset="0"/>
              </a:rPr>
              <a:t>emotion</a:t>
            </a:r>
            <a:r>
              <a:rPr lang="en-US" dirty="0">
                <a:latin typeface="Century Gothic" panose="020B0502020202020204" pitchFamily="34" charset="0"/>
              </a:rPr>
              <a:t> or </a:t>
            </a:r>
            <a:r>
              <a:rPr lang="en-US" b="1" dirty="0">
                <a:latin typeface="Century Gothic" panose="020B0502020202020204" pitchFamily="34" charset="0"/>
              </a:rPr>
              <a:t>empathy</a:t>
            </a:r>
            <a:r>
              <a:rPr lang="en-US" dirty="0">
                <a:latin typeface="Century Gothic" panose="020B0502020202020204" pitchFamily="34" charset="0"/>
              </a:rPr>
              <a:t> is present the desire to imitate goes even deeper. When someone is more emotionally attached to another person, the firing of those mirror neurons becomes much more sticky. This is why it’s important that the people who your children look up to are modeling appropriate behaviors.</a:t>
            </a:r>
          </a:p>
          <a:p>
            <a:endParaRPr lang="en-US" dirty="0">
              <a:latin typeface="Century Gothic" panose="020B0502020202020204" pitchFamily="34" charset="0"/>
            </a:endParaRPr>
          </a:p>
          <a:p>
            <a:r>
              <a:rPr lang="en-US" sz="1200" kern="1200" dirty="0">
                <a:solidFill>
                  <a:schemeClr val="tx1"/>
                </a:solidFill>
                <a:effectLst/>
                <a:latin typeface="Century Gothic" panose="020B0502020202020204" pitchFamily="34" charset="0"/>
                <a:ea typeface="+mn-ea"/>
                <a:cs typeface="+mn-cs"/>
              </a:rPr>
              <a:t>Marketers know this. Have you ever seen a popular brand have celebrity endorsements in their products? The emotional connection with a super-star creates a stronger connection with the activity in which they are involved in. We see ourselves being like these celebrities. Therefore, we see ourselves using the same products or living the same lifestyle as they do because we have an emotional attachment with them – even though we may not ever be near them.</a:t>
            </a:r>
          </a:p>
          <a:p>
            <a:endParaRPr lang="en-US" dirty="0">
              <a:latin typeface="Century Gothic" panose="020B0502020202020204" pitchFamily="34" charset="0"/>
            </a:endParaRPr>
          </a:p>
          <a:p>
            <a:r>
              <a:rPr lang="en-US" sz="1200" kern="1200" dirty="0">
                <a:solidFill>
                  <a:schemeClr val="tx1"/>
                </a:solidFill>
                <a:effectLst/>
                <a:latin typeface="Century Gothic" panose="020B0502020202020204" pitchFamily="34" charset="0"/>
                <a:ea typeface="+mn-ea"/>
                <a:cs typeface="+mn-cs"/>
              </a:rPr>
              <a:t>Who do your kids look up to? Who are they emotionally attached to? Who holds their heart? If you stop and think of these people, it may give you a clue into the kinds of behaviors that you may see in your kids one day. </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Do they model correct behavior, give positive attention to correct behaviors, set the example? Or…</a:t>
            </a:r>
          </a:p>
          <a:p>
            <a:pPr marL="171450" lvl="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Do they model poor behavior, give instruction and point out all of the mistakes, get frustrated when the class replicates his approach?</a:t>
            </a:r>
          </a:p>
          <a:p>
            <a:endParaRPr lang="en-US" dirty="0">
              <a:latin typeface="Century Gothic" panose="020B0502020202020204" pitchFamily="34" charset="0"/>
            </a:endParaRPr>
          </a:p>
          <a:p>
            <a:r>
              <a:rPr lang="en-US" dirty="0">
                <a:latin typeface="Century Gothic" panose="020B0502020202020204" pitchFamily="34" charset="0"/>
              </a:rPr>
              <a:t>The children and adults in our ministries, from the very youngest to the oldest, are definitely absorbing the life we model. We don’t get to choose what imprints make a lasting impression. It could be a cross word from a coach, a kind word from a stranger, or a gift that was not expected. Here’s what we can choose… to be sure our actions are consistent with the Word of God and we are continuing to be shaped into the image of Christ.</a:t>
            </a:r>
          </a:p>
          <a:p>
            <a:endParaRPr lang="en-US" dirty="0">
              <a:latin typeface="Century Gothic" panose="020B0502020202020204" pitchFamily="34" charset="0"/>
            </a:endParaRPr>
          </a:p>
          <a:p>
            <a:r>
              <a:rPr lang="en-US" b="1" dirty="0">
                <a:latin typeface="Century Gothic" panose="020B0502020202020204" pitchFamily="34" charset="0"/>
              </a:rPr>
              <a:t>Reflection</a:t>
            </a:r>
          </a:p>
          <a:p>
            <a:pPr marL="171450" indent="-171450">
              <a:buFont typeface="Arial" panose="020B0604020202020204" pitchFamily="34" charset="0"/>
              <a:buChar char="•"/>
            </a:pPr>
            <a:r>
              <a:rPr lang="en-US" dirty="0">
                <a:latin typeface="Century Gothic" panose="020B0502020202020204" pitchFamily="34" charset="0"/>
              </a:rPr>
              <a:t>Think of a person you wanted to be as a child. What was it he or she did that inspired you? Did you find yourself imitating them? If so, in what ways? </a:t>
            </a:r>
          </a:p>
          <a:p>
            <a:pPr marL="171450" indent="-171450">
              <a:buFont typeface="Arial" panose="020B0604020202020204" pitchFamily="34" charset="0"/>
              <a:buChar char="•"/>
            </a:pPr>
            <a:r>
              <a:rPr lang="en-US" sz="1200" kern="1200" dirty="0">
                <a:solidFill>
                  <a:schemeClr val="tx1"/>
                </a:solidFill>
                <a:effectLst/>
                <a:latin typeface="Century Gothic" panose="020B0502020202020204" pitchFamily="34" charset="0"/>
                <a:ea typeface="+mn-ea"/>
                <a:cs typeface="+mn-cs"/>
              </a:rPr>
              <a:t>If you learned they had cheated on their taxes, had an incredible body odor, hated kittens, and chewed with their mouth open, would you still want to be like them?</a:t>
            </a:r>
            <a:endParaRPr lang="en-US" dirty="0">
              <a:latin typeface="Century Gothic" panose="020B0502020202020204" pitchFamily="34" charset="0"/>
            </a:endParaRPr>
          </a:p>
          <a:p>
            <a:endParaRPr lang="en-US" dirty="0"/>
          </a:p>
        </p:txBody>
      </p:sp>
      <p:sp>
        <p:nvSpPr>
          <p:cNvPr id="4" name="Slide Number Placeholder 3"/>
          <p:cNvSpPr>
            <a:spLocks noGrp="1"/>
          </p:cNvSpPr>
          <p:nvPr>
            <p:ph type="sldNum" sz="quarter" idx="5"/>
          </p:nvPr>
        </p:nvSpPr>
        <p:spPr/>
        <p:txBody>
          <a:bodyPr/>
          <a:lstStyle/>
          <a:p>
            <a:fld id="{711A9EF9-29F9-423A-AC00-2A5EC2341E03}" type="slidenum">
              <a:rPr lang="en-US" smtClean="0"/>
              <a:t>8</a:t>
            </a:fld>
            <a:endParaRPr lang="en-US"/>
          </a:p>
        </p:txBody>
      </p:sp>
    </p:spTree>
    <p:extLst>
      <p:ext uri="{BB962C8B-B14F-4D97-AF65-F5344CB8AC3E}">
        <p14:creationId xmlns:p14="http://schemas.microsoft.com/office/powerpoint/2010/main" val="4115749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entury Gothic" panose="020B0502020202020204" pitchFamily="34" charset="0"/>
              </a:rPr>
              <a:t>MODEL Spiritual Behaviors – Pages 9-10</a:t>
            </a:r>
          </a:p>
          <a:p>
            <a:r>
              <a:rPr lang="en-US" dirty="0">
                <a:latin typeface="Century Gothic" panose="020B0502020202020204" pitchFamily="34" charset="0"/>
              </a:rPr>
              <a:t>You may be wondering where to start. Consider this list of eight goals and pick one as your starting point. Do your best to be a role model in this area as you make your commitment to model and mentor God’s message.</a:t>
            </a:r>
          </a:p>
          <a:p>
            <a:r>
              <a:rPr lang="en-US" dirty="0">
                <a:latin typeface="Century Gothic" panose="020B0502020202020204" pitchFamily="34" charset="0"/>
              </a:rPr>
              <a:t>• Powerful in Prayer</a:t>
            </a:r>
            <a:br>
              <a:rPr lang="en-US" dirty="0">
                <a:latin typeface="Century Gothic" panose="020B0502020202020204" pitchFamily="34" charset="0"/>
              </a:rPr>
            </a:br>
            <a:r>
              <a:rPr lang="en-US" dirty="0">
                <a:latin typeface="Century Gothic" panose="020B0502020202020204" pitchFamily="34" charset="0"/>
              </a:rPr>
              <a:t>• Responsive in Worship</a:t>
            </a:r>
            <a:br>
              <a:rPr lang="en-US" dirty="0">
                <a:latin typeface="Century Gothic" panose="020B0502020202020204" pitchFamily="34" charset="0"/>
              </a:rPr>
            </a:br>
            <a:r>
              <a:rPr lang="en-US" dirty="0">
                <a:latin typeface="Century Gothic" panose="020B0502020202020204" pitchFamily="34" charset="0"/>
              </a:rPr>
              <a:t>• Biblically Fluent</a:t>
            </a:r>
            <a:br>
              <a:rPr lang="en-US" dirty="0">
                <a:latin typeface="Century Gothic" panose="020B0502020202020204" pitchFamily="34" charset="0"/>
              </a:rPr>
            </a:br>
            <a:r>
              <a:rPr lang="en-US" dirty="0">
                <a:latin typeface="Century Gothic" panose="020B0502020202020204" pitchFamily="34" charset="0"/>
              </a:rPr>
              <a:t>• Spirit Empowered</a:t>
            </a:r>
            <a:br>
              <a:rPr lang="en-US" dirty="0">
                <a:latin typeface="Century Gothic" panose="020B0502020202020204" pitchFamily="34" charset="0"/>
              </a:rPr>
            </a:br>
            <a:r>
              <a:rPr lang="en-US" dirty="0">
                <a:latin typeface="Century Gothic" panose="020B0502020202020204" pitchFamily="34" charset="0"/>
              </a:rPr>
              <a:t>• Bold in Faith</a:t>
            </a:r>
            <a:br>
              <a:rPr lang="en-US" dirty="0">
                <a:latin typeface="Century Gothic" panose="020B0502020202020204" pitchFamily="34" charset="0"/>
              </a:rPr>
            </a:br>
            <a:r>
              <a:rPr lang="en-US" dirty="0">
                <a:latin typeface="Century Gothic" panose="020B0502020202020204" pitchFamily="34" charset="0"/>
              </a:rPr>
              <a:t>• Actively Serving</a:t>
            </a:r>
            <a:br>
              <a:rPr lang="en-US" dirty="0">
                <a:latin typeface="Century Gothic" panose="020B0502020202020204" pitchFamily="34" charset="0"/>
              </a:rPr>
            </a:br>
            <a:r>
              <a:rPr lang="en-US" dirty="0">
                <a:latin typeface="Century Gothic" panose="020B0502020202020204" pitchFamily="34" charset="0"/>
              </a:rPr>
              <a:t>• Giving Selflessly</a:t>
            </a:r>
            <a:br>
              <a:rPr lang="en-US" dirty="0">
                <a:latin typeface="Century Gothic" panose="020B0502020202020204" pitchFamily="34" charset="0"/>
              </a:rPr>
            </a:br>
            <a:r>
              <a:rPr lang="en-US" dirty="0">
                <a:latin typeface="Century Gothic" panose="020B0502020202020204" pitchFamily="34" charset="0"/>
              </a:rPr>
              <a:t>• Living Like Christ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entury Gothic" panose="020B0502020202020204" pitchFamily="34" charset="0"/>
              </a:rPr>
              <a:t>If our faith is to be seen, then how many times do our kids see us engaged in these activities? Only during church? Only when around other Christians? Or do we commit to living our lives as an example?</a:t>
            </a:r>
          </a:p>
          <a:p>
            <a:endParaRPr lang="en-US" dirty="0">
              <a:latin typeface="Century Gothic" panose="020B0502020202020204" pitchFamily="34" charset="0"/>
            </a:endParaRPr>
          </a:p>
          <a:p>
            <a:r>
              <a:rPr lang="en-US" b="1" dirty="0">
                <a:latin typeface="Century Gothic" panose="020B0502020202020204" pitchFamily="34" charset="0"/>
              </a:rPr>
              <a:t>Faith Out Loud vs. Good Works in Secret</a:t>
            </a:r>
          </a:p>
          <a:p>
            <a:r>
              <a:rPr lang="en-US" dirty="0">
                <a:latin typeface="Century Gothic" panose="020B0502020202020204" pitchFamily="34" charset="0"/>
              </a:rPr>
              <a:t>I grew up with biblical teaching in both the church and the home. One of the principles taught was related to spiritual humility.</a:t>
            </a:r>
          </a:p>
          <a:p>
            <a:pPr marL="171450" indent="-171450">
              <a:buFont typeface="Arial" panose="020B0604020202020204" pitchFamily="34" charset="0"/>
              <a:buChar char="•"/>
            </a:pPr>
            <a:r>
              <a:rPr lang="en-US" b="1" dirty="0">
                <a:latin typeface="Century Gothic" panose="020B0502020202020204" pitchFamily="34" charset="0"/>
              </a:rPr>
              <a:t>Matthew 6:3 “Don’t let your left hand know what your right hand is doing.” </a:t>
            </a:r>
            <a:r>
              <a:rPr lang="en-US" dirty="0">
                <a:latin typeface="Century Gothic" panose="020B0502020202020204" pitchFamily="34" charset="0"/>
              </a:rPr>
              <a:t>— This was designed for the givers to be aware that they not brag about how much they were giving. Keep your generosity private so that you do not become arrogant.</a:t>
            </a:r>
          </a:p>
          <a:p>
            <a:pPr marL="171450" indent="-171450">
              <a:buFont typeface="Arial" panose="020B0604020202020204" pitchFamily="34" charset="0"/>
              <a:buChar char="•"/>
            </a:pPr>
            <a:r>
              <a:rPr lang="en-US" b="1" dirty="0">
                <a:latin typeface="Century Gothic" panose="020B0502020202020204" pitchFamily="34" charset="0"/>
              </a:rPr>
              <a:t>Matthew 6:3 also says, “What your father sees in secret he will reward openly,” </a:t>
            </a:r>
            <a:r>
              <a:rPr lang="en-US" dirty="0">
                <a:latin typeface="Century Gothic" panose="020B0502020202020204" pitchFamily="34" charset="0"/>
              </a:rPr>
              <a:t>reinforcing that we should be secretive about our giving.</a:t>
            </a:r>
          </a:p>
          <a:p>
            <a:r>
              <a:rPr lang="en-US" dirty="0">
                <a:latin typeface="Century Gothic" panose="020B0502020202020204" pitchFamily="34" charset="0"/>
              </a:rPr>
              <a:t> </a:t>
            </a:r>
          </a:p>
          <a:p>
            <a:r>
              <a:rPr lang="en-US" dirty="0">
                <a:latin typeface="Century Gothic" panose="020B0502020202020204" pitchFamily="34" charset="0"/>
              </a:rPr>
              <a:t>Their desire was to combat spiritual arrogance. I grew up in a church that passed around an offering plate. The plate travelled down every row so that people could place their contributions in as it passed by. I don’t remember many weeks where my parents didn’t have something to drop into the offering. From a very early age, my parents taught me about giving, and I saw them living out their teaching.</a:t>
            </a:r>
          </a:p>
          <a:p>
            <a:r>
              <a:rPr lang="en-US" dirty="0">
                <a:latin typeface="Century Gothic" panose="020B0502020202020204" pitchFamily="34" charset="0"/>
              </a:rPr>
              <a:t> </a:t>
            </a:r>
          </a:p>
          <a:p>
            <a:r>
              <a:rPr lang="en-US" dirty="0">
                <a:latin typeface="Century Gothic" panose="020B0502020202020204" pitchFamily="34" charset="0"/>
              </a:rPr>
              <a:t>Today, I attend a church that has made digital giving an option. As I was thinking about the idea of modeling, offerings came to my mind. I grew up with very few people NOT placing money in the bucket. Now with digital giving, very few people are actually placing money in the bucket. </a:t>
            </a:r>
          </a:p>
          <a:p>
            <a:r>
              <a:rPr lang="en-US" dirty="0">
                <a:latin typeface="Century Gothic" panose="020B0502020202020204" pitchFamily="34" charset="0"/>
              </a:rPr>
              <a:t> </a:t>
            </a:r>
          </a:p>
          <a:p>
            <a:r>
              <a:rPr lang="en-US" dirty="0">
                <a:latin typeface="Century Gothic" panose="020B0502020202020204" pitchFamily="34" charset="0"/>
              </a:rPr>
              <a:t>What is this modeling to our children? I am not suggesting that churches don’t provide multiple options for giving but instead, parents should communicate with their children how they contribute. Better yet, also prepare in advance to bring some cash so that every offering provides an opportunity to seed generosity into your child.</a:t>
            </a:r>
          </a:p>
          <a:p>
            <a:r>
              <a:rPr lang="en-US" dirty="0">
                <a:latin typeface="Century Gothic" panose="020B0502020202020204" pitchFamily="34" charset="0"/>
              </a:rPr>
              <a:t> </a:t>
            </a:r>
          </a:p>
          <a:p>
            <a:r>
              <a:rPr lang="en-US" dirty="0">
                <a:latin typeface="Century Gothic" panose="020B0502020202020204" pitchFamily="34" charset="0"/>
              </a:rPr>
              <a:t>We must keep our humility in check while not missing the opportunities to let our lives spur one another on to good works. (Hebrews 10:24) For instance, you don’t need to share how much you are giving, but they do need to see that you are giving out of obedience and out of the leading of the Holy Spirit.</a:t>
            </a:r>
          </a:p>
          <a:p>
            <a:endParaRPr lang="en-US" dirty="0">
              <a:latin typeface="Century Gothic" panose="020B0502020202020204" pitchFamily="34" charset="0"/>
            </a:endParaRPr>
          </a:p>
          <a:p>
            <a:r>
              <a:rPr lang="en-US" b="1" dirty="0">
                <a:latin typeface="Century Gothic" panose="020B0502020202020204" pitchFamily="34" charset="0"/>
              </a:rPr>
              <a:t>Reflection</a:t>
            </a:r>
          </a:p>
          <a:p>
            <a:pPr marL="171450" indent="-171450">
              <a:buFont typeface="Arial" panose="020B0604020202020204" pitchFamily="34" charset="0"/>
              <a:buChar char="•"/>
            </a:pPr>
            <a:r>
              <a:rPr lang="en-US" dirty="0">
                <a:latin typeface="Century Gothic" panose="020B0502020202020204" pitchFamily="34" charset="0"/>
              </a:rPr>
              <a:t>What is one spiritual discipline you want to see developed in your students (prayer, worship, Bible reading, etc.)? </a:t>
            </a:r>
          </a:p>
          <a:p>
            <a:pPr marL="171450" indent="-171450">
              <a:buFont typeface="Arial" panose="020B0604020202020204" pitchFamily="34" charset="0"/>
              <a:buChar char="•"/>
            </a:pPr>
            <a:r>
              <a:rPr lang="en-US" dirty="0">
                <a:latin typeface="Century Gothic" panose="020B0502020202020204" pitchFamily="34" charset="0"/>
              </a:rPr>
              <a:t>How can you begin to model it for them?</a:t>
            </a:r>
          </a:p>
          <a:p>
            <a:pPr marL="171450" indent="-171450">
              <a:buFont typeface="Arial" panose="020B0604020202020204" pitchFamily="34" charset="0"/>
              <a:buChar char="•"/>
            </a:pPr>
            <a:endParaRPr lang="en-US" dirty="0">
              <a:latin typeface="Century Gothic" panose="020B0502020202020204" pitchFamily="34" charset="0"/>
            </a:endParaRPr>
          </a:p>
          <a:p>
            <a:pPr marL="0" indent="0">
              <a:buFont typeface="Arial" panose="020B0604020202020204" pitchFamily="34" charset="0"/>
              <a:buNone/>
            </a:pPr>
            <a:r>
              <a:rPr lang="en-US" b="1" dirty="0">
                <a:latin typeface="Century Gothic" panose="020B0502020202020204" pitchFamily="34" charset="0"/>
              </a:rPr>
              <a:t>Activity Suggestion</a:t>
            </a:r>
          </a:p>
          <a:p>
            <a:pPr marL="228600" indent="-228600">
              <a:buFont typeface="+mj-lt"/>
              <a:buAutoNum type="arabicPeriod"/>
            </a:pPr>
            <a:r>
              <a:rPr lang="en-US" dirty="0">
                <a:latin typeface="Century Gothic" panose="020B0502020202020204" pitchFamily="34" charset="0"/>
              </a:rPr>
              <a:t>Divide into groups of 4 or 5 people.</a:t>
            </a:r>
          </a:p>
          <a:p>
            <a:pPr marL="228600" indent="-228600">
              <a:buFont typeface="+mj-lt"/>
              <a:buAutoNum type="arabicPeriod"/>
            </a:pPr>
            <a:r>
              <a:rPr lang="en-US" dirty="0">
                <a:latin typeface="Century Gothic" panose="020B0502020202020204" pitchFamily="34" charset="0"/>
              </a:rPr>
              <a:t>Assign one of the 8 goals to each group so everyone has a different goal.  </a:t>
            </a:r>
          </a:p>
          <a:p>
            <a:pPr marL="228600" indent="-228600">
              <a:buFont typeface="+mj-lt"/>
              <a:buAutoNum type="arabicPeriod"/>
            </a:pPr>
            <a:r>
              <a:rPr lang="en-US" dirty="0">
                <a:latin typeface="Century Gothic" panose="020B0502020202020204" pitchFamily="34" charset="0"/>
              </a:rPr>
              <a:t>As a group, discuss and write a list of 5-10 ways that you can intentionally incorporate that goal in your weekly lessons. </a:t>
            </a:r>
          </a:p>
          <a:p>
            <a:pPr marL="228600" indent="-228600">
              <a:buFont typeface="+mj-lt"/>
              <a:buAutoNum type="arabicPeriod"/>
            </a:pPr>
            <a:r>
              <a:rPr lang="en-US" dirty="0">
                <a:latin typeface="Century Gothic" panose="020B0502020202020204" pitchFamily="34" charset="0"/>
              </a:rPr>
              <a:t>Once everyone is finished, ask someone from each group to share their ideas. </a:t>
            </a:r>
          </a:p>
          <a:p>
            <a:endParaRPr lang="en-US" b="1" dirty="0"/>
          </a:p>
        </p:txBody>
      </p:sp>
      <p:sp>
        <p:nvSpPr>
          <p:cNvPr id="4" name="Slide Number Placeholder 3"/>
          <p:cNvSpPr>
            <a:spLocks noGrp="1"/>
          </p:cNvSpPr>
          <p:nvPr>
            <p:ph type="sldNum" sz="quarter" idx="5"/>
          </p:nvPr>
        </p:nvSpPr>
        <p:spPr/>
        <p:txBody>
          <a:bodyPr/>
          <a:lstStyle/>
          <a:p>
            <a:fld id="{711A9EF9-29F9-423A-AC00-2A5EC2341E03}" type="slidenum">
              <a:rPr lang="en-US" smtClean="0"/>
              <a:t>9</a:t>
            </a:fld>
            <a:endParaRPr lang="en-US"/>
          </a:p>
        </p:txBody>
      </p:sp>
    </p:spTree>
    <p:extLst>
      <p:ext uri="{BB962C8B-B14F-4D97-AF65-F5344CB8AC3E}">
        <p14:creationId xmlns:p14="http://schemas.microsoft.com/office/powerpoint/2010/main" val="345779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ABCBD-D13F-4B60-8B2A-E77DD42162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5A9866-463E-4D65-BF6B-AA338E19B6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7F4945-BE35-4196-A3ED-94FAFEC03F75}"/>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5" name="Footer Placeholder 4">
            <a:extLst>
              <a:ext uri="{FF2B5EF4-FFF2-40B4-BE49-F238E27FC236}">
                <a16:creationId xmlns:a16="http://schemas.microsoft.com/office/drawing/2014/main" id="{34483E7B-8F59-402D-9BCD-B9C2511731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ED0BF2-306B-498C-AB6A-C7C186F03721}"/>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872149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C4A7-5C06-4063-BA38-D18AD79D9F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5993BC-4C3A-4D9C-8318-2B5D2655B5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27206C-DD87-4C4A-A20A-34B7A7DD3C1B}"/>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5" name="Footer Placeholder 4">
            <a:extLst>
              <a:ext uri="{FF2B5EF4-FFF2-40B4-BE49-F238E27FC236}">
                <a16:creationId xmlns:a16="http://schemas.microsoft.com/office/drawing/2014/main" id="{F39BEEF6-2600-4961-B30B-C22E890128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FDC867-A79B-415D-BD4B-E72A081657F8}"/>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84546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FEB725-62EC-4F05-8CCA-DB33AB3738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3D5664C-CBE7-43AB-9BC0-DCA76BFA84F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0BE862-FD29-4774-8DDD-984A2E3098A5}"/>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5" name="Footer Placeholder 4">
            <a:extLst>
              <a:ext uri="{FF2B5EF4-FFF2-40B4-BE49-F238E27FC236}">
                <a16:creationId xmlns:a16="http://schemas.microsoft.com/office/drawing/2014/main" id="{B635F8B8-D7E3-4A90-AA32-A15C0689AA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B91025-34EC-4B12-A8AC-F4726DC71F57}"/>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445781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17" name="Slide Number"/>
          <p:cNvSpPr txBox="1">
            <a:spLocks noGrp="1"/>
          </p:cNvSpPr>
          <p:nvPr>
            <p:ph type="sldNum" sz="quarter" idx="2"/>
          </p:nvPr>
        </p:nvSpPr>
        <p:spPr>
          <a:xfrm>
            <a:off x="5979516" y="6540500"/>
            <a:ext cx="226619" cy="234950"/>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9F5FD-BDAF-4852-97BE-B8F985FCDF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5BE95-9EFB-4ECB-9DC7-64417DF4407C}"/>
              </a:ext>
            </a:extLst>
          </p:cNvPr>
          <p:cNvSpPr>
            <a:spLocks noGrp="1"/>
          </p:cNvSpPr>
          <p:nvPr>
            <p:ph type="dt" sz="half" idx="10"/>
          </p:nvPr>
        </p:nvSpPr>
        <p:spPr/>
        <p:txBody>
          <a:bodyPr/>
          <a:lstStyle/>
          <a:p>
            <a:fld id="{6DFCEFA7-8714-46C4-823D-81EDEBB8E434}" type="datetimeFigureOut">
              <a:rPr lang="en-US" smtClean="0"/>
              <a:t>2/13/2020</a:t>
            </a:fld>
            <a:endParaRPr lang="en-US"/>
          </a:p>
        </p:txBody>
      </p:sp>
      <p:sp>
        <p:nvSpPr>
          <p:cNvPr id="4" name="Footer Placeholder 3">
            <a:extLst>
              <a:ext uri="{FF2B5EF4-FFF2-40B4-BE49-F238E27FC236}">
                <a16:creationId xmlns:a16="http://schemas.microsoft.com/office/drawing/2014/main" id="{EBDE0D08-2A92-4208-9DCB-76417DEC2BF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EE38C29-80E2-4E8A-8D35-BDDB1C421C41}"/>
              </a:ext>
            </a:extLst>
          </p:cNvPr>
          <p:cNvSpPr>
            <a:spLocks noGrp="1"/>
          </p:cNvSpPr>
          <p:nvPr>
            <p:ph type="sldNum" sz="quarter" idx="12"/>
          </p:nvPr>
        </p:nvSpPr>
        <p:spPr/>
        <p:txBody>
          <a:bodyPr/>
          <a:lstStyle/>
          <a:p>
            <a:fld id="{C7411F84-D9FF-4AA6-B5F0-7B853A8FACDF}" type="slidenum">
              <a:rPr lang="en-US" smtClean="0"/>
              <a:t>‹#›</a:t>
            </a:fld>
            <a:endParaRPr lang="en-US"/>
          </a:p>
        </p:txBody>
      </p:sp>
    </p:spTree>
    <p:extLst>
      <p:ext uri="{BB962C8B-B14F-4D97-AF65-F5344CB8AC3E}">
        <p14:creationId xmlns:p14="http://schemas.microsoft.com/office/powerpoint/2010/main" val="1798568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489EF-304C-4197-A7C3-594A73733F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D60925-9C4B-4D3B-8420-491B610298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CFF71E-F34B-4483-916F-EB1E6E2EE826}"/>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5" name="Footer Placeholder 4">
            <a:extLst>
              <a:ext uri="{FF2B5EF4-FFF2-40B4-BE49-F238E27FC236}">
                <a16:creationId xmlns:a16="http://schemas.microsoft.com/office/drawing/2014/main" id="{85B5AF37-07B1-4BF9-A033-98CDDBC758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CEC71F-4688-4F33-ADA1-44D7FBF32E7B}"/>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3819172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3BDAD-B8B2-453D-995A-CC54FA8B9E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8345C2-FDF9-4B2D-8810-DD3B02915D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5AFE00-0D30-4545-ABAC-32340DB7C7CC}"/>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5" name="Footer Placeholder 4">
            <a:extLst>
              <a:ext uri="{FF2B5EF4-FFF2-40B4-BE49-F238E27FC236}">
                <a16:creationId xmlns:a16="http://schemas.microsoft.com/office/drawing/2014/main" id="{75296352-50C4-4FB5-95E3-E1E7E26B4D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2FBAF9-76DD-4B5F-85F6-0789A038C32F}"/>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2625479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60AE7-0358-4633-8CA2-107D72CD3E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3BA08A-A358-424F-96B5-A47C68A696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EEAECB5-77BD-4FB5-A158-FBD9C977C0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71EBE9-E761-475C-B6E5-56DE10EC3F56}"/>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6" name="Footer Placeholder 5">
            <a:extLst>
              <a:ext uri="{FF2B5EF4-FFF2-40B4-BE49-F238E27FC236}">
                <a16:creationId xmlns:a16="http://schemas.microsoft.com/office/drawing/2014/main" id="{B58EE929-8F16-4040-9CAF-EF1A76AF0D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C959E7-BABF-478D-81A7-B6E80AF76391}"/>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011232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45EAF-3927-4A99-A4F4-A80430479B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35B2AC-5EED-4EF4-BDCC-68BBD5472C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70FB63-C56B-40BE-91C2-2F97B1AE1A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4C25C0-F6E9-45DB-A6AE-F8605D27BA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E54B0-1754-4FAD-902F-29AD6A631F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F74D34E-17A1-4F24-BF21-327B68B98E7D}"/>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8" name="Footer Placeholder 7">
            <a:extLst>
              <a:ext uri="{FF2B5EF4-FFF2-40B4-BE49-F238E27FC236}">
                <a16:creationId xmlns:a16="http://schemas.microsoft.com/office/drawing/2014/main" id="{1B35EBE8-F280-412A-8CDB-B14530B0DC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43D1B7A-1D4C-486B-9B22-8FBC46597958}"/>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2948881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03C9-92DE-444D-A580-DF05775EE2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2D009E1-0041-4D77-9564-7F1D86410616}"/>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4" name="Footer Placeholder 3">
            <a:extLst>
              <a:ext uri="{FF2B5EF4-FFF2-40B4-BE49-F238E27FC236}">
                <a16:creationId xmlns:a16="http://schemas.microsoft.com/office/drawing/2014/main" id="{1D6ED7B2-7582-4ED9-A6D8-49C7625CFD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77BFAF-0DDC-48B9-9461-8F87428F0C5D}"/>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339745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C94E48-8E18-451A-9B6B-3B00F7E7B15F}"/>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3" name="Footer Placeholder 2">
            <a:extLst>
              <a:ext uri="{FF2B5EF4-FFF2-40B4-BE49-F238E27FC236}">
                <a16:creationId xmlns:a16="http://schemas.microsoft.com/office/drawing/2014/main" id="{CA4A4792-393F-44F3-BB36-0DF3BC9B71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F30E28-D652-4AFC-BCAB-6422A0E587BC}"/>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5043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54B43-B3DD-4B9A-8186-468A8E6F5B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6470D2-ABBF-49D7-8097-8311190BB8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8C8486-A1B1-4F49-9AB7-7BB466AE7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9EBBF6-B03A-4323-AD84-5ED31323BC6A}"/>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6" name="Footer Placeholder 5">
            <a:extLst>
              <a:ext uri="{FF2B5EF4-FFF2-40B4-BE49-F238E27FC236}">
                <a16:creationId xmlns:a16="http://schemas.microsoft.com/office/drawing/2014/main" id="{FA69BD06-3FAC-40A2-9589-7ECDC0B658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DA98-1109-41C7-8C90-5FA38187996F}"/>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316308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4C989-CB24-4E06-A600-0E54A178ED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D075B51-7AC3-49E2-B469-0DC86958F1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A8CFB3-7041-48DE-9BB9-CF48FBF70D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37827F-FF4E-405F-A7AC-313948C204D4}"/>
              </a:ext>
            </a:extLst>
          </p:cNvPr>
          <p:cNvSpPr>
            <a:spLocks noGrp="1"/>
          </p:cNvSpPr>
          <p:nvPr>
            <p:ph type="dt" sz="half" idx="10"/>
          </p:nvPr>
        </p:nvSpPr>
        <p:spPr/>
        <p:txBody>
          <a:bodyPr/>
          <a:lstStyle/>
          <a:p>
            <a:fld id="{EB548548-E74D-4368-94C4-051576BF4CB3}" type="datetimeFigureOut">
              <a:rPr lang="en-US" smtClean="0"/>
              <a:t>2/13/2020</a:t>
            </a:fld>
            <a:endParaRPr lang="en-US"/>
          </a:p>
        </p:txBody>
      </p:sp>
      <p:sp>
        <p:nvSpPr>
          <p:cNvPr id="6" name="Footer Placeholder 5">
            <a:extLst>
              <a:ext uri="{FF2B5EF4-FFF2-40B4-BE49-F238E27FC236}">
                <a16:creationId xmlns:a16="http://schemas.microsoft.com/office/drawing/2014/main" id="{F437F391-E965-4AE3-9F76-A1CA8F76CE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C90323-F2C9-4FA8-9396-690F3B7194C3}"/>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2576164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05D09-6004-483C-ACDE-0E35CB66EE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BFD135-0D53-4778-B153-10A42DD23F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D801B-8D27-4E93-8E35-856B6C1FB9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48548-E74D-4368-94C4-051576BF4CB3}" type="datetimeFigureOut">
              <a:rPr lang="en-US" smtClean="0"/>
              <a:t>2/13/2020</a:t>
            </a:fld>
            <a:endParaRPr lang="en-US"/>
          </a:p>
        </p:txBody>
      </p:sp>
      <p:sp>
        <p:nvSpPr>
          <p:cNvPr id="5" name="Footer Placeholder 4">
            <a:extLst>
              <a:ext uri="{FF2B5EF4-FFF2-40B4-BE49-F238E27FC236}">
                <a16:creationId xmlns:a16="http://schemas.microsoft.com/office/drawing/2014/main" id="{FA1E9E3F-28DA-4FF5-90E6-C59279300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C2F983-E382-4B46-9656-941B7619BF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1BA85B-864F-4B0B-97D2-D13DFA69E604}" type="slidenum">
              <a:rPr lang="en-US" smtClean="0"/>
              <a:t>‹#›</a:t>
            </a:fld>
            <a:endParaRPr lang="en-US"/>
          </a:p>
        </p:txBody>
      </p:sp>
    </p:spTree>
    <p:extLst>
      <p:ext uri="{BB962C8B-B14F-4D97-AF65-F5344CB8AC3E}">
        <p14:creationId xmlns:p14="http://schemas.microsoft.com/office/powerpoint/2010/main" val="3685991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44550" y="177800"/>
            <a:ext cx="10502900" cy="114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844550" y="1574800"/>
            <a:ext cx="105029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979516" y="6540500"/>
            <a:ext cx="226619" cy="656590"/>
          </a:xfrm>
          <a:prstGeom prst="rect">
            <a:avLst/>
          </a:prstGeom>
          <a:ln w="12700">
            <a:miter lim="400000"/>
          </a:ln>
        </p:spPr>
        <p:txBody>
          <a:bodyPr wrap="square" lIns="50800" tIns="50800" rIns="50800" bIns="50800">
            <a:spAutoFit/>
          </a:bodyPr>
          <a:lstStyle>
            <a:lvl1pPr>
              <a:defRPr sz="12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7DC1BD-BF48-49AF-A1B3-7A203FF0C7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C045BBF-09E1-4312-B0B5-FF7F901CB8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F093A1-0B04-4440-9B7B-3C9A3001C0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CEFA7-8714-46C4-823D-81EDEBB8E434}" type="datetimeFigureOut">
              <a:rPr lang="en-US" smtClean="0"/>
              <a:t>2/13/2020</a:t>
            </a:fld>
            <a:endParaRPr lang="en-US"/>
          </a:p>
        </p:txBody>
      </p:sp>
      <p:sp>
        <p:nvSpPr>
          <p:cNvPr id="5" name="Footer Placeholder 4">
            <a:extLst>
              <a:ext uri="{FF2B5EF4-FFF2-40B4-BE49-F238E27FC236}">
                <a16:creationId xmlns:a16="http://schemas.microsoft.com/office/drawing/2014/main" id="{19D11F4B-5E34-474B-8210-C0F69C9124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721F670-5CEF-41B0-96DD-3E3BF8E955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11F84-D9FF-4AA6-B5F0-7B853A8FACDF}" type="slidenum">
              <a:rPr lang="en-US" smtClean="0"/>
              <a:t>‹#›</a:t>
            </a:fld>
            <a:endParaRPr lang="en-US"/>
          </a:p>
        </p:txBody>
      </p:sp>
    </p:spTree>
    <p:extLst>
      <p:ext uri="{BB962C8B-B14F-4D97-AF65-F5344CB8AC3E}">
        <p14:creationId xmlns:p14="http://schemas.microsoft.com/office/powerpoint/2010/main" val="2726116439"/>
      </p:ext>
    </p:extLst>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BD71B-F48E-4B12-A233-343669C46921}"/>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D0FEAAC5-8D22-438B-BDF8-13EF4345AE27}"/>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B10FB48B-FD83-4CF4-A7A0-8A3743BED70A}"/>
              </a:ext>
            </a:extLst>
          </p:cNvPr>
          <p:cNvPicPr>
            <a:picLocks noChangeAspect="1"/>
          </p:cNvPicPr>
          <p:nvPr/>
        </p:nvPicPr>
        <p:blipFill rotWithShape="1">
          <a:blip r:embed="rId3"/>
          <a:srcRect t="57945" r="3331" b="1284"/>
          <a:stretch/>
        </p:blipFill>
        <p:spPr>
          <a:xfrm>
            <a:off x="0" y="-29357"/>
            <a:ext cx="12192000" cy="6887357"/>
          </a:xfrm>
          <a:prstGeom prst="rect">
            <a:avLst/>
          </a:prstGeom>
        </p:spPr>
      </p:pic>
      <p:sp>
        <p:nvSpPr>
          <p:cNvPr id="7" name="Rectangle 6">
            <a:extLst>
              <a:ext uri="{FF2B5EF4-FFF2-40B4-BE49-F238E27FC236}">
                <a16:creationId xmlns:a16="http://schemas.microsoft.com/office/drawing/2014/main" id="{E8EC2BE1-68FF-4359-9EAB-C4C7799E64BB}"/>
              </a:ext>
            </a:extLst>
          </p:cNvPr>
          <p:cNvSpPr/>
          <p:nvPr/>
        </p:nvSpPr>
        <p:spPr>
          <a:xfrm>
            <a:off x="0" y="-56147"/>
            <a:ext cx="12192000" cy="2751221"/>
          </a:xfrm>
          <a:prstGeom prst="rect">
            <a:avLst/>
          </a:prstGeom>
          <a:solidFill>
            <a:srgbClr val="FED45E"/>
          </a:solidFill>
          <a:ln>
            <a:solidFill>
              <a:srgbClr val="FED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38BF2D1-A458-4C35-845F-86DCD45A674F}"/>
              </a:ext>
            </a:extLst>
          </p:cNvPr>
          <p:cNvPicPr>
            <a:picLocks noChangeAspect="1"/>
          </p:cNvPicPr>
          <p:nvPr/>
        </p:nvPicPr>
        <p:blipFill rotWithShape="1">
          <a:blip r:embed="rId3"/>
          <a:srcRect l="14160" t="2062" r="14037" b="92391"/>
          <a:stretch/>
        </p:blipFill>
        <p:spPr>
          <a:xfrm>
            <a:off x="6943087" y="1600200"/>
            <a:ext cx="5090475" cy="526720"/>
          </a:xfrm>
          <a:prstGeom prst="rect">
            <a:avLst/>
          </a:prstGeom>
        </p:spPr>
      </p:pic>
      <p:pic>
        <p:nvPicPr>
          <p:cNvPr id="9" name="Picture 8" descr="A close up of a logo&#10;&#10;Description automatically generated">
            <a:extLst>
              <a:ext uri="{FF2B5EF4-FFF2-40B4-BE49-F238E27FC236}">
                <a16:creationId xmlns:a16="http://schemas.microsoft.com/office/drawing/2014/main" id="{258DE32C-FB58-4FB3-A2D5-14E395ABE0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307122">
            <a:off x="290659" y="-364321"/>
            <a:ext cx="6669714" cy="6693655"/>
          </a:xfrm>
          <a:prstGeom prst="rect">
            <a:avLst/>
          </a:prstGeom>
        </p:spPr>
      </p:pic>
      <p:pic>
        <p:nvPicPr>
          <p:cNvPr id="6" name="Picture 5" descr="A person that is standing in the grass&#10;&#10;Description automatically generated">
            <a:extLst>
              <a:ext uri="{FF2B5EF4-FFF2-40B4-BE49-F238E27FC236}">
                <a16:creationId xmlns:a16="http://schemas.microsoft.com/office/drawing/2014/main" id="{013E1190-6606-4D0E-85B5-E90532221F14}"/>
              </a:ext>
            </a:extLst>
          </p:cNvPr>
          <p:cNvPicPr>
            <a:picLocks noChangeAspect="1"/>
          </p:cNvPicPr>
          <p:nvPr/>
        </p:nvPicPr>
        <p:blipFill rotWithShape="1">
          <a:blip r:embed="rId5">
            <a:extLst>
              <a:ext uri="{28A0092B-C50C-407E-A947-70E740481C1C}">
                <a14:useLocalDpi xmlns:a14="http://schemas.microsoft.com/office/drawing/2010/main" val="0"/>
              </a:ext>
            </a:extLst>
          </a:blip>
          <a:srcRect l="8739" t="-361" r="14835" b="361"/>
          <a:stretch/>
        </p:blipFill>
        <p:spPr>
          <a:xfrm>
            <a:off x="1219201" y="717432"/>
            <a:ext cx="4812632" cy="4735989"/>
          </a:xfrm>
          <a:prstGeom prst="ellipse">
            <a:avLst/>
          </a:prstGeom>
        </p:spPr>
      </p:pic>
      <p:pic>
        <p:nvPicPr>
          <p:cNvPr id="8" name="Picture 7" descr="A close up of a logo&#10;&#10;Description automatically generated">
            <a:extLst>
              <a:ext uri="{FF2B5EF4-FFF2-40B4-BE49-F238E27FC236}">
                <a16:creationId xmlns:a16="http://schemas.microsoft.com/office/drawing/2014/main" id="{117A0314-0D5E-48B9-BE31-DB6F1B853E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7912880">
            <a:off x="9710858" y="-60710"/>
            <a:ext cx="2398781" cy="1932436"/>
          </a:xfrm>
          <a:prstGeom prst="rect">
            <a:avLst/>
          </a:prstGeom>
        </p:spPr>
      </p:pic>
    </p:spTree>
    <p:extLst>
      <p:ext uri="{BB962C8B-B14F-4D97-AF65-F5344CB8AC3E}">
        <p14:creationId xmlns:p14="http://schemas.microsoft.com/office/powerpoint/2010/main" val="3781970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MENTOR with Intentionality</a:t>
            </a: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t="3334" b="22145"/>
          <a:stretch/>
        </p:blipFill>
        <p:spPr>
          <a:xfrm>
            <a:off x="0" y="-1"/>
            <a:ext cx="12192000" cy="6057901"/>
          </a:xfrm>
          <a:prstGeom prst="rect">
            <a:avLst/>
          </a:prstGeom>
        </p:spPr>
      </p:pic>
    </p:spTree>
    <p:extLst>
      <p:ext uri="{BB962C8B-B14F-4D97-AF65-F5344CB8AC3E}">
        <p14:creationId xmlns:p14="http://schemas.microsoft.com/office/powerpoint/2010/main" val="4287090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9721" r="15749"/>
          <a:stretch/>
        </p:blipFill>
        <p:spPr>
          <a:xfrm>
            <a:off x="0" y="-1"/>
            <a:ext cx="7667626" cy="6857999"/>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542025" y="2705725"/>
            <a:ext cx="4642618" cy="1446550"/>
          </a:xfrm>
          <a:prstGeom prst="rect">
            <a:avLst/>
          </a:prstGeom>
        </p:spPr>
        <p:txBody>
          <a:bodyPr wrap="none">
            <a:spAutoFit/>
          </a:bodyPr>
          <a:lstStyle/>
          <a:p>
            <a:pPr algn="ctr"/>
            <a:r>
              <a:rPr lang="en-US" sz="4400" dirty="0">
                <a:solidFill>
                  <a:srgbClr val="FED45E"/>
                </a:solidFill>
                <a:latin typeface="Century Gothic" panose="020B0502020202020204" pitchFamily="34" charset="0"/>
              </a:rPr>
              <a:t>MENTOR with </a:t>
            </a:r>
          </a:p>
          <a:p>
            <a:pPr algn="ctr"/>
            <a:r>
              <a:rPr lang="en-US" sz="4400" dirty="0">
                <a:solidFill>
                  <a:srgbClr val="FED45E"/>
                </a:solidFill>
                <a:latin typeface="Century Gothic" panose="020B0502020202020204" pitchFamily="34" charset="0"/>
              </a:rPr>
              <a:t>Encouragement</a:t>
            </a:r>
            <a:endParaRPr lang="en-US" sz="4400" dirty="0">
              <a:solidFill>
                <a:srgbClr val="FED45E"/>
              </a:solidFill>
            </a:endParaRPr>
          </a:p>
        </p:txBody>
      </p:sp>
    </p:spTree>
    <p:extLst>
      <p:ext uri="{BB962C8B-B14F-4D97-AF65-F5344CB8AC3E}">
        <p14:creationId xmlns:p14="http://schemas.microsoft.com/office/powerpoint/2010/main" val="235548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351791" y="337429"/>
            <a:ext cx="5051041" cy="1446550"/>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MENTOR </a:t>
            </a:r>
          </a:p>
          <a:p>
            <a:pPr algn="ctr"/>
            <a:r>
              <a:rPr lang="en-US" sz="4400" dirty="0">
                <a:solidFill>
                  <a:srgbClr val="FED45E"/>
                </a:solidFill>
                <a:latin typeface="Century Gothic" panose="020B0502020202020204" pitchFamily="34" charset="0"/>
              </a:rPr>
              <a:t>through Blessing</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t="25039" b="6648"/>
          <a:stretch/>
        </p:blipFill>
        <p:spPr>
          <a:xfrm>
            <a:off x="5499164" y="0"/>
            <a:ext cx="6692836" cy="6858000"/>
          </a:xfrm>
          <a:prstGeom prst="rect">
            <a:avLst/>
          </a:prstGeom>
        </p:spPr>
      </p:pic>
      <p:sp>
        <p:nvSpPr>
          <p:cNvPr id="4" name="TextBox 3">
            <a:extLst>
              <a:ext uri="{FF2B5EF4-FFF2-40B4-BE49-F238E27FC236}">
                <a16:creationId xmlns:a16="http://schemas.microsoft.com/office/drawing/2014/main" id="{1603B6D0-0714-4500-98E2-302DBF38846C}"/>
              </a:ext>
            </a:extLst>
          </p:cNvPr>
          <p:cNvSpPr txBox="1"/>
          <p:nvPr/>
        </p:nvSpPr>
        <p:spPr>
          <a:xfrm>
            <a:off x="138683" y="1996256"/>
            <a:ext cx="5477256" cy="4524315"/>
          </a:xfrm>
          <a:prstGeom prst="rect">
            <a:avLst/>
          </a:prstGeom>
          <a:noFill/>
        </p:spPr>
        <p:txBody>
          <a:bodyPr wrap="square" rtlCol="0">
            <a:spAutoFit/>
          </a:bodyPr>
          <a:lstStyle/>
          <a:p>
            <a:r>
              <a:rPr lang="en-US" sz="2400" i="1" dirty="0">
                <a:solidFill>
                  <a:schemeClr val="bg1"/>
                </a:solidFill>
                <a:latin typeface="Century Gothic" panose="020B0502020202020204" pitchFamily="34" charset="0"/>
              </a:rPr>
              <a:t>The Lord spoke to Moses, saying, “Speak to Aaron and his sons, saying, Thus you shall bless the people of Israel: you shall say to them, The Lord bless you and keep you; the Lord make his face to shine upon you and be gracious to you; the Lord lift up his countenance upon you and give you peace. So shall they put my name upon the people of Israel, and I will bless them.” Numbers 6:22</a:t>
            </a:r>
            <a:endParaRPr 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494532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382458" y="120168"/>
            <a:ext cx="8107554" cy="769441"/>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Steps for Speaking a Blessing</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47237" t="30574" r="7880" b="7608"/>
          <a:stretch/>
        </p:blipFill>
        <p:spPr>
          <a:xfrm>
            <a:off x="8872474" y="0"/>
            <a:ext cx="3319526" cy="6858000"/>
          </a:xfrm>
          <a:prstGeom prst="rect">
            <a:avLst/>
          </a:prstGeom>
        </p:spPr>
      </p:pic>
      <p:sp>
        <p:nvSpPr>
          <p:cNvPr id="4" name="TextBox 3">
            <a:extLst>
              <a:ext uri="{FF2B5EF4-FFF2-40B4-BE49-F238E27FC236}">
                <a16:creationId xmlns:a16="http://schemas.microsoft.com/office/drawing/2014/main" id="{1603B6D0-0714-4500-98E2-302DBF38846C}"/>
              </a:ext>
            </a:extLst>
          </p:cNvPr>
          <p:cNvSpPr txBox="1"/>
          <p:nvPr/>
        </p:nvSpPr>
        <p:spPr>
          <a:xfrm>
            <a:off x="96009" y="1009777"/>
            <a:ext cx="8680453" cy="7017306"/>
          </a:xfrm>
          <a:prstGeom prst="rect">
            <a:avLst/>
          </a:prstGeom>
          <a:noFill/>
        </p:spPr>
        <p:txBody>
          <a:bodyPr wrap="square" rtlCol="0">
            <a:spAutoFit/>
          </a:bodyPr>
          <a:lstStyle/>
          <a:p>
            <a:pPr lvl="0"/>
            <a:r>
              <a:rPr lang="en-US" sz="2400" dirty="0">
                <a:solidFill>
                  <a:schemeClr val="bg1"/>
                </a:solidFill>
                <a:latin typeface="Century Gothic" panose="020B0502020202020204" pitchFamily="34" charset="0"/>
              </a:rPr>
              <a:t>1. Ask the Holy Spirit to show you a scripture or promise of God in the Bible that would apply to the person you are blessing.</a:t>
            </a:r>
          </a:p>
          <a:p>
            <a:pPr lvl="0"/>
            <a:endParaRPr lang="en-US" sz="2400" dirty="0">
              <a:solidFill>
                <a:schemeClr val="bg1"/>
              </a:solidFill>
              <a:latin typeface="Century Gothic" panose="020B0502020202020204" pitchFamily="34" charset="0"/>
            </a:endParaRPr>
          </a:p>
          <a:p>
            <a:pPr lvl="0"/>
            <a:r>
              <a:rPr lang="en-US" sz="2400" dirty="0">
                <a:solidFill>
                  <a:schemeClr val="bg1"/>
                </a:solidFill>
                <a:latin typeface="Century Gothic" panose="020B0502020202020204" pitchFamily="34" charset="0"/>
              </a:rPr>
              <a:t>2. Have them put out their hands like they are receiving a gift. Look into their eyes, put your hand on their shoulder, and address them by their name.</a:t>
            </a:r>
          </a:p>
          <a:p>
            <a:pPr lvl="0"/>
            <a:endParaRPr lang="en-US" sz="2400" dirty="0">
              <a:solidFill>
                <a:schemeClr val="bg1"/>
              </a:solidFill>
              <a:latin typeface="Century Gothic" panose="020B0502020202020204" pitchFamily="34" charset="0"/>
            </a:endParaRPr>
          </a:p>
          <a:p>
            <a:pPr lvl="0"/>
            <a:r>
              <a:rPr lang="en-US" sz="2400" dirty="0">
                <a:solidFill>
                  <a:schemeClr val="bg1"/>
                </a:solidFill>
                <a:latin typeface="Century Gothic" panose="020B0502020202020204" pitchFamily="34" charset="0"/>
              </a:rPr>
              <a:t>3. Either speak the scripture or the promises of God over their life. Consider starting off by saying, “may you know…”</a:t>
            </a:r>
          </a:p>
          <a:p>
            <a:pPr lvl="0"/>
            <a:endParaRPr lang="en-US" sz="2400" dirty="0">
              <a:solidFill>
                <a:schemeClr val="bg1"/>
              </a:solidFill>
              <a:latin typeface="Century Gothic" panose="020B0502020202020204" pitchFamily="34" charset="0"/>
            </a:endParaRPr>
          </a:p>
          <a:p>
            <a:pPr lvl="0"/>
            <a:r>
              <a:rPr lang="en-US" sz="2400" dirty="0">
                <a:solidFill>
                  <a:schemeClr val="bg1"/>
                </a:solidFill>
                <a:latin typeface="Century Gothic" panose="020B0502020202020204" pitchFamily="34" charset="0"/>
              </a:rPr>
              <a:t>4. Once you have reminded them of the promises and blessings of God, consider closing by challenging them by saying “may you…”</a:t>
            </a:r>
          </a:p>
          <a:p>
            <a:pPr lvl="0"/>
            <a:endParaRPr lang="en-US" sz="2400" dirty="0">
              <a:solidFill>
                <a:schemeClr val="bg1"/>
              </a:solidFill>
              <a:latin typeface="Century Gothic" panose="020B0502020202020204" pitchFamily="34" charset="0"/>
            </a:endParaRPr>
          </a:p>
          <a:p>
            <a:pPr lvl="0"/>
            <a:r>
              <a:rPr lang="en-US" sz="2400" dirty="0">
                <a:solidFill>
                  <a:schemeClr val="bg1"/>
                </a:solidFill>
                <a:latin typeface="Century Gothic" panose="020B0502020202020204" pitchFamily="34" charset="0"/>
              </a:rPr>
              <a:t>5. When you have finished either say amen or asking them, “do you receive that blessing?”</a:t>
            </a:r>
          </a:p>
          <a:p>
            <a:r>
              <a:rPr lang="en-US"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2858661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21981" t="176" r="5075" b="-176"/>
          <a:stretch/>
        </p:blipFill>
        <p:spPr>
          <a:xfrm>
            <a:off x="-1" y="-76200"/>
            <a:ext cx="7601143" cy="6946442"/>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534656" y="2367171"/>
            <a:ext cx="4657344" cy="2123658"/>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The Power of Nonverbal Communication</a:t>
            </a:r>
            <a:endParaRPr lang="en-US" sz="4400" dirty="0">
              <a:solidFill>
                <a:srgbClr val="FED45E"/>
              </a:solidFill>
            </a:endParaRPr>
          </a:p>
        </p:txBody>
      </p:sp>
    </p:spTree>
    <p:extLst>
      <p:ext uri="{BB962C8B-B14F-4D97-AF65-F5344CB8AC3E}">
        <p14:creationId xmlns:p14="http://schemas.microsoft.com/office/powerpoint/2010/main" val="1298446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God’s MESSAGE</a:t>
            </a: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l="-156" t="3320" r="156" b="22148"/>
          <a:stretch/>
        </p:blipFill>
        <p:spPr>
          <a:xfrm>
            <a:off x="0" y="-1"/>
            <a:ext cx="12192000" cy="6057901"/>
          </a:xfrm>
          <a:prstGeom prst="rect">
            <a:avLst/>
          </a:prstGeom>
        </p:spPr>
      </p:pic>
    </p:spTree>
    <p:extLst>
      <p:ext uri="{BB962C8B-B14F-4D97-AF65-F5344CB8AC3E}">
        <p14:creationId xmlns:p14="http://schemas.microsoft.com/office/powerpoint/2010/main" val="2996938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210037" y="1213572"/>
            <a:ext cx="5051041" cy="1446550"/>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The Purpose </a:t>
            </a:r>
          </a:p>
          <a:p>
            <a:pPr algn="ctr"/>
            <a:r>
              <a:rPr lang="en-US" sz="4400" dirty="0">
                <a:solidFill>
                  <a:srgbClr val="FED45E"/>
                </a:solidFill>
                <a:latin typeface="Century Gothic" panose="020B0502020202020204" pitchFamily="34" charset="0"/>
              </a:rPr>
              <a:t>of Scripture</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20857" t="17267" r="25901" b="988"/>
          <a:stretch/>
        </p:blipFill>
        <p:spPr>
          <a:xfrm>
            <a:off x="5471115" y="0"/>
            <a:ext cx="6692836" cy="6858000"/>
          </a:xfrm>
          <a:prstGeom prst="rect">
            <a:avLst/>
          </a:prstGeom>
        </p:spPr>
      </p:pic>
      <p:sp>
        <p:nvSpPr>
          <p:cNvPr id="4" name="TextBox 3">
            <a:extLst>
              <a:ext uri="{FF2B5EF4-FFF2-40B4-BE49-F238E27FC236}">
                <a16:creationId xmlns:a16="http://schemas.microsoft.com/office/drawing/2014/main" id="{1603B6D0-0714-4500-98E2-302DBF38846C}"/>
              </a:ext>
            </a:extLst>
          </p:cNvPr>
          <p:cNvSpPr txBox="1"/>
          <p:nvPr/>
        </p:nvSpPr>
        <p:spPr>
          <a:xfrm>
            <a:off x="213155" y="3429000"/>
            <a:ext cx="5229911" cy="1384995"/>
          </a:xfrm>
          <a:prstGeom prst="rect">
            <a:avLst/>
          </a:prstGeom>
          <a:noFill/>
        </p:spPr>
        <p:txBody>
          <a:bodyPr wrap="square" rtlCol="0">
            <a:spAutoFit/>
          </a:bodyPr>
          <a:lstStyle/>
          <a:p>
            <a:r>
              <a:rPr lang="en-US" sz="2800" dirty="0">
                <a:solidFill>
                  <a:schemeClr val="bg1"/>
                </a:solidFill>
                <a:latin typeface="Century Gothic" panose="020B0502020202020204" pitchFamily="34" charset="0"/>
              </a:rPr>
              <a:t>The</a:t>
            </a:r>
            <a:r>
              <a:rPr lang="en-US" sz="2800" i="1" dirty="0">
                <a:solidFill>
                  <a:schemeClr val="bg1"/>
                </a:solidFill>
                <a:latin typeface="Century Gothic" panose="020B0502020202020204" pitchFamily="34" charset="0"/>
              </a:rPr>
              <a:t> </a:t>
            </a:r>
            <a:r>
              <a:rPr lang="en-US" sz="2800" dirty="0">
                <a:solidFill>
                  <a:schemeClr val="bg1"/>
                </a:solidFill>
                <a:latin typeface="Century Gothic" panose="020B0502020202020204" pitchFamily="34" charset="0"/>
              </a:rPr>
              <a:t>Scriptures were designed to help us </a:t>
            </a:r>
            <a:r>
              <a:rPr lang="en-US" sz="2800" b="1" dirty="0">
                <a:solidFill>
                  <a:schemeClr val="bg1"/>
                </a:solidFill>
                <a:latin typeface="Century Gothic" panose="020B0502020202020204" pitchFamily="34" charset="0"/>
              </a:rPr>
              <a:t>know God and pass along faith to others</a:t>
            </a:r>
            <a:endParaRPr 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899855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14888" t="59" r="11878" b="-59"/>
          <a:stretch/>
        </p:blipFill>
        <p:spPr>
          <a:xfrm>
            <a:off x="0" y="3623"/>
            <a:ext cx="7534656" cy="6858830"/>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534656" y="2367171"/>
            <a:ext cx="4657344" cy="1446550"/>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The Core to the Big God Story</a:t>
            </a:r>
            <a:endParaRPr lang="en-US" sz="4400" dirty="0">
              <a:solidFill>
                <a:srgbClr val="FED45E"/>
              </a:solidFill>
            </a:endParaRPr>
          </a:p>
        </p:txBody>
      </p:sp>
    </p:spTree>
    <p:extLst>
      <p:ext uri="{BB962C8B-B14F-4D97-AF65-F5344CB8AC3E}">
        <p14:creationId xmlns:p14="http://schemas.microsoft.com/office/powerpoint/2010/main" val="1631883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4033520"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186024" y="2705725"/>
            <a:ext cx="3732043" cy="1446550"/>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The Principle </a:t>
            </a:r>
          </a:p>
          <a:p>
            <a:pPr algn="ctr"/>
            <a:r>
              <a:rPr lang="en-US" sz="4400" dirty="0">
                <a:solidFill>
                  <a:srgbClr val="FED45E"/>
                </a:solidFill>
                <a:latin typeface="Century Gothic" panose="020B0502020202020204" pitchFamily="34" charset="0"/>
              </a:rPr>
              <a:t>of the Diet</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20769"/>
          <a:stretch/>
        </p:blipFill>
        <p:spPr>
          <a:xfrm>
            <a:off x="4033520" y="0"/>
            <a:ext cx="8158480" cy="6858000"/>
          </a:xfrm>
          <a:prstGeom prst="rect">
            <a:avLst/>
          </a:prstGeom>
        </p:spPr>
      </p:pic>
    </p:spTree>
    <p:extLst>
      <p:ext uri="{BB962C8B-B14F-4D97-AF65-F5344CB8AC3E}">
        <p14:creationId xmlns:p14="http://schemas.microsoft.com/office/powerpoint/2010/main" val="3359110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What Will Your Legacy Be?</a:t>
            </a: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t="13719" b="11750"/>
          <a:stretch/>
        </p:blipFill>
        <p:spPr>
          <a:xfrm>
            <a:off x="0" y="-1"/>
            <a:ext cx="12192000" cy="6057901"/>
          </a:xfrm>
          <a:prstGeom prst="rect">
            <a:avLst/>
          </a:prstGeom>
        </p:spPr>
      </p:pic>
    </p:spTree>
    <p:extLst>
      <p:ext uri="{BB962C8B-B14F-4D97-AF65-F5344CB8AC3E}">
        <p14:creationId xmlns:p14="http://schemas.microsoft.com/office/powerpoint/2010/main" val="346764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5B4AE-1464-4F07-BA91-84C8362CDC54}"/>
              </a:ext>
            </a:extLst>
          </p:cNvPr>
          <p:cNvSpPr>
            <a:spLocks noGrp="1"/>
          </p:cNvSpPr>
          <p:nvPr>
            <p:ph type="title"/>
          </p:nvPr>
        </p:nvSpPr>
        <p:spPr>
          <a:xfrm>
            <a:off x="838200" y="6035674"/>
            <a:ext cx="10515600" cy="822326"/>
          </a:xfrm>
        </p:spPr>
        <p:txBody>
          <a:bodyPr>
            <a:normAutofit/>
          </a:bodyPr>
          <a:lstStyle/>
          <a:p>
            <a:pPr algn="ctr"/>
            <a:r>
              <a:rPr lang="en-US" sz="4400" dirty="0">
                <a:latin typeface="Century Gothic" panose="020B0502020202020204" pitchFamily="34" charset="0"/>
              </a:rPr>
              <a:t>Leaving a Spiritual Legacy</a:t>
            </a:r>
          </a:p>
        </p:txBody>
      </p:sp>
      <p:pic>
        <p:nvPicPr>
          <p:cNvPr id="4" name="Picture 3">
            <a:extLst>
              <a:ext uri="{FF2B5EF4-FFF2-40B4-BE49-F238E27FC236}">
                <a16:creationId xmlns:a16="http://schemas.microsoft.com/office/drawing/2014/main" id="{E07CD8D0-4F36-4B07-9983-3AEB594995BE}"/>
              </a:ext>
            </a:extLst>
          </p:cNvPr>
          <p:cNvPicPr>
            <a:picLocks noChangeAspect="1"/>
          </p:cNvPicPr>
          <p:nvPr/>
        </p:nvPicPr>
        <p:blipFill rotWithShape="1">
          <a:blip r:embed="rId3">
            <a:extLst>
              <a:ext uri="{28A0092B-C50C-407E-A947-70E740481C1C}">
                <a14:useLocalDpi xmlns:a14="http://schemas.microsoft.com/office/drawing/2010/main" val="0"/>
              </a:ext>
            </a:extLst>
          </a:blip>
          <a:srcRect t="6555" b="20394"/>
          <a:stretch/>
        </p:blipFill>
        <p:spPr>
          <a:xfrm>
            <a:off x="0" y="0"/>
            <a:ext cx="12192000" cy="5944017"/>
          </a:xfrm>
          <a:prstGeom prst="rect">
            <a:avLst/>
          </a:prstGeom>
        </p:spPr>
      </p:pic>
    </p:spTree>
    <p:extLst>
      <p:ext uri="{BB962C8B-B14F-4D97-AF65-F5344CB8AC3E}">
        <p14:creationId xmlns:p14="http://schemas.microsoft.com/office/powerpoint/2010/main" val="1988672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DB29B"/>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E2446B4-71A1-41C1-B81F-051B0241A8B1}"/>
              </a:ext>
            </a:extLst>
          </p:cNvPr>
          <p:cNvSpPr/>
          <p:nvPr/>
        </p:nvSpPr>
        <p:spPr>
          <a:xfrm>
            <a:off x="0" y="0"/>
            <a:ext cx="12192000" cy="6858000"/>
          </a:xfrm>
          <a:prstGeom prst="rect">
            <a:avLst/>
          </a:prstGeom>
          <a:solidFill>
            <a:srgbClr val="3C52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D09938-BC6A-47C8-894A-075B205E632F}"/>
              </a:ext>
            </a:extLst>
          </p:cNvPr>
          <p:cNvSpPr>
            <a:spLocks noGrp="1"/>
          </p:cNvSpPr>
          <p:nvPr>
            <p:ph type="title"/>
          </p:nvPr>
        </p:nvSpPr>
        <p:spPr>
          <a:xfrm>
            <a:off x="838200" y="74604"/>
            <a:ext cx="10515599" cy="1495507"/>
          </a:xfrm>
        </p:spPr>
        <p:txBody>
          <a:bodyPr vert="horz" lIns="91440" tIns="45720" rIns="91440" bIns="45720" rtlCol="0" anchor="b">
            <a:normAutofit fontScale="90000"/>
          </a:bodyPr>
          <a:lstStyle/>
          <a:p>
            <a:pPr algn="ctr"/>
            <a:r>
              <a:rPr lang="en-US" sz="5400" b="1" kern="1200" dirty="0">
                <a:solidFill>
                  <a:schemeClr val="bg1"/>
                </a:solidFill>
                <a:latin typeface="Century Gothic" panose="020B0502020202020204" pitchFamily="34" charset="0"/>
              </a:rPr>
              <a:t>MomentumTrainingSeries.com</a:t>
            </a:r>
            <a:br>
              <a:rPr lang="en-US" sz="5400" b="1" kern="1200" dirty="0">
                <a:solidFill>
                  <a:schemeClr val="bg1"/>
                </a:solidFill>
                <a:latin typeface="Century Gothic" panose="020B0502020202020204" pitchFamily="34" charset="0"/>
              </a:rPr>
            </a:br>
            <a:r>
              <a:rPr lang="en-US" sz="5400" b="1" kern="1200" dirty="0">
                <a:solidFill>
                  <a:schemeClr val="bg1"/>
                </a:solidFill>
                <a:latin typeface="Century Gothic" panose="020B0502020202020204" pitchFamily="34" charset="0"/>
              </a:rPr>
              <a:t>Code: MTS3</a:t>
            </a:r>
          </a:p>
        </p:txBody>
      </p:sp>
      <p:pic>
        <p:nvPicPr>
          <p:cNvPr id="3" name="Picture 2">
            <a:extLst>
              <a:ext uri="{FF2B5EF4-FFF2-40B4-BE49-F238E27FC236}">
                <a16:creationId xmlns:a16="http://schemas.microsoft.com/office/drawing/2014/main" id="{627C7D11-B754-4D5D-B1C6-673246CCE31A}"/>
              </a:ext>
            </a:extLst>
          </p:cNvPr>
          <p:cNvPicPr>
            <a:picLocks noChangeAspect="1"/>
          </p:cNvPicPr>
          <p:nvPr/>
        </p:nvPicPr>
        <p:blipFill>
          <a:blip r:embed="rId3"/>
          <a:stretch>
            <a:fillRect/>
          </a:stretch>
        </p:blipFill>
        <p:spPr>
          <a:xfrm>
            <a:off x="2907908" y="1574312"/>
            <a:ext cx="6559061" cy="5283688"/>
          </a:xfrm>
          <a:prstGeom prst="rect">
            <a:avLst/>
          </a:prstGeom>
        </p:spPr>
      </p:pic>
    </p:spTree>
    <p:extLst>
      <p:ext uri="{BB962C8B-B14F-4D97-AF65-F5344CB8AC3E}">
        <p14:creationId xmlns:p14="http://schemas.microsoft.com/office/powerpoint/2010/main" val="1240520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26374" t="2490" b="10654"/>
          <a:stretch/>
        </p:blipFill>
        <p:spPr>
          <a:xfrm>
            <a:off x="0" y="-1"/>
            <a:ext cx="7534655" cy="6858001"/>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7776673" y="119642"/>
            <a:ext cx="4187439" cy="6537532"/>
          </a:xfrm>
        </p:spPr>
        <p:txBody>
          <a:bodyPr>
            <a:normAutofit fontScale="90000"/>
          </a:bodyPr>
          <a:lstStyle/>
          <a:p>
            <a:pPr algn="r">
              <a:lnSpc>
                <a:spcPct val="100000"/>
              </a:lnSpc>
              <a:spcBef>
                <a:spcPts val="1800"/>
              </a:spcBef>
            </a:pPr>
            <a:r>
              <a:rPr lang="en-US" sz="2700" dirty="0">
                <a:solidFill>
                  <a:srgbClr val="FFFFFF"/>
                </a:solidFill>
                <a:latin typeface="Century Gothic" panose="020B0502020202020204" pitchFamily="34" charset="0"/>
              </a:rPr>
              <a:t>“He established a testimony in Jacob and appointed a law in Israel, which </a:t>
            </a:r>
            <a:r>
              <a:rPr lang="en-US" sz="2700" dirty="0">
                <a:solidFill>
                  <a:schemeClr val="bg1"/>
                </a:solidFill>
                <a:latin typeface="Century Gothic" panose="020B0502020202020204" pitchFamily="34" charset="0"/>
              </a:rPr>
              <a:t>he</a:t>
            </a:r>
            <a:r>
              <a:rPr lang="en-US" sz="2700" b="1" i="1" dirty="0">
                <a:solidFill>
                  <a:srgbClr val="FED45E"/>
                </a:solidFill>
                <a:latin typeface="Century Gothic" panose="020B0502020202020204" pitchFamily="34" charset="0"/>
              </a:rPr>
              <a:t> commanded our fathers to teach to their children, that the next generation might know them, the children yet unborn</a:t>
            </a:r>
            <a:r>
              <a:rPr lang="en-US" sz="2700" dirty="0">
                <a:solidFill>
                  <a:srgbClr val="FFFFFF"/>
                </a:solidFill>
                <a:latin typeface="Century Gothic" panose="020B0502020202020204" pitchFamily="34" charset="0"/>
              </a:rPr>
              <a:t>, and arise and tell them to their children, so that they should </a:t>
            </a:r>
            <a:r>
              <a:rPr lang="en-US" sz="2700" b="1" i="1" dirty="0">
                <a:solidFill>
                  <a:srgbClr val="FED45E"/>
                </a:solidFill>
                <a:latin typeface="Century Gothic" panose="020B0502020202020204" pitchFamily="34" charset="0"/>
              </a:rPr>
              <a:t>set their hope in God</a:t>
            </a:r>
            <a:r>
              <a:rPr lang="en-US" sz="2700" i="1" dirty="0">
                <a:solidFill>
                  <a:srgbClr val="FED45E"/>
                </a:solidFill>
                <a:latin typeface="Century Gothic" panose="020B0502020202020204" pitchFamily="34" charset="0"/>
              </a:rPr>
              <a:t> </a:t>
            </a:r>
            <a:r>
              <a:rPr lang="en-US" sz="2700" dirty="0">
                <a:solidFill>
                  <a:srgbClr val="FFFFFF"/>
                </a:solidFill>
                <a:latin typeface="Century Gothic" panose="020B0502020202020204" pitchFamily="34" charset="0"/>
              </a:rPr>
              <a:t>and </a:t>
            </a:r>
            <a:r>
              <a:rPr lang="en-US" sz="2700" b="1" i="1" dirty="0">
                <a:solidFill>
                  <a:srgbClr val="FED45E"/>
                </a:solidFill>
                <a:latin typeface="Century Gothic" panose="020B0502020202020204" pitchFamily="34" charset="0"/>
              </a:rPr>
              <a:t>not forget the works of God</a:t>
            </a:r>
            <a:r>
              <a:rPr lang="en-US" sz="2700" dirty="0">
                <a:solidFill>
                  <a:srgbClr val="FFFFFF"/>
                </a:solidFill>
                <a:latin typeface="Century Gothic" panose="020B0502020202020204" pitchFamily="34" charset="0"/>
              </a:rPr>
              <a:t>, but keep his commandments.” </a:t>
            </a:r>
            <a:br>
              <a:rPr lang="en-US" sz="2700" dirty="0">
                <a:solidFill>
                  <a:srgbClr val="FFFFFF"/>
                </a:solidFill>
                <a:latin typeface="Century Gothic" panose="020B0502020202020204" pitchFamily="34" charset="0"/>
              </a:rPr>
            </a:br>
            <a:r>
              <a:rPr lang="en-US" sz="2700" dirty="0">
                <a:solidFill>
                  <a:srgbClr val="FFFFFF"/>
                </a:solidFill>
                <a:latin typeface="Century Gothic" panose="020B0502020202020204" pitchFamily="34" charset="0"/>
              </a:rPr>
              <a:t>Psalm 78:5-7</a:t>
            </a:r>
            <a:br>
              <a:rPr lang="en-US" sz="2000" dirty="0">
                <a:solidFill>
                  <a:srgbClr val="FFFFFF"/>
                </a:solidFill>
                <a:latin typeface="Century Gothic" panose="020B0502020202020204" pitchFamily="34" charset="0"/>
              </a:rPr>
            </a:br>
            <a:endParaRPr lang="en-US" sz="2000" dirty="0">
              <a:solidFill>
                <a:srgbClr val="FFFFFF"/>
              </a:solidFill>
            </a:endParaRPr>
          </a:p>
        </p:txBody>
      </p:sp>
    </p:spTree>
    <p:extLst>
      <p:ext uri="{BB962C8B-B14F-4D97-AF65-F5344CB8AC3E}">
        <p14:creationId xmlns:p14="http://schemas.microsoft.com/office/powerpoint/2010/main" val="3712729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17535" r="9221"/>
          <a:stretch/>
        </p:blipFill>
        <p:spPr>
          <a:xfrm>
            <a:off x="-2" y="0"/>
            <a:ext cx="7534655" cy="6858000"/>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7803050" y="2638135"/>
            <a:ext cx="4120553" cy="3674692"/>
          </a:xfrm>
        </p:spPr>
        <p:txBody>
          <a:bodyPr>
            <a:normAutofit/>
          </a:bodyPr>
          <a:lstStyle/>
          <a:p>
            <a:pPr algn="r">
              <a:lnSpc>
                <a:spcPct val="100000"/>
              </a:lnSpc>
              <a:spcBef>
                <a:spcPts val="1800"/>
              </a:spcBef>
            </a:pPr>
            <a:r>
              <a:rPr lang="en-US" sz="2400" dirty="0">
                <a:solidFill>
                  <a:schemeClr val="bg1"/>
                </a:solidFill>
                <a:latin typeface="Century Gothic" panose="020B0502020202020204" pitchFamily="34" charset="0"/>
              </a:rPr>
              <a:t>“By faith Moses’ parents hid him for three months when he was born, because they saw he was no ordinary child, and they were not afraid of the king’s edict.” </a:t>
            </a:r>
            <a:br>
              <a:rPr lang="en-US" sz="2400" dirty="0">
                <a:solidFill>
                  <a:schemeClr val="bg1"/>
                </a:solidFill>
                <a:latin typeface="Century Gothic" panose="020B0502020202020204" pitchFamily="34" charset="0"/>
              </a:rPr>
            </a:br>
            <a:r>
              <a:rPr lang="en-US" sz="2400" dirty="0">
                <a:solidFill>
                  <a:schemeClr val="bg1"/>
                </a:solidFill>
                <a:latin typeface="Century Gothic" panose="020B0502020202020204" pitchFamily="34" charset="0"/>
              </a:rPr>
              <a:t>Hebrews 11:23</a:t>
            </a:r>
            <a:br>
              <a:rPr lang="en-US" sz="2400" dirty="0">
                <a:solidFill>
                  <a:schemeClr val="bg1"/>
                </a:solidFill>
                <a:latin typeface="Century Gothic" panose="020B0502020202020204" pitchFamily="34" charset="0"/>
              </a:rPr>
            </a:br>
            <a:br>
              <a:rPr lang="en-US" sz="2000" dirty="0">
                <a:solidFill>
                  <a:srgbClr val="FFFFFF"/>
                </a:solidFill>
                <a:latin typeface="Century Gothic" panose="020B0502020202020204" pitchFamily="34" charset="0"/>
              </a:rPr>
            </a:br>
            <a:endParaRPr lang="en-US" sz="2000" dirty="0">
              <a:solidFill>
                <a:srgbClr val="FFFFFF"/>
              </a:solidFill>
            </a:endParaRPr>
          </a:p>
        </p:txBody>
      </p:sp>
      <p:sp>
        <p:nvSpPr>
          <p:cNvPr id="2" name="Rectangle 1">
            <a:extLst>
              <a:ext uri="{FF2B5EF4-FFF2-40B4-BE49-F238E27FC236}">
                <a16:creationId xmlns:a16="http://schemas.microsoft.com/office/drawing/2014/main" id="{AE75BCC5-AE2C-40D3-8F07-6CE5965BABBC}"/>
              </a:ext>
            </a:extLst>
          </p:cNvPr>
          <p:cNvSpPr/>
          <p:nvPr/>
        </p:nvSpPr>
        <p:spPr>
          <a:xfrm>
            <a:off x="8453325" y="646412"/>
            <a:ext cx="2820004" cy="1446550"/>
          </a:xfrm>
          <a:prstGeom prst="rect">
            <a:avLst/>
          </a:prstGeom>
        </p:spPr>
        <p:txBody>
          <a:bodyPr wrap="none">
            <a:spAutoFit/>
          </a:bodyPr>
          <a:lstStyle/>
          <a:p>
            <a:pPr algn="ctr"/>
            <a:r>
              <a:rPr lang="en-US" sz="4400" dirty="0">
                <a:solidFill>
                  <a:srgbClr val="FED45E"/>
                </a:solidFill>
                <a:latin typeface="Century Gothic" panose="020B0502020202020204" pitchFamily="34" charset="0"/>
              </a:rPr>
              <a:t>A Biblical </a:t>
            </a:r>
          </a:p>
          <a:p>
            <a:pPr algn="ctr"/>
            <a:r>
              <a:rPr lang="en-US" sz="4400" dirty="0">
                <a:solidFill>
                  <a:srgbClr val="FED45E"/>
                </a:solidFill>
                <a:latin typeface="Century Gothic" panose="020B0502020202020204" pitchFamily="34" charset="0"/>
              </a:rPr>
              <a:t>Example</a:t>
            </a:r>
            <a:endParaRPr lang="en-US" sz="4400" dirty="0">
              <a:solidFill>
                <a:srgbClr val="FED45E"/>
              </a:solidFill>
            </a:endParaRPr>
          </a:p>
        </p:txBody>
      </p:sp>
    </p:spTree>
    <p:extLst>
      <p:ext uri="{BB962C8B-B14F-4D97-AF65-F5344CB8AC3E}">
        <p14:creationId xmlns:p14="http://schemas.microsoft.com/office/powerpoint/2010/main" val="1285747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D45D"/>
        </a:solidFill>
        <a:effectLst/>
      </p:bgPr>
    </p:bg>
    <p:spTree>
      <p:nvGrpSpPr>
        <p:cNvPr id="1" name=""/>
        <p:cNvGrpSpPr/>
        <p:nvPr/>
      </p:nvGrpSpPr>
      <p:grpSpPr>
        <a:xfrm>
          <a:off x="0" y="0"/>
          <a:ext cx="0" cy="0"/>
          <a:chOff x="0" y="0"/>
          <a:chExt cx="0" cy="0"/>
        </a:xfrm>
      </p:grpSpPr>
      <p:sp>
        <p:nvSpPr>
          <p:cNvPr id="144" name="Circle"/>
          <p:cNvSpPr/>
          <p:nvPr/>
        </p:nvSpPr>
        <p:spPr>
          <a:xfrm>
            <a:off x="3832146" y="305018"/>
            <a:ext cx="4527709" cy="4527709"/>
          </a:xfrm>
          <a:prstGeom prst="ellipse">
            <a:avLst/>
          </a:prstGeom>
          <a:solidFill>
            <a:srgbClr val="026084">
              <a:alpha val="75000"/>
            </a:srgbClr>
          </a:solidFill>
          <a:ln w="12700">
            <a:miter lim="400000"/>
          </a:ln>
        </p:spPr>
        <p:txBody>
          <a:bodyPr lIns="22860" rIns="2286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914217">
              <a:defRPr sz="3600" b="0">
                <a:solidFill>
                  <a:srgbClr val="91969B"/>
                </a:solidFill>
                <a:latin typeface="Lato Light"/>
                <a:ea typeface="Lato Light"/>
                <a:cs typeface="Lato Light"/>
                <a:sym typeface="Lato Light"/>
              </a:defRPr>
            </a:pPr>
            <a:endParaRPr sz="1800"/>
          </a:p>
        </p:txBody>
      </p:sp>
      <p:sp>
        <p:nvSpPr>
          <p:cNvPr id="145" name="Circle"/>
          <p:cNvSpPr/>
          <p:nvPr/>
        </p:nvSpPr>
        <p:spPr>
          <a:xfrm>
            <a:off x="2618667" y="2025274"/>
            <a:ext cx="4527709" cy="4527709"/>
          </a:xfrm>
          <a:prstGeom prst="ellipse">
            <a:avLst/>
          </a:prstGeom>
          <a:solidFill>
            <a:srgbClr val="37A596">
              <a:alpha val="75000"/>
            </a:srgbClr>
          </a:solidFill>
          <a:ln w="12700">
            <a:miter lim="400000"/>
          </a:ln>
        </p:spPr>
        <p:txBody>
          <a:bodyPr lIns="22860" rIns="2286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914217">
              <a:defRPr sz="3600" b="0">
                <a:solidFill>
                  <a:srgbClr val="91969B"/>
                </a:solidFill>
                <a:latin typeface="Lato Light"/>
                <a:ea typeface="Lato Light"/>
                <a:cs typeface="Lato Light"/>
                <a:sym typeface="Lato Light"/>
              </a:defRPr>
            </a:pPr>
            <a:endParaRPr sz="1800" dirty="0"/>
          </a:p>
        </p:txBody>
      </p:sp>
      <p:sp>
        <p:nvSpPr>
          <p:cNvPr id="146" name="Circle"/>
          <p:cNvSpPr/>
          <p:nvPr/>
        </p:nvSpPr>
        <p:spPr>
          <a:xfrm>
            <a:off x="5045625" y="2025274"/>
            <a:ext cx="4527709" cy="4527709"/>
          </a:xfrm>
          <a:prstGeom prst="ellipse">
            <a:avLst/>
          </a:prstGeom>
          <a:solidFill>
            <a:srgbClr val="4E9240">
              <a:alpha val="75000"/>
            </a:srgbClr>
          </a:solidFill>
          <a:ln w="12700">
            <a:miter lim="400000"/>
          </a:ln>
        </p:spPr>
        <p:txBody>
          <a:bodyPr lIns="22860" rIns="2286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914217">
              <a:defRPr sz="3600" b="0">
                <a:solidFill>
                  <a:srgbClr val="91969B"/>
                </a:solidFill>
                <a:latin typeface="Lato Light"/>
                <a:ea typeface="Lato Light"/>
                <a:cs typeface="Lato Light"/>
                <a:sym typeface="Lato Light"/>
              </a:defRPr>
            </a:pPr>
            <a:endParaRPr sz="1800"/>
          </a:p>
        </p:txBody>
      </p:sp>
      <p:sp>
        <p:nvSpPr>
          <p:cNvPr id="147" name="Model"/>
          <p:cNvSpPr txBox="1"/>
          <p:nvPr/>
        </p:nvSpPr>
        <p:spPr>
          <a:xfrm>
            <a:off x="5221547" y="970631"/>
            <a:ext cx="1748907"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b="0" spc="0"/>
            </a:pPr>
            <a:r>
              <a:rPr sz="4000" b="1" spc="95" dirty="0">
                <a:solidFill>
                  <a:schemeClr val="bg1"/>
                </a:solidFill>
                <a:latin typeface="Century Gothic" panose="020B0502020202020204" pitchFamily="34" charset="0"/>
              </a:rPr>
              <a:t>Model</a:t>
            </a:r>
          </a:p>
        </p:txBody>
      </p:sp>
      <p:sp>
        <p:nvSpPr>
          <p:cNvPr id="148" name="Mentor"/>
          <p:cNvSpPr txBox="1"/>
          <p:nvPr/>
        </p:nvSpPr>
        <p:spPr>
          <a:xfrm rot="2400000">
            <a:off x="3077799" y="4831452"/>
            <a:ext cx="1935669"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b="0" spc="0"/>
            </a:pPr>
            <a:r>
              <a:rPr sz="4000" b="1" spc="95" dirty="0">
                <a:solidFill>
                  <a:schemeClr val="bg1"/>
                </a:solidFill>
                <a:latin typeface="Century Gothic" panose="020B0502020202020204" pitchFamily="34" charset="0"/>
              </a:rPr>
              <a:t>Mentor</a:t>
            </a:r>
            <a:endParaRPr sz="8600" b="1" spc="95" dirty="0">
              <a:solidFill>
                <a:schemeClr val="bg1"/>
              </a:solidFill>
              <a:latin typeface="Century Gothic" panose="020B0502020202020204" pitchFamily="34" charset="0"/>
            </a:endParaRPr>
          </a:p>
        </p:txBody>
      </p:sp>
      <p:sp>
        <p:nvSpPr>
          <p:cNvPr id="149" name="Message"/>
          <p:cNvSpPr txBox="1"/>
          <p:nvPr/>
        </p:nvSpPr>
        <p:spPr>
          <a:xfrm rot="18900000">
            <a:off x="6904975" y="4801089"/>
            <a:ext cx="2483208"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b="0" spc="0"/>
            </a:pPr>
            <a:r>
              <a:rPr sz="4000" b="1" spc="95" dirty="0">
                <a:solidFill>
                  <a:schemeClr val="bg1"/>
                </a:solidFill>
                <a:latin typeface="Century Gothic" panose="020B0502020202020204" pitchFamily="34" charset="0"/>
              </a:rPr>
              <a:t>Message</a:t>
            </a:r>
          </a:p>
        </p:txBody>
      </p:sp>
      <p:sp>
        <p:nvSpPr>
          <p:cNvPr id="150" name="Female"/>
          <p:cNvSpPr/>
          <p:nvPr/>
        </p:nvSpPr>
        <p:spPr>
          <a:xfrm>
            <a:off x="5715775" y="3434704"/>
            <a:ext cx="346137" cy="765599"/>
          </a:xfrm>
          <a:custGeom>
            <a:avLst/>
            <a:gdLst/>
            <a:ahLst/>
            <a:cxnLst>
              <a:cxn ang="0">
                <a:pos x="wd2" y="hd2"/>
              </a:cxn>
              <a:cxn ang="5400000">
                <a:pos x="wd2" y="hd2"/>
              </a:cxn>
              <a:cxn ang="10800000">
                <a:pos x="wd2" y="hd2"/>
              </a:cxn>
              <a:cxn ang="16200000">
                <a:pos x="wd2" y="hd2"/>
              </a:cxn>
            </a:cxnLst>
            <a:rect l="0" t="0" r="r" b="b"/>
            <a:pathLst>
              <a:path w="21297" h="21600" extrusionOk="0">
                <a:moveTo>
                  <a:pt x="10652" y="0"/>
                </a:moveTo>
                <a:cubicBezTo>
                  <a:pt x="9610" y="0"/>
                  <a:pt x="8570" y="182"/>
                  <a:pt x="7774" y="547"/>
                </a:cubicBezTo>
                <a:cubicBezTo>
                  <a:pt x="6184" y="1276"/>
                  <a:pt x="6184" y="2458"/>
                  <a:pt x="7774" y="3188"/>
                </a:cubicBezTo>
                <a:cubicBezTo>
                  <a:pt x="9365" y="3917"/>
                  <a:pt x="11943" y="3917"/>
                  <a:pt x="13534" y="3188"/>
                </a:cubicBezTo>
                <a:cubicBezTo>
                  <a:pt x="15124" y="2458"/>
                  <a:pt x="15124" y="1276"/>
                  <a:pt x="13534" y="547"/>
                </a:cubicBezTo>
                <a:cubicBezTo>
                  <a:pt x="12738" y="182"/>
                  <a:pt x="11695" y="0"/>
                  <a:pt x="10652" y="0"/>
                </a:cubicBezTo>
                <a:close/>
                <a:moveTo>
                  <a:pt x="7859" y="4109"/>
                </a:moveTo>
                <a:cubicBezTo>
                  <a:pt x="5671" y="4109"/>
                  <a:pt x="4499" y="4934"/>
                  <a:pt x="4153" y="5420"/>
                </a:cubicBezTo>
                <a:lnTo>
                  <a:pt x="50" y="11877"/>
                </a:lnTo>
                <a:cubicBezTo>
                  <a:pt x="-150" y="12205"/>
                  <a:pt x="268" y="12546"/>
                  <a:pt x="985" y="12638"/>
                </a:cubicBezTo>
                <a:cubicBezTo>
                  <a:pt x="1106" y="12653"/>
                  <a:pt x="1229" y="12661"/>
                  <a:pt x="1349" y="12661"/>
                </a:cubicBezTo>
                <a:cubicBezTo>
                  <a:pt x="1938" y="12661"/>
                  <a:pt x="2478" y="12482"/>
                  <a:pt x="2644" y="12209"/>
                </a:cubicBezTo>
                <a:lnTo>
                  <a:pt x="6269" y="6537"/>
                </a:lnTo>
                <a:lnTo>
                  <a:pt x="6994" y="6537"/>
                </a:lnTo>
                <a:cubicBezTo>
                  <a:pt x="6989" y="6544"/>
                  <a:pt x="6983" y="6551"/>
                  <a:pt x="6979" y="6558"/>
                </a:cubicBezTo>
                <a:lnTo>
                  <a:pt x="2405" y="14438"/>
                </a:lnTo>
                <a:cubicBezTo>
                  <a:pt x="2329" y="14570"/>
                  <a:pt x="2506" y="14676"/>
                  <a:pt x="2803" y="14676"/>
                </a:cubicBezTo>
                <a:lnTo>
                  <a:pt x="6067" y="14676"/>
                </a:lnTo>
                <a:lnTo>
                  <a:pt x="6067" y="20674"/>
                </a:lnTo>
                <a:cubicBezTo>
                  <a:pt x="6067" y="21185"/>
                  <a:pt x="6972" y="21600"/>
                  <a:pt x="8087" y="21600"/>
                </a:cubicBezTo>
                <a:cubicBezTo>
                  <a:pt x="9203" y="21600"/>
                  <a:pt x="10104" y="21185"/>
                  <a:pt x="10104" y="20674"/>
                </a:cubicBezTo>
                <a:lnTo>
                  <a:pt x="10104" y="14676"/>
                </a:lnTo>
                <a:cubicBezTo>
                  <a:pt x="10326" y="14676"/>
                  <a:pt x="10531" y="14676"/>
                  <a:pt x="10608" y="14676"/>
                </a:cubicBezTo>
                <a:cubicBezTo>
                  <a:pt x="10695" y="14676"/>
                  <a:pt x="10945" y="14676"/>
                  <a:pt x="11201" y="14676"/>
                </a:cubicBezTo>
                <a:lnTo>
                  <a:pt x="11201" y="20674"/>
                </a:lnTo>
                <a:cubicBezTo>
                  <a:pt x="11201" y="21185"/>
                  <a:pt x="12105" y="21600"/>
                  <a:pt x="13221" y="21600"/>
                </a:cubicBezTo>
                <a:cubicBezTo>
                  <a:pt x="14337" y="21600"/>
                  <a:pt x="15238" y="21185"/>
                  <a:pt x="15238" y="20674"/>
                </a:cubicBezTo>
                <a:lnTo>
                  <a:pt x="15238" y="14676"/>
                </a:lnTo>
                <a:lnTo>
                  <a:pt x="18410" y="14676"/>
                </a:lnTo>
                <a:cubicBezTo>
                  <a:pt x="18706" y="14676"/>
                  <a:pt x="18887" y="14570"/>
                  <a:pt x="18811" y="14438"/>
                </a:cubicBezTo>
                <a:lnTo>
                  <a:pt x="14237" y="6558"/>
                </a:lnTo>
                <a:cubicBezTo>
                  <a:pt x="14233" y="6551"/>
                  <a:pt x="14227" y="6544"/>
                  <a:pt x="14222" y="6537"/>
                </a:cubicBezTo>
                <a:lnTo>
                  <a:pt x="14932" y="6537"/>
                </a:lnTo>
                <a:lnTo>
                  <a:pt x="18656" y="12192"/>
                </a:lnTo>
                <a:cubicBezTo>
                  <a:pt x="18827" y="12463"/>
                  <a:pt x="19364" y="12638"/>
                  <a:pt x="19948" y="12638"/>
                </a:cubicBezTo>
                <a:cubicBezTo>
                  <a:pt x="20072" y="12638"/>
                  <a:pt x="20199" y="12631"/>
                  <a:pt x="20324" y="12614"/>
                </a:cubicBezTo>
                <a:cubicBezTo>
                  <a:pt x="21038" y="12519"/>
                  <a:pt x="21450" y="12177"/>
                  <a:pt x="21244" y="11850"/>
                </a:cubicBezTo>
                <a:lnTo>
                  <a:pt x="17037" y="5432"/>
                </a:lnTo>
                <a:lnTo>
                  <a:pt x="17022" y="5407"/>
                </a:lnTo>
                <a:cubicBezTo>
                  <a:pt x="16669" y="4924"/>
                  <a:pt x="15494" y="4112"/>
                  <a:pt x="13328" y="4112"/>
                </a:cubicBezTo>
                <a:cubicBezTo>
                  <a:pt x="13316" y="4112"/>
                  <a:pt x="13303" y="4112"/>
                  <a:pt x="13291" y="4112"/>
                </a:cubicBezTo>
                <a:lnTo>
                  <a:pt x="12768" y="4114"/>
                </a:lnTo>
                <a:cubicBezTo>
                  <a:pt x="12732" y="4113"/>
                  <a:pt x="12698" y="4109"/>
                  <a:pt x="12662" y="4109"/>
                </a:cubicBezTo>
                <a:lnTo>
                  <a:pt x="7859" y="4109"/>
                </a:lnTo>
                <a:close/>
              </a:path>
            </a:pathLst>
          </a:custGeom>
          <a:solidFill>
            <a:srgbClr val="FFFFFF"/>
          </a:solidFill>
          <a:ln w="12700">
            <a:miter lim="400000"/>
          </a:ln>
        </p:spPr>
        <p:txBody>
          <a:bodyPr lIns="0" tIns="0" rIns="0" bIns="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sp>
        <p:nvSpPr>
          <p:cNvPr id="151" name="Male"/>
          <p:cNvSpPr/>
          <p:nvPr/>
        </p:nvSpPr>
        <p:spPr>
          <a:xfrm>
            <a:off x="6192630" y="343488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FFFFFF"/>
          </a:solidFill>
          <a:ln w="12700">
            <a:miter lim="400000"/>
          </a:ln>
        </p:spPr>
        <p:txBody>
          <a:bodyPr lIns="0" tIns="0" rIns="0" bIns="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spTree>
    <p:extLst>
      <p:ext uri="{BB962C8B-B14F-4D97-AF65-F5344CB8AC3E}">
        <p14:creationId xmlns:p14="http://schemas.microsoft.com/office/powerpoint/2010/main" val="192546606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MODEL a Contagious Faith</a:t>
            </a: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t="16427" b="1760"/>
          <a:stretch/>
        </p:blipFill>
        <p:spPr>
          <a:xfrm>
            <a:off x="1" y="0"/>
            <a:ext cx="12191999" cy="6074208"/>
          </a:xfrm>
          <a:prstGeom prst="rect">
            <a:avLst/>
          </a:prstGeom>
        </p:spPr>
      </p:pic>
    </p:spTree>
    <p:extLst>
      <p:ext uri="{BB962C8B-B14F-4D97-AF65-F5344CB8AC3E}">
        <p14:creationId xmlns:p14="http://schemas.microsoft.com/office/powerpoint/2010/main" val="94350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217919" y="1776545"/>
            <a:ext cx="4046432" cy="3304910"/>
          </a:xfrm>
        </p:spPr>
        <p:txBody>
          <a:bodyPr>
            <a:normAutofit/>
          </a:bodyPr>
          <a:lstStyle/>
          <a:p>
            <a:pPr algn="ctr"/>
            <a:r>
              <a:rPr lang="en-US" sz="3200" dirty="0">
                <a:solidFill>
                  <a:schemeClr val="bg1"/>
                </a:solidFill>
                <a:latin typeface="Century Gothic" panose="020B0502020202020204" pitchFamily="34" charset="0"/>
              </a:rPr>
              <a:t>“Be imitators of me, as I am of Christ.”</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1 Corinthians 11:1</a:t>
            </a:r>
          </a:p>
        </p:txBody>
      </p:sp>
      <p:sp>
        <p:nvSpPr>
          <p:cNvPr id="2" name="Rectangle 1">
            <a:extLst>
              <a:ext uri="{FF2B5EF4-FFF2-40B4-BE49-F238E27FC236}">
                <a16:creationId xmlns:a16="http://schemas.microsoft.com/office/drawing/2014/main" id="{AE75BCC5-AE2C-40D3-8F07-6CE5965BABBC}"/>
              </a:ext>
            </a:extLst>
          </p:cNvPr>
          <p:cNvSpPr/>
          <p:nvPr/>
        </p:nvSpPr>
        <p:spPr>
          <a:xfrm>
            <a:off x="944169" y="531640"/>
            <a:ext cx="2478564" cy="1446550"/>
          </a:xfrm>
          <a:prstGeom prst="rect">
            <a:avLst/>
          </a:prstGeom>
        </p:spPr>
        <p:txBody>
          <a:bodyPr wrap="none">
            <a:spAutoFit/>
          </a:bodyPr>
          <a:lstStyle/>
          <a:p>
            <a:pPr algn="ctr"/>
            <a:r>
              <a:rPr lang="en-US" sz="4400" dirty="0">
                <a:solidFill>
                  <a:srgbClr val="FED45E"/>
                </a:solidFill>
                <a:latin typeface="Century Gothic" panose="020B0502020202020204" pitchFamily="34" charset="0"/>
              </a:rPr>
              <a:t>Imitators</a:t>
            </a:r>
          </a:p>
          <a:p>
            <a:pPr algn="ctr"/>
            <a:r>
              <a:rPr lang="en-US" sz="4400" dirty="0">
                <a:solidFill>
                  <a:srgbClr val="FED45E"/>
                </a:solidFill>
                <a:latin typeface="Century Gothic" panose="020B0502020202020204" pitchFamily="34" charset="0"/>
              </a:rPr>
              <a:t>Needed</a:t>
            </a:r>
            <a:endParaRPr lang="en-US" sz="4400" dirty="0">
              <a:solidFill>
                <a:srgbClr val="FED45E"/>
              </a:solidFill>
            </a:endParaRPr>
          </a:p>
        </p:txBody>
      </p:sp>
      <p:pic>
        <p:nvPicPr>
          <p:cNvPr id="6" name="Picture 5" descr="A group of people sitting at a table&#10;&#10;Description automatically generated">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14028" r="9904"/>
          <a:stretch/>
        </p:blipFill>
        <p:spPr>
          <a:xfrm>
            <a:off x="4366901" y="0"/>
            <a:ext cx="7825099" cy="6858000"/>
          </a:xfrm>
          <a:prstGeom prst="rect">
            <a:avLst/>
          </a:prstGeom>
        </p:spPr>
      </p:pic>
    </p:spTree>
    <p:extLst>
      <p:ext uri="{BB962C8B-B14F-4D97-AF65-F5344CB8AC3E}">
        <p14:creationId xmlns:p14="http://schemas.microsoft.com/office/powerpoint/2010/main" val="1317906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27473" t="19202" r="13318"/>
          <a:stretch/>
        </p:blipFill>
        <p:spPr>
          <a:xfrm>
            <a:off x="0" y="0"/>
            <a:ext cx="7534653" cy="6858000"/>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783271" y="2705725"/>
            <a:ext cx="4160113" cy="1446550"/>
          </a:xfrm>
          <a:prstGeom prst="rect">
            <a:avLst/>
          </a:prstGeom>
        </p:spPr>
        <p:txBody>
          <a:bodyPr wrap="none">
            <a:spAutoFit/>
          </a:bodyPr>
          <a:lstStyle/>
          <a:p>
            <a:pPr algn="ctr"/>
            <a:r>
              <a:rPr lang="en-US" sz="4400" dirty="0">
                <a:solidFill>
                  <a:srgbClr val="FED45E"/>
                </a:solidFill>
                <a:latin typeface="Century Gothic" panose="020B0502020202020204" pitchFamily="34" charset="0"/>
              </a:rPr>
              <a:t>What Science </a:t>
            </a:r>
          </a:p>
          <a:p>
            <a:pPr algn="ctr"/>
            <a:r>
              <a:rPr lang="en-US" sz="4400" dirty="0">
                <a:solidFill>
                  <a:srgbClr val="FED45E"/>
                </a:solidFill>
                <a:latin typeface="Century Gothic" panose="020B0502020202020204" pitchFamily="34" charset="0"/>
              </a:rPr>
              <a:t>Reveals</a:t>
            </a:r>
            <a:endParaRPr lang="en-US" sz="4400" dirty="0">
              <a:solidFill>
                <a:srgbClr val="FED45E"/>
              </a:solidFill>
            </a:endParaRPr>
          </a:p>
        </p:txBody>
      </p:sp>
    </p:spTree>
    <p:extLst>
      <p:ext uri="{BB962C8B-B14F-4D97-AF65-F5344CB8AC3E}">
        <p14:creationId xmlns:p14="http://schemas.microsoft.com/office/powerpoint/2010/main" val="4055818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430264" y="2145945"/>
            <a:ext cx="4894096" cy="4084790"/>
          </a:xfrm>
        </p:spPr>
        <p:txBody>
          <a:bodyPr>
            <a:normAutofit/>
          </a:bodyPr>
          <a:lstStyle/>
          <a:p>
            <a:pPr>
              <a:spcAft>
                <a:spcPts val="600"/>
              </a:spcAft>
            </a:pPr>
            <a:r>
              <a:rPr lang="en-US" sz="3200" dirty="0">
                <a:solidFill>
                  <a:schemeClr val="bg1"/>
                </a:solidFill>
                <a:latin typeface="Century Gothic" panose="020B0502020202020204" pitchFamily="34" charset="0"/>
              </a:rPr>
              <a:t>• Powerful in Prayer</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Responsive in Worship</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Biblically Fluent</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Spirit Empowered</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Bold in Faith</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Actively Serving</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Giving Selflessly</a:t>
            </a:r>
            <a:br>
              <a:rPr lang="en-US" sz="3200" dirty="0">
                <a:solidFill>
                  <a:schemeClr val="bg1"/>
                </a:solidFill>
                <a:latin typeface="Century Gothic" panose="020B0502020202020204" pitchFamily="34" charset="0"/>
              </a:rPr>
            </a:br>
            <a:r>
              <a:rPr lang="en-US" sz="3200" dirty="0">
                <a:solidFill>
                  <a:schemeClr val="bg1"/>
                </a:solidFill>
                <a:latin typeface="Century Gothic" panose="020B0502020202020204" pitchFamily="34" charset="0"/>
              </a:rPr>
              <a:t>• Living Like Christ</a:t>
            </a:r>
          </a:p>
        </p:txBody>
      </p:sp>
      <p:sp>
        <p:nvSpPr>
          <p:cNvPr id="2" name="Rectangle 1">
            <a:extLst>
              <a:ext uri="{FF2B5EF4-FFF2-40B4-BE49-F238E27FC236}">
                <a16:creationId xmlns:a16="http://schemas.microsoft.com/office/drawing/2014/main" id="{AE75BCC5-AE2C-40D3-8F07-6CE5965BABBC}"/>
              </a:ext>
            </a:extLst>
          </p:cNvPr>
          <p:cNvSpPr/>
          <p:nvPr/>
        </p:nvSpPr>
        <p:spPr>
          <a:xfrm>
            <a:off x="273319" y="349698"/>
            <a:ext cx="5051041" cy="1446550"/>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MODEL </a:t>
            </a:r>
          </a:p>
          <a:p>
            <a:pPr algn="ctr"/>
            <a:r>
              <a:rPr lang="en-US" sz="4400" dirty="0">
                <a:solidFill>
                  <a:srgbClr val="FED45E"/>
                </a:solidFill>
                <a:latin typeface="Century Gothic" panose="020B0502020202020204" pitchFamily="34" charset="0"/>
              </a:rPr>
              <a:t>Spiritual Behaviors</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8045" t="4936" r="38227" b="13907"/>
          <a:stretch/>
        </p:blipFill>
        <p:spPr>
          <a:xfrm>
            <a:off x="5381625" y="0"/>
            <a:ext cx="6810375" cy="6858000"/>
          </a:xfrm>
          <a:prstGeom prst="rect">
            <a:avLst/>
          </a:prstGeom>
        </p:spPr>
      </p:pic>
    </p:spTree>
    <p:extLst>
      <p:ext uri="{BB962C8B-B14F-4D97-AF65-F5344CB8AC3E}">
        <p14:creationId xmlns:p14="http://schemas.microsoft.com/office/powerpoint/2010/main" val="10906292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919</TotalTime>
  <Words>9486</Words>
  <Application>Microsoft Office PowerPoint</Application>
  <PresentationFormat>Widescreen</PresentationFormat>
  <Paragraphs>492</Paragraphs>
  <Slides>20</Slides>
  <Notes>20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20</vt:i4>
      </vt:variant>
    </vt:vector>
  </HeadingPairs>
  <TitlesOfParts>
    <vt:vector size="32" baseType="lpstr">
      <vt:lpstr>Arial</vt:lpstr>
      <vt:lpstr>Calibri</vt:lpstr>
      <vt:lpstr>Calibri Light</vt:lpstr>
      <vt:lpstr>Century Gothic</vt:lpstr>
      <vt:lpstr>Helvetica Light</vt:lpstr>
      <vt:lpstr>Helvetica Neue</vt:lpstr>
      <vt:lpstr>Helvetica Neue Light</vt:lpstr>
      <vt:lpstr>Helvetica Neue Medium</vt:lpstr>
      <vt:lpstr>Lato Light</vt:lpstr>
      <vt:lpstr>Office Theme</vt:lpstr>
      <vt:lpstr>White</vt:lpstr>
      <vt:lpstr>Office Theme</vt:lpstr>
      <vt:lpstr>PowerPoint Presentation</vt:lpstr>
      <vt:lpstr>Leaving a Spiritual Legacy</vt:lpstr>
      <vt:lpstr>“He established a testimony in Jacob and appointed a law in Israel, which he commanded our fathers to teach to their children, that the next generation might know them, the children yet unborn, and arise and tell them to their children, so that they should set their hope in God and not forget the works of God, but keep his commandments.”  Psalm 78:5-7 </vt:lpstr>
      <vt:lpstr>“By faith Moses’ parents hid him for three months when he was born, because they saw he was no ordinary child, and they were not afraid of the king’s edict.”  Hebrews 11:23  </vt:lpstr>
      <vt:lpstr>PowerPoint Presentation</vt:lpstr>
      <vt:lpstr>MODEL a Contagious Faith</vt:lpstr>
      <vt:lpstr>“Be imitators of me, as I am of Christ.” 1 Corinthians 11:1</vt:lpstr>
      <vt:lpstr>PowerPoint Presentation</vt:lpstr>
      <vt:lpstr>• Powerful in Prayer • Responsive in Worship • Biblically Fluent • Spirit Empowered • Bold in Faith • Actively Serving • Giving Selflessly • Living Like Christ</vt:lpstr>
      <vt:lpstr>MENTOR with Intentionality</vt:lpstr>
      <vt:lpstr>PowerPoint Presentation</vt:lpstr>
      <vt:lpstr>PowerPoint Presentation</vt:lpstr>
      <vt:lpstr>PowerPoint Presentation</vt:lpstr>
      <vt:lpstr>PowerPoint Presentation</vt:lpstr>
      <vt:lpstr>God’s MESSAGE</vt:lpstr>
      <vt:lpstr>PowerPoint Presentation</vt:lpstr>
      <vt:lpstr>PowerPoint Presentation</vt:lpstr>
      <vt:lpstr>PowerPoint Presentation</vt:lpstr>
      <vt:lpstr>What Will Your Legacy Be?</vt:lpstr>
      <vt:lpstr>MomentumTrainingSeries.com Code: MTS3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Whalen, Jen</dc:creator>
  <cp:lastModifiedBy>Whalen, Jen</cp:lastModifiedBy>
  <cp:revision>58</cp:revision>
  <cp:lastPrinted>2020-02-06T15:02:15Z</cp:lastPrinted>
  <dcterms:created xsi:type="dcterms:W3CDTF">2020-01-17T15:36:01Z</dcterms:created>
  <dcterms:modified xsi:type="dcterms:W3CDTF">2020-02-13T15:53:18Z</dcterms:modified>
</cp:coreProperties>
</file>