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 ContentType="image/tif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257" r:id="rId3"/>
    <p:sldId id="293" r:id="rId4"/>
    <p:sldId id="258" r:id="rId5"/>
    <p:sldId id="261" r:id="rId6"/>
    <p:sldId id="263" r:id="rId7"/>
    <p:sldId id="286" r:id="rId8"/>
    <p:sldId id="302" r:id="rId9"/>
    <p:sldId id="294" r:id="rId10"/>
    <p:sldId id="284" r:id="rId11"/>
    <p:sldId id="287" r:id="rId12"/>
    <p:sldId id="265" r:id="rId13"/>
    <p:sldId id="288" r:id="rId14"/>
    <p:sldId id="266" r:id="rId15"/>
    <p:sldId id="268" r:id="rId16"/>
    <p:sldId id="269" r:id="rId17"/>
    <p:sldId id="270" r:id="rId18"/>
    <p:sldId id="271" r:id="rId19"/>
    <p:sldId id="300" r:id="rId20"/>
    <p:sldId id="296" r:id="rId21"/>
    <p:sldId id="289" r:id="rId22"/>
    <p:sldId id="273" r:id="rId23"/>
    <p:sldId id="297" r:id="rId24"/>
    <p:sldId id="298" r:id="rId25"/>
    <p:sldId id="291" r:id="rId26"/>
    <p:sldId id="301" r:id="rId27"/>
    <p:sldId id="276" r:id="rId28"/>
    <p:sldId id="290" r:id="rId29"/>
    <p:sldId id="277" r:id="rId30"/>
    <p:sldId id="279" r:id="rId31"/>
    <p:sldId id="280" r:id="rId32"/>
    <p:sldId id="281" r:id="rId33"/>
    <p:sldId id="299" r:id="rId34"/>
  </p:sldIdLst>
  <p:sldSz cx="17340263" cy="9753600"/>
  <p:notesSz cx="6950075" cy="9236075"/>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5455"/>
    <a:srgbClr val="C0716D"/>
    <a:srgbClr val="5B3B47"/>
    <a:srgbClr val="D57B7D"/>
    <a:srgbClr val="4EB52A"/>
    <a:srgbClr val="A7298C"/>
    <a:srgbClr val="EF7519"/>
    <a:srgbClr val="FF379B"/>
    <a:srgbClr val="FF99CC"/>
    <a:srgbClr val="A4D3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43" autoAdjust="0"/>
    <p:restoredTop sz="85131" autoAdjust="0"/>
  </p:normalViewPr>
  <p:slideViewPr>
    <p:cSldViewPr snapToGrid="0">
      <p:cViewPr varScale="1">
        <p:scale>
          <a:sx n="73" d="100"/>
          <a:sy n="73" d="100"/>
        </p:scale>
        <p:origin x="1008" y="66"/>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95288" y="692150"/>
            <a:ext cx="6159500" cy="3463925"/>
          </a:xfrm>
          <a:prstGeom prst="rect">
            <a:avLst/>
          </a:prstGeom>
        </p:spPr>
        <p:txBody>
          <a:bodyPr lIns="92492" tIns="46246" rIns="92492" bIns="46246"/>
          <a:lstStyle/>
          <a:p>
            <a:endParaRPr/>
          </a:p>
        </p:txBody>
      </p:sp>
      <p:sp>
        <p:nvSpPr>
          <p:cNvPr id="117" name="Shape 117"/>
          <p:cNvSpPr>
            <a:spLocks noGrp="1"/>
          </p:cNvSpPr>
          <p:nvPr>
            <p:ph type="body" sz="quarter" idx="1"/>
          </p:nvPr>
        </p:nvSpPr>
        <p:spPr>
          <a:xfrm>
            <a:off x="926677" y="4387136"/>
            <a:ext cx="5096722" cy="4156234"/>
          </a:xfrm>
          <a:prstGeom prst="rect">
            <a:avLst/>
          </a:prstGeom>
        </p:spPr>
        <p:txBody>
          <a:bodyPr lIns="92492" tIns="46246" rIns="92492" bIns="46246"/>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Tree>
    <p:extLst>
      <p:ext uri="{BB962C8B-B14F-4D97-AF65-F5344CB8AC3E}">
        <p14:creationId xmlns:p14="http://schemas.microsoft.com/office/powerpoint/2010/main" val="171054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noRot="1" noChangeAspect="1"/>
          </p:cNvSpPr>
          <p:nvPr>
            <p:ph type="sldImg"/>
          </p:nvPr>
        </p:nvSpPr>
        <p:spPr>
          <a:xfrm>
            <a:off x="395288" y="692150"/>
            <a:ext cx="6159500" cy="3463925"/>
          </a:xfrm>
          <a:prstGeom prst="rect">
            <a:avLst/>
          </a:prstGeom>
        </p:spPr>
        <p:txBody>
          <a:bodyPr/>
          <a:lstStyle/>
          <a:p>
            <a:endParaRPr/>
          </a:p>
        </p:txBody>
      </p:sp>
      <p:sp>
        <p:nvSpPr>
          <p:cNvPr id="159" name="Shape 159"/>
          <p:cNvSpPr>
            <a:spLocks noGrp="1"/>
          </p:cNvSpPr>
          <p:nvPr>
            <p:ph type="body" sz="quarter" idx="1"/>
          </p:nvPr>
        </p:nvSpPr>
        <p:spPr>
          <a:prstGeom prst="rect">
            <a:avLst/>
          </a:prstGeom>
        </p:spPr>
        <p:txBody>
          <a:bodyPr/>
          <a:lstStyle/>
          <a:p>
            <a:pPr defTabSz="462458">
              <a:defRPr/>
            </a:pPr>
            <a:r>
              <a:rPr lang="es-ES_tradnl" sz="1100" b="1" noProof="0" dirty="0"/>
              <a:t>Discapacidades intelectuales, página 5</a:t>
            </a:r>
            <a:endParaRPr lang="es-ES_tradnl" sz="1100" noProof="0" dirty="0"/>
          </a:p>
          <a:p>
            <a:r>
              <a:rPr lang="es-ES_tradnl" sz="1100" dirty="0"/>
              <a:t>Diga a los presentes que más adelante durante el entrenamiento, dará ideas de cómo modificar los componentes de la lección que podrían presentar dificultad. </a:t>
            </a:r>
          </a:p>
          <a:p>
            <a:endParaRPr lang="es-ES_tradnl" sz="1100" dirty="0"/>
          </a:p>
        </p:txBody>
      </p:sp>
    </p:spTree>
    <p:extLst>
      <p:ext uri="{BB962C8B-B14F-4D97-AF65-F5344CB8AC3E}">
        <p14:creationId xmlns:p14="http://schemas.microsoft.com/office/powerpoint/2010/main" val="648297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458">
              <a:defRPr/>
            </a:pPr>
            <a:r>
              <a:rPr lang="es-ES_tradnl" sz="1100" b="1" noProof="0" dirty="0"/>
              <a:t>Discapacidades del desarrollo, página 6</a:t>
            </a:r>
            <a:endParaRPr lang="es-ES_tradnl" sz="1100" noProof="0" dirty="0"/>
          </a:p>
          <a:p>
            <a:endParaRPr lang="es-ES_tradnl" sz="1400" noProof="0" dirty="0"/>
          </a:p>
        </p:txBody>
      </p:sp>
    </p:spTree>
    <p:extLst>
      <p:ext uri="{BB962C8B-B14F-4D97-AF65-F5344CB8AC3E}">
        <p14:creationId xmlns:p14="http://schemas.microsoft.com/office/powerpoint/2010/main" val="1330850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noRot="1" noChangeAspect="1"/>
          </p:cNvSpPr>
          <p:nvPr>
            <p:ph type="sldImg"/>
          </p:nvPr>
        </p:nvSpPr>
        <p:spPr>
          <a:xfrm>
            <a:off x="395288" y="692150"/>
            <a:ext cx="6159500" cy="3463925"/>
          </a:xfrm>
          <a:prstGeom prst="rect">
            <a:avLst/>
          </a:prstGeom>
        </p:spPr>
        <p:txBody>
          <a:bodyPr/>
          <a:lstStyle/>
          <a:p>
            <a:endParaRPr/>
          </a:p>
        </p:txBody>
      </p:sp>
      <p:sp>
        <p:nvSpPr>
          <p:cNvPr id="164" name="Shape 164"/>
          <p:cNvSpPr>
            <a:spLocks noGrp="1"/>
          </p:cNvSpPr>
          <p:nvPr>
            <p:ph type="body" sz="quarter" idx="1"/>
          </p:nvPr>
        </p:nvSpPr>
        <p:spPr>
          <a:prstGeom prst="rect">
            <a:avLst/>
          </a:prstGeom>
        </p:spPr>
        <p:txBody>
          <a:bodyPr/>
          <a:lstStyle/>
          <a:p>
            <a:pPr defTabSz="462458">
              <a:defRPr/>
            </a:pPr>
            <a:r>
              <a:rPr lang="es-ES_tradnl" sz="1100" b="1" noProof="0" dirty="0"/>
              <a:t>Discapacidades del desarrollo, página 6</a:t>
            </a:r>
            <a:endParaRPr lang="es-ES_tradnl" sz="1100" dirty="0"/>
          </a:p>
          <a:p>
            <a:pPr marL="171450" indent="-171450">
              <a:buFont typeface="Arial" panose="020B0604020202020204" pitchFamily="34" charset="0"/>
              <a:buChar char="•"/>
            </a:pPr>
            <a:r>
              <a:rPr lang="es-ES_tradnl" sz="1100" dirty="0"/>
              <a:t>Las discapacidades del desarrollo pueden ser trastornos físicos, mentales o ambos.</a:t>
            </a:r>
          </a:p>
          <a:p>
            <a:pPr marL="171450" indent="-171450">
              <a:buFont typeface="Arial" panose="020B0604020202020204" pitchFamily="34" charset="0"/>
              <a:buChar char="•"/>
            </a:pPr>
            <a:r>
              <a:rPr lang="es-ES_tradnl" sz="1100" dirty="0"/>
              <a:t>Quienes tienen discapacidades del desarrollo necesitan que otros apoyen su aprendizaje y podrían necesitar asistencia con las necesidades diarias durante toda su vida. Algunos necesitan más ayuda, otros menos.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458">
              <a:defRPr/>
            </a:pPr>
            <a:r>
              <a:rPr lang="es-ES_tradnl" sz="1100" b="1" noProof="0" dirty="0"/>
              <a:t>Una mirada más de cerca al autismo, página 7</a:t>
            </a:r>
            <a:endParaRPr lang="es-ES_tradnl" sz="1100" noProof="0" dirty="0"/>
          </a:p>
          <a:p>
            <a:endParaRPr lang="en-US" dirty="0"/>
          </a:p>
        </p:txBody>
      </p:sp>
    </p:spTree>
    <p:extLst>
      <p:ext uri="{BB962C8B-B14F-4D97-AF65-F5344CB8AC3E}">
        <p14:creationId xmlns:p14="http://schemas.microsoft.com/office/powerpoint/2010/main" val="515641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noRot="1" noChangeAspect="1"/>
          </p:cNvSpPr>
          <p:nvPr>
            <p:ph type="sldImg"/>
          </p:nvPr>
        </p:nvSpPr>
        <p:spPr>
          <a:xfrm>
            <a:off x="395288" y="692150"/>
            <a:ext cx="6159500" cy="3463925"/>
          </a:xfrm>
          <a:prstGeom prst="rect">
            <a:avLst/>
          </a:prstGeom>
        </p:spPr>
        <p:txBody>
          <a:bodyPr/>
          <a:lstStyle/>
          <a:p>
            <a:endParaRPr/>
          </a:p>
        </p:txBody>
      </p:sp>
      <p:sp>
        <p:nvSpPr>
          <p:cNvPr id="169" name="Shape 169"/>
          <p:cNvSpPr>
            <a:spLocks noGrp="1"/>
          </p:cNvSpPr>
          <p:nvPr>
            <p:ph type="body" sz="quarter" idx="1"/>
          </p:nvPr>
        </p:nvSpPr>
        <p:spPr>
          <a:prstGeom prst="rect">
            <a:avLst/>
          </a:prstGeom>
        </p:spPr>
        <p:txBody>
          <a:bodyPr/>
          <a:lstStyle/>
          <a:p>
            <a:pPr defTabSz="462458">
              <a:defRPr/>
            </a:pPr>
            <a:r>
              <a:rPr lang="es-ES_tradnl" sz="1100" b="1" noProof="0" dirty="0"/>
              <a:t>Una mirada más de cerca al autismo, páginas 7 y 8</a:t>
            </a:r>
            <a:endParaRPr lang="es-ES_tradnl" sz="1100" noProof="0" dirty="0"/>
          </a:p>
          <a:p>
            <a:pPr marL="0" marR="0" lvl="0" indent="0" defTabSz="462458" eaLnBrk="1" fontAlgn="auto" latinLnBrk="0" hangingPunct="1">
              <a:lnSpc>
                <a:spcPct val="117999"/>
              </a:lnSpc>
              <a:spcBef>
                <a:spcPts val="0"/>
              </a:spcBef>
              <a:spcAft>
                <a:spcPts val="0"/>
              </a:spcAft>
              <a:buClrTx/>
              <a:buSzTx/>
              <a:buFontTx/>
              <a:buNone/>
              <a:tabLst/>
              <a:defRPr/>
            </a:pPr>
            <a:r>
              <a:rPr lang="es-ES_tradnl" sz="1100" kern="1200" dirty="0"/>
              <a:t>El desorden del espectro autista (TEA) es una discapacidad del desarrollo común que puede causar significativos desafíos sociales, de comunicación y de conducta.</a:t>
            </a:r>
          </a:p>
          <a:p>
            <a:pPr marL="961959" lvl="1" indent="-231229" defTabSz="924916">
              <a:lnSpc>
                <a:spcPct val="90000"/>
              </a:lnSpc>
              <a:spcBef>
                <a:spcPts val="1214"/>
              </a:spcBef>
              <a:buSzPct val="100000"/>
              <a:buFont typeface="Arial" panose="020B0604020202020204" pitchFamily="34" charset="0"/>
              <a:buChar char="•"/>
              <a:defRPr sz="1560">
                <a:uFill>
                  <a:solidFill>
                    <a:srgbClr val="000000"/>
                  </a:solidFill>
                </a:uFill>
              </a:defRPr>
            </a:pPr>
            <a:endParaRPr lang="es-ES_tradnl" sz="1100" kern="1200" dirty="0"/>
          </a:p>
          <a:p>
            <a:r>
              <a:rPr lang="es-ES_tradnl" sz="1100" dirty="0"/>
              <a:t>Procure destacar que estas sugerencias son de ayuda no solo para los niños con autismo, sino para todos los niños.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458">
              <a:defRPr/>
            </a:pPr>
            <a:r>
              <a:rPr lang="es-ES_tradnl" sz="1100" b="1" noProof="0" dirty="0"/>
              <a:t>Una mirada más de cerca al autismo, páginas 8–10</a:t>
            </a:r>
            <a:endParaRPr lang="es-ES_tradnl" sz="1100" noProof="0" dirty="0"/>
          </a:p>
          <a:p>
            <a:pPr lvl="1" indent="0" defTabSz="388484">
              <a:lnSpc>
                <a:spcPct val="100000"/>
              </a:lnSpc>
              <a:buSzPct val="100000"/>
              <a:buFont typeface="Arial" panose="020B0604020202020204" pitchFamily="34" charset="0"/>
              <a:buNone/>
              <a:defRPr sz="1260">
                <a:uFill>
                  <a:solidFill>
                    <a:srgbClr val="000000"/>
                  </a:solidFill>
                </a:uFill>
              </a:defRPr>
            </a:pPr>
            <a:r>
              <a:rPr lang="es-ES_tradnl" sz="1100" b="1" dirty="0">
                <a:latin typeface="Helvetica" panose="020B0604020202020204" pitchFamily="34" charset="0"/>
                <a:cs typeface="Helvetica" panose="020B0604020202020204" pitchFamily="34" charset="0"/>
              </a:rPr>
              <a:t>Actividad sugerida</a:t>
            </a:r>
          </a:p>
          <a:p>
            <a:pPr lvl="1" indent="0" defTabSz="388484">
              <a:lnSpc>
                <a:spcPct val="100000"/>
              </a:lnSpc>
              <a:buSzPct val="100000"/>
              <a:buFont typeface="Arial" panose="020B0604020202020204" pitchFamily="34" charset="0"/>
              <a:buNone/>
              <a:defRPr sz="1260">
                <a:uFill>
                  <a:solidFill>
                    <a:srgbClr val="000000"/>
                  </a:solidFill>
                </a:uFill>
              </a:defRPr>
            </a:pPr>
            <a:r>
              <a:rPr lang="es-ES_tradnl" sz="1260" dirty="0">
                <a:effectLst/>
                <a:latin typeface="Helvetica Neue"/>
                <a:ea typeface="Helvetica Neue"/>
                <a:cs typeface="Helvetica Neue"/>
                <a:sym typeface="Helvetica Neue"/>
              </a:rPr>
              <a:t>Esta actividad se ha diseñado para mostrar cómo las personas con autismo se intranquilizan con cosas que otros no notan. Las personas con autismo pueden ser sensibles al ruido, al movimiento e incluso a ruidos ambientales que la mayoría no nota. Es importante recordar que no todas las personas con autismo tienen estos problemas.</a:t>
            </a:r>
          </a:p>
          <a:p>
            <a:pPr marL="285750" lvl="1" indent="-285750" defTabSz="388484">
              <a:lnSpc>
                <a:spcPct val="100000"/>
              </a:lnSpc>
              <a:buSzPct val="100000"/>
              <a:buFont typeface="Arial" panose="020B0604020202020204" pitchFamily="34" charset="0"/>
              <a:buChar char="•"/>
              <a:defRPr sz="1260">
                <a:uFill>
                  <a:solidFill>
                    <a:srgbClr val="000000"/>
                  </a:solidFill>
                </a:uFill>
              </a:defRPr>
            </a:pPr>
            <a:r>
              <a:rPr lang="es-ES_tradnl" sz="1260" dirty="0">
                <a:effectLst/>
                <a:latin typeface="Helvetica Neue"/>
                <a:ea typeface="Helvetica Neue"/>
                <a:cs typeface="Helvetica Neue"/>
                <a:sym typeface="Helvetica Neue"/>
              </a:rPr>
              <a:t>Divida la clase en grupos de 5. Explique que todos tendrán un trabajo que cumplir. Explique el trabajo de cada uno y dígales que comiencen cuando usted dé la señal.</a:t>
            </a:r>
          </a:p>
          <a:p>
            <a:pPr marL="285750" lvl="1" indent="-285750" defTabSz="388484">
              <a:lnSpc>
                <a:spcPct val="100000"/>
              </a:lnSpc>
              <a:buSzPct val="100000"/>
              <a:buFont typeface="Arial" panose="020B0604020202020204" pitchFamily="34" charset="0"/>
              <a:buChar char="•"/>
              <a:defRPr sz="1260">
                <a:uFill>
                  <a:solidFill>
                    <a:srgbClr val="000000"/>
                  </a:solidFill>
                </a:uFill>
              </a:defRPr>
            </a:pPr>
            <a:r>
              <a:rPr lang="es-ES_tradnl" sz="1260" dirty="0">
                <a:effectLst/>
                <a:latin typeface="Helvetica Neue"/>
                <a:ea typeface="Helvetica Neue"/>
                <a:cs typeface="Helvetica Neue"/>
                <a:sym typeface="Helvetica Neue"/>
              </a:rPr>
              <a:t>Una persona en cada grupo asumirá el papel de alguien con autismo. Las 4 personas restantes tendrán cada una un trabajo diferente.</a:t>
            </a:r>
          </a:p>
          <a:p>
            <a:pPr marL="285750" lvl="1" indent="-285750" defTabSz="388484">
              <a:lnSpc>
                <a:spcPct val="100000"/>
              </a:lnSpc>
              <a:buSzPct val="100000"/>
              <a:buFont typeface="Arial" panose="020B0604020202020204" pitchFamily="34" charset="0"/>
              <a:buChar char="•"/>
              <a:defRPr sz="1260">
                <a:uFill>
                  <a:solidFill>
                    <a:srgbClr val="000000"/>
                  </a:solidFill>
                </a:uFill>
              </a:defRPr>
            </a:pPr>
            <a:r>
              <a:rPr lang="es-ES_tradnl" sz="1260" dirty="0">
                <a:effectLst/>
                <a:latin typeface="Helvetica Neue"/>
                <a:ea typeface="Helvetica Neue"/>
                <a:cs typeface="Helvetica Neue"/>
                <a:sym typeface="Helvetica Neue"/>
              </a:rPr>
              <a:t>Persona #1 – Representa a una persona con autismo. Su acción será tratar de escuchar lo que la persona #5 le está leyendo porque después debe rendir un examen sobre el material. </a:t>
            </a:r>
            <a:br>
              <a:rPr lang="es-ES_tradnl" sz="1260" dirty="0">
                <a:effectLst/>
                <a:latin typeface="Helvetica Neue"/>
                <a:ea typeface="Helvetica Neue"/>
                <a:cs typeface="Helvetica Neue"/>
                <a:sym typeface="Helvetica Neue"/>
              </a:rPr>
            </a:br>
            <a:r>
              <a:rPr lang="es-ES_tradnl" sz="1260" dirty="0">
                <a:effectLst/>
                <a:latin typeface="Helvetica Neue"/>
                <a:ea typeface="Helvetica Neue"/>
                <a:cs typeface="Helvetica Neue"/>
                <a:sym typeface="Helvetica Neue"/>
              </a:rPr>
              <a:t>Trata de no prestar atención a todos los demás.</a:t>
            </a:r>
          </a:p>
          <a:p>
            <a:pPr marL="285750" lvl="1" indent="-285750" defTabSz="388484">
              <a:lnSpc>
                <a:spcPct val="100000"/>
              </a:lnSpc>
              <a:buSzPct val="100000"/>
              <a:buFont typeface="Arial" panose="020B0604020202020204" pitchFamily="34" charset="0"/>
              <a:buChar char="•"/>
              <a:defRPr sz="1260">
                <a:uFill>
                  <a:solidFill>
                    <a:srgbClr val="000000"/>
                  </a:solidFill>
                </a:uFill>
              </a:defRPr>
            </a:pPr>
            <a:r>
              <a:rPr lang="es-ES_tradnl" sz="1260" dirty="0">
                <a:effectLst/>
                <a:latin typeface="Helvetica Neue"/>
                <a:ea typeface="Helvetica Neue"/>
                <a:cs typeface="Helvetica Neue"/>
                <a:sym typeface="Helvetica Neue"/>
              </a:rPr>
              <a:t>Persona #2 – Se para detrás de la persona que representa a alguien que tiene autismo. Con el borde de una tarjeta (o pedazo de cartulina) le roza la parte posterior del cuello. No necesita rozarlo con fuerza, pero sí con insistencia. </a:t>
            </a:r>
          </a:p>
          <a:p>
            <a:pPr marL="285750" lvl="1" indent="-285750" defTabSz="388484">
              <a:lnSpc>
                <a:spcPct val="100000"/>
              </a:lnSpc>
              <a:buSzPct val="100000"/>
              <a:buFont typeface="Arial" panose="020B0604020202020204" pitchFamily="34" charset="0"/>
              <a:buChar char="•"/>
              <a:defRPr sz="1260">
                <a:uFill>
                  <a:solidFill>
                    <a:srgbClr val="000000"/>
                  </a:solidFill>
                </a:uFill>
              </a:defRPr>
            </a:pPr>
            <a:r>
              <a:rPr lang="es-ES_tradnl" sz="1260" dirty="0">
                <a:effectLst/>
                <a:latin typeface="Helvetica Neue"/>
                <a:ea typeface="Helvetica Neue"/>
                <a:cs typeface="Helvetica Neue"/>
                <a:sym typeface="Helvetica Neue"/>
              </a:rPr>
              <a:t>Persona #3 – Toma un libro (cualquier libro), acérquese a la persona #1 y lea todo el tiempo en voz alta. </a:t>
            </a:r>
          </a:p>
          <a:p>
            <a:pPr marL="285750" lvl="1" indent="-285750" defTabSz="388484">
              <a:lnSpc>
                <a:spcPct val="100000"/>
              </a:lnSpc>
              <a:buSzPct val="100000"/>
              <a:buFont typeface="Arial" panose="020B0604020202020204" pitchFamily="34" charset="0"/>
              <a:buChar char="•"/>
              <a:defRPr sz="1260">
                <a:uFill>
                  <a:solidFill>
                    <a:srgbClr val="000000"/>
                  </a:solidFill>
                </a:uFill>
              </a:defRPr>
            </a:pPr>
            <a:r>
              <a:rPr lang="es-ES_tradnl" sz="1260" dirty="0">
                <a:effectLst/>
                <a:latin typeface="Helvetica Neue"/>
                <a:ea typeface="Helvetica Neue"/>
                <a:cs typeface="Helvetica Neue"/>
                <a:sym typeface="Helvetica Neue"/>
              </a:rPr>
              <a:t>Persona #4 – Toque incesantemente la cabeza y el hombro de la persona #1. </a:t>
            </a:r>
          </a:p>
          <a:p>
            <a:pPr marL="285750" lvl="1" indent="-285750" defTabSz="388484">
              <a:lnSpc>
                <a:spcPct val="100000"/>
              </a:lnSpc>
              <a:buSzPct val="100000"/>
              <a:buFont typeface="Arial" panose="020B0604020202020204" pitchFamily="34" charset="0"/>
              <a:buChar char="•"/>
              <a:defRPr sz="1260">
                <a:uFill>
                  <a:solidFill>
                    <a:srgbClr val="000000"/>
                  </a:solidFill>
                </a:uFill>
              </a:defRPr>
            </a:pPr>
            <a:r>
              <a:rPr lang="es-ES_tradnl" sz="1260" dirty="0">
                <a:effectLst/>
                <a:latin typeface="Helvetica Neue"/>
                <a:ea typeface="Helvetica Neue"/>
                <a:cs typeface="Helvetica Neue"/>
                <a:sym typeface="Helvetica Neue"/>
              </a:rPr>
              <a:t>Persona #5 – Con tono normal de voz, lee un párrafo a la persona #1 después le hace preguntas a #1 de lo que le leyó. NO trate de ahogar los demás estímulos. </a:t>
            </a:r>
          </a:p>
          <a:p>
            <a:pPr marL="285750" lvl="1" indent="-285750" defTabSz="388484">
              <a:lnSpc>
                <a:spcPct val="100000"/>
              </a:lnSpc>
              <a:buSzPct val="100000"/>
              <a:buFont typeface="Arial" panose="020B0604020202020204" pitchFamily="34" charset="0"/>
              <a:buChar char="•"/>
              <a:defRPr sz="1260">
                <a:uFill>
                  <a:solidFill>
                    <a:srgbClr val="000000"/>
                  </a:solidFill>
                </a:uFill>
              </a:defRPr>
            </a:pPr>
            <a:r>
              <a:rPr lang="es-ES_tradnl" sz="1260" dirty="0">
                <a:effectLst/>
                <a:latin typeface="Helvetica Neue"/>
                <a:ea typeface="Helvetica Neue"/>
                <a:cs typeface="Helvetica Neue"/>
                <a:sym typeface="Helvetica Neue"/>
              </a:rPr>
              <a:t>Procure que todos en el grupo tengan la oportunidad de representar a la persona #1 antes de proceder a los comentarios. </a:t>
            </a:r>
          </a:p>
          <a:p>
            <a:pPr marL="285750" lvl="1" indent="-285750" defTabSz="388484">
              <a:lnSpc>
                <a:spcPct val="100000"/>
              </a:lnSpc>
              <a:buSzPct val="100000"/>
              <a:buFont typeface="Arial" panose="020B0604020202020204" pitchFamily="34" charset="0"/>
              <a:buChar char="•"/>
              <a:defRPr sz="1260">
                <a:uFill>
                  <a:solidFill>
                    <a:srgbClr val="000000"/>
                  </a:solidFill>
                </a:uFill>
              </a:defRPr>
            </a:pPr>
            <a:endParaRPr lang="es-ES_tradnl" sz="1260" dirty="0">
              <a:effectLst/>
              <a:latin typeface="Helvetica Neue"/>
              <a:ea typeface="Helvetica Neue"/>
              <a:cs typeface="Helvetica Neue"/>
              <a:sym typeface="Helvetica Neue"/>
            </a:endParaRPr>
          </a:p>
          <a:p>
            <a:pPr marL="0" lvl="3" indent="0" defTabSz="388484">
              <a:lnSpc>
                <a:spcPct val="100000"/>
              </a:lnSpc>
              <a:buSzPct val="100000"/>
              <a:buFont typeface="Arial" panose="020B0604020202020204" pitchFamily="34" charset="0"/>
              <a:buNone/>
              <a:defRPr sz="1260">
                <a:uFill>
                  <a:solidFill>
                    <a:srgbClr val="000000"/>
                  </a:solidFill>
                </a:uFill>
              </a:defRPr>
            </a:pPr>
            <a:r>
              <a:rPr lang="es-ES_tradnl" sz="1260" dirty="0">
                <a:effectLst/>
                <a:latin typeface="Helvetica Neue"/>
                <a:ea typeface="Helvetica Neue"/>
                <a:cs typeface="Helvetica Neue"/>
                <a:sym typeface="Helvetica Neue"/>
              </a:rPr>
              <a:t>¿Cómo se sintió con tanto estímulo a su alrededor? </a:t>
            </a:r>
          </a:p>
          <a:p>
            <a:pPr marL="0" lvl="3" indent="0" defTabSz="388484">
              <a:lnSpc>
                <a:spcPct val="100000"/>
              </a:lnSpc>
              <a:buSzPct val="100000"/>
              <a:buFont typeface="Arial" panose="020B0604020202020204" pitchFamily="34" charset="0"/>
              <a:buNone/>
              <a:defRPr sz="1260">
                <a:uFill>
                  <a:solidFill>
                    <a:srgbClr val="000000"/>
                  </a:solidFill>
                </a:uFill>
              </a:defRPr>
            </a:pPr>
            <a:r>
              <a:rPr lang="es-ES_tradnl" sz="1260" dirty="0">
                <a:effectLst/>
                <a:latin typeface="Helvetica Neue"/>
                <a:ea typeface="Helvetica Neue"/>
                <a:cs typeface="Helvetica Neue"/>
                <a:sym typeface="Helvetica Neue"/>
              </a:rPr>
              <a:t>¿Quisieron en algún momento gritar o huir? </a:t>
            </a:r>
          </a:p>
          <a:p>
            <a:pPr marL="0" lvl="3" indent="0" defTabSz="388484">
              <a:lnSpc>
                <a:spcPct val="100000"/>
              </a:lnSpc>
              <a:buSzPct val="100000"/>
              <a:buFont typeface="Arial" panose="020B0604020202020204" pitchFamily="34" charset="0"/>
              <a:buNone/>
              <a:defRPr sz="1260">
                <a:uFill>
                  <a:solidFill>
                    <a:srgbClr val="000000"/>
                  </a:solidFill>
                </a:uFill>
              </a:defRPr>
            </a:pPr>
            <a:r>
              <a:rPr lang="es-ES_tradnl" sz="1260" dirty="0">
                <a:effectLst/>
                <a:latin typeface="Helvetica Neue"/>
                <a:ea typeface="Helvetica Neue"/>
                <a:cs typeface="Helvetica Neue"/>
                <a:sym typeface="Helvetica Neue"/>
              </a:rPr>
              <a:t>¿Pudieron concentrarse en el párrafo que le leían para el examen? </a:t>
            </a:r>
          </a:p>
          <a:p>
            <a:pPr marL="0" lvl="3" indent="0" defTabSz="388484">
              <a:lnSpc>
                <a:spcPct val="100000"/>
              </a:lnSpc>
              <a:buSzPct val="100000"/>
              <a:buFont typeface="Arial" panose="020B0604020202020204" pitchFamily="34" charset="0"/>
              <a:buNone/>
              <a:defRPr sz="1260">
                <a:uFill>
                  <a:solidFill>
                    <a:srgbClr val="000000"/>
                  </a:solidFill>
                </a:uFill>
              </a:defRPr>
            </a:pPr>
            <a:r>
              <a:rPr lang="es-ES_tradnl" sz="1260" dirty="0">
                <a:effectLst/>
                <a:latin typeface="Helvetica Neue"/>
                <a:ea typeface="Helvetica Neue"/>
                <a:cs typeface="Helvetica Neue"/>
                <a:sym typeface="Helvetica Neue"/>
              </a:rPr>
              <a:t>¿Qué pudo ser de ayuda?</a:t>
            </a:r>
            <a:endParaRPr lang="es-ES_tradnl" sz="1100" dirty="0">
              <a:latin typeface="Helvetica" panose="020B0604020202020204" pitchFamily="34" charset="0"/>
              <a:cs typeface="Helvetica" panose="020B0604020202020204" pitchFamily="34" charset="0"/>
            </a:endParaRPr>
          </a:p>
          <a:p>
            <a:endParaRPr lang="es-ES_tradnl" sz="1200" dirty="0"/>
          </a:p>
        </p:txBody>
      </p:sp>
    </p:spTree>
    <p:extLst>
      <p:ext uri="{BB962C8B-B14F-4D97-AF65-F5344CB8AC3E}">
        <p14:creationId xmlns:p14="http://schemas.microsoft.com/office/powerpoint/2010/main" val="726882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179"/>
          <p:cNvSpPr>
            <a:spLocks noGrp="1" noRot="1" noChangeAspect="1"/>
          </p:cNvSpPr>
          <p:nvPr>
            <p:ph type="sldImg"/>
          </p:nvPr>
        </p:nvSpPr>
        <p:spPr>
          <a:xfrm>
            <a:off x="395288" y="692150"/>
            <a:ext cx="6159500" cy="3463925"/>
          </a:xfrm>
          <a:prstGeom prst="rect">
            <a:avLst/>
          </a:prstGeom>
        </p:spPr>
        <p:txBody>
          <a:bodyPr/>
          <a:lstStyle/>
          <a:p>
            <a:endParaRPr/>
          </a:p>
        </p:txBody>
      </p:sp>
      <p:sp>
        <p:nvSpPr>
          <p:cNvPr id="180" name="Shape 180"/>
          <p:cNvSpPr>
            <a:spLocks noGrp="1"/>
          </p:cNvSpPr>
          <p:nvPr>
            <p:ph type="body" sz="quarter" idx="1"/>
          </p:nvPr>
        </p:nvSpPr>
        <p:spPr>
          <a:prstGeom prst="rect">
            <a:avLst/>
          </a:prstGeom>
        </p:spPr>
        <p:txBody>
          <a:bodyPr/>
          <a:lstStyle/>
          <a:p>
            <a:r>
              <a:rPr lang="es-ES_tradnl" sz="1100" b="1" noProof="0" dirty="0"/>
              <a:t>Reflexión, página 10</a:t>
            </a:r>
          </a:p>
          <a:p>
            <a:r>
              <a:rPr lang="es-ES_tradnl" sz="1100" b="1" noProof="0" dirty="0"/>
              <a:t>Actividad sugerida</a:t>
            </a:r>
          </a:p>
          <a:p>
            <a:pPr marL="171450" indent="-171450">
              <a:buFont typeface="Arial" panose="020B0604020202020204" pitchFamily="34" charset="0"/>
              <a:buChar char="•"/>
            </a:pPr>
            <a:r>
              <a:rPr lang="es-ES_tradnl" sz="1100" noProof="0" dirty="0"/>
              <a:t>Antes de comentar cómo apoyar a los niños con discapacidades, dedique tiempo a que digan lo que han aprendido acerca de las discapacidades. </a:t>
            </a:r>
          </a:p>
          <a:p>
            <a:pPr marL="171450" indent="-171450">
              <a:buFont typeface="Arial" panose="020B0604020202020204" pitchFamily="34" charset="0"/>
              <a:buChar char="•"/>
            </a:pPr>
            <a:r>
              <a:rPr lang="es-ES_tradnl" sz="1100" noProof="0" dirty="0"/>
              <a:t>Deje que los alumnos lleguen a sus propias conclusiones y después comenten lo que han aprendido con quien tienen al lado. </a:t>
            </a:r>
          </a:p>
          <a:p>
            <a:pPr marL="0" indent="0">
              <a:buFont typeface="Arial" panose="020B0604020202020204" pitchFamily="34" charset="0"/>
              <a:buNone/>
            </a:pPr>
            <a:endParaRPr lang="es-ES_tradnl" sz="1100" noProof="0" dirty="0"/>
          </a:p>
          <a:p>
            <a:pPr marL="0" indent="0">
              <a:buFont typeface="Arial" panose="020B0604020202020204" pitchFamily="34" charset="0"/>
              <a:buNone/>
            </a:pPr>
            <a:r>
              <a:rPr lang="es-ES_tradnl" sz="1100" b="1" noProof="0" dirty="0"/>
              <a:t>Actividad sugerida</a:t>
            </a:r>
          </a:p>
          <a:p>
            <a:pPr marL="0" indent="0">
              <a:buFont typeface="Arial" panose="020B0604020202020204" pitchFamily="34" charset="0"/>
              <a:buNone/>
            </a:pPr>
            <a:r>
              <a:rPr lang="es-ES_tradnl" sz="1100" noProof="0" dirty="0"/>
              <a:t>https://</a:t>
            </a:r>
            <a:r>
              <a:rPr lang="es-ES_tradnl" sz="1100" noProof="0" dirty="0" err="1"/>
              <a:t>www.understood.org</a:t>
            </a:r>
            <a:r>
              <a:rPr lang="es-ES_tradnl" sz="1100" noProof="0" dirty="0"/>
              <a:t>/es-mx/</a:t>
            </a:r>
            <a:r>
              <a:rPr lang="es-ES_tradnl" sz="1100" noProof="0" dirty="0" err="1"/>
              <a:t>tools</a:t>
            </a:r>
            <a:r>
              <a:rPr lang="es-ES_tradnl" sz="1100" noProof="0" dirty="0"/>
              <a:t>/</a:t>
            </a:r>
            <a:r>
              <a:rPr lang="es-ES_tradnl" sz="1100" noProof="0" dirty="0" err="1"/>
              <a:t>through-your-childs-eyes</a:t>
            </a:r>
            <a:endParaRPr lang="es-ES_tradnl" sz="1100" noProof="0" dirty="0"/>
          </a:p>
          <a:p>
            <a:pPr marL="0" indent="0">
              <a:buFont typeface="Arial" panose="020B0604020202020204" pitchFamily="34" charset="0"/>
              <a:buNone/>
            </a:pPr>
            <a:r>
              <a:rPr lang="es-ES_tradnl" sz="1100" noProof="0" dirty="0"/>
              <a:t>Esta página web provee experiencias lúdicas que lo ayudarán a entender por qué los problemas de atención y aprendizaje pueden causar tanta frustración. El link que se presenta conduce a una página en español.</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100" b="1" noProof="0" dirty="0"/>
              <a:t>¿Cómo puedo apoyar a los niños con discapacidades?, página 11</a:t>
            </a:r>
          </a:p>
          <a:p>
            <a:pPr marL="171450" marR="0" lvl="0" indent="-17145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S_tradnl" sz="1100" b="0" i="0" dirty="0">
                <a:solidFill>
                  <a:schemeClr val="bg1"/>
                </a:solidFill>
              </a:rPr>
              <a:t>Las prácticas que se usan en los niños con autismo pueden ser efectivas para todos los niños. </a:t>
            </a:r>
          </a:p>
          <a:p>
            <a:pPr marL="171450" marR="0" lvl="0" indent="-17145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S_tradnl" sz="1100" dirty="0"/>
              <a:t>Los niños con autismo aprenden y procesan la información diferentemente a otros niños.</a:t>
            </a:r>
            <a:endParaRPr lang="es-ES_tradnl" sz="1100" dirty="0">
              <a:effectLst/>
              <a:latin typeface="Helvetica Neue"/>
              <a:sym typeface="Helvetica Neue"/>
            </a:endParaRPr>
          </a:p>
          <a:p>
            <a:pPr marL="171450" marR="0" lvl="0" indent="-17145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S_tradnl" sz="1100" dirty="0">
                <a:effectLst/>
                <a:latin typeface="Helvetica Neue"/>
                <a:ea typeface="Helvetica Neue"/>
                <a:cs typeface="Helvetica Neue"/>
                <a:sym typeface="Helvetica Neue"/>
              </a:rPr>
              <a:t>Se han encontrado prácticas específicas para la comprensión y el aprendizaje de los niños con autismo.</a:t>
            </a:r>
          </a:p>
          <a:p>
            <a:pPr marL="171450" marR="0" lvl="0" indent="-17145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S_tradnl" sz="1100" dirty="0">
                <a:effectLst/>
                <a:latin typeface="Helvetica Neue"/>
                <a:ea typeface="Helvetica Neue"/>
                <a:cs typeface="Helvetica Neue"/>
                <a:sym typeface="Helvetica Neue"/>
              </a:rPr>
              <a:t>El uso de estas prácticas lo harán un mejor maestro de todos los alumnos en su clase.</a:t>
            </a:r>
          </a:p>
          <a:p>
            <a:pPr marL="171450" indent="-171450">
              <a:buFont typeface="Arial" panose="020B0604020202020204" pitchFamily="34" charset="0"/>
              <a:buChar char="•"/>
            </a:pPr>
            <a:r>
              <a:rPr lang="es-ES_tradnl" sz="1100" dirty="0"/>
              <a:t>La incorporación de estas prácticas en su enseñanza lo ayudarán a estar preparado para proveer ayuda adicional a cualquier niño.</a:t>
            </a:r>
          </a:p>
          <a:p>
            <a:endParaRPr lang="es-ES_tradnl" sz="1100" dirty="0"/>
          </a:p>
          <a:p>
            <a:r>
              <a:rPr lang="es-ES_tradnl" sz="1100" dirty="0"/>
              <a:t>Esta porción del entrenamiento se enfocará en el apoyo que se da a los niños con discapacidades:</a:t>
            </a:r>
          </a:p>
          <a:p>
            <a:pPr indent="-228600" defTabSz="914400">
              <a:lnSpc>
                <a:spcPct val="90000"/>
              </a:lnSpc>
              <a:buFont typeface="Arial" panose="020B0604020202020204" pitchFamily="34" charset="0"/>
              <a:buChar char="•"/>
            </a:pPr>
            <a:r>
              <a:rPr lang="es-ES_tradnl" sz="1100" kern="1200" dirty="0">
                <a:solidFill>
                  <a:schemeClr val="tx1"/>
                </a:solidFill>
              </a:rPr>
              <a:t>Cómo preparar su lección</a:t>
            </a:r>
          </a:p>
          <a:p>
            <a:pPr indent="-228600" defTabSz="914400">
              <a:lnSpc>
                <a:spcPct val="90000"/>
              </a:lnSpc>
              <a:buFont typeface="Arial" panose="020B0604020202020204" pitchFamily="34" charset="0"/>
              <a:buChar char="•"/>
            </a:pPr>
            <a:r>
              <a:rPr lang="es-ES_tradnl" sz="1100" kern="1200" dirty="0">
                <a:solidFill>
                  <a:schemeClr val="tx1"/>
                </a:solidFill>
              </a:rPr>
              <a:t>Técnicas de comunicación</a:t>
            </a:r>
          </a:p>
          <a:p>
            <a:pPr indent="-228600" defTabSz="914400">
              <a:lnSpc>
                <a:spcPct val="90000"/>
              </a:lnSpc>
              <a:buFont typeface="Arial" panose="020B0604020202020204" pitchFamily="34" charset="0"/>
              <a:buChar char="•"/>
            </a:pPr>
            <a:r>
              <a:rPr lang="es-ES_tradnl" sz="1100" kern="1200" dirty="0">
                <a:solidFill>
                  <a:schemeClr val="tx1"/>
                </a:solidFill>
              </a:rPr>
              <a:t>Cómo crear horarios visuales</a:t>
            </a:r>
          </a:p>
          <a:p>
            <a:pPr indent="-228600" defTabSz="914400">
              <a:lnSpc>
                <a:spcPct val="90000"/>
              </a:lnSpc>
              <a:buFont typeface="Arial" panose="020B0604020202020204" pitchFamily="34" charset="0"/>
              <a:buChar char="•"/>
            </a:pPr>
            <a:r>
              <a:rPr lang="es-ES_tradnl" sz="1100" kern="1200" dirty="0">
                <a:solidFill>
                  <a:schemeClr val="tx1"/>
                </a:solidFill>
              </a:rPr>
              <a:t>Ayudar a los niños a cultivar amistades</a:t>
            </a:r>
          </a:p>
          <a:p>
            <a:pPr indent="-228600" defTabSz="914400">
              <a:lnSpc>
                <a:spcPct val="90000"/>
              </a:lnSpc>
              <a:buFont typeface="Arial" panose="020B0604020202020204" pitchFamily="34" charset="0"/>
              <a:buChar char="•"/>
            </a:pPr>
            <a:r>
              <a:rPr lang="es-ES_tradnl" sz="1100" kern="1200" dirty="0">
                <a:solidFill>
                  <a:schemeClr val="tx1"/>
                </a:solidFill>
              </a:rPr>
              <a:t>El manejo de la conducta</a:t>
            </a:r>
          </a:p>
          <a:p>
            <a:pPr indent="-228600" defTabSz="914400">
              <a:lnSpc>
                <a:spcPct val="90000"/>
              </a:lnSpc>
              <a:buFont typeface="Arial" panose="020B0604020202020204" pitchFamily="34" charset="0"/>
              <a:buChar char="•"/>
            </a:pPr>
            <a:r>
              <a:rPr lang="es-ES_tradnl" sz="1100" kern="1200" dirty="0">
                <a:solidFill>
                  <a:schemeClr val="tx1"/>
                </a:solidFill>
              </a:rPr>
              <a:t>Modelo y mentor</a:t>
            </a:r>
            <a:endParaRPr lang="es-ES_tradnl" sz="1100" dirty="0"/>
          </a:p>
        </p:txBody>
      </p:sp>
    </p:spTree>
    <p:extLst>
      <p:ext uri="{BB962C8B-B14F-4D97-AF65-F5344CB8AC3E}">
        <p14:creationId xmlns:p14="http://schemas.microsoft.com/office/powerpoint/2010/main" val="3546813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indent="0" defTabSz="924916">
              <a:lnSpc>
                <a:spcPct val="90000"/>
              </a:lnSpc>
              <a:spcAft>
                <a:spcPts val="607"/>
              </a:spcAft>
              <a:defRPr sz="1476">
                <a:uFill>
                  <a:solidFill>
                    <a:srgbClr val="000000"/>
                  </a:solidFill>
                </a:uFill>
              </a:defRPr>
            </a:pPr>
            <a:r>
              <a:rPr lang="es-ES_tradnl" sz="1100" b="1" kern="1200" noProof="0" dirty="0">
                <a:solidFill>
                  <a:schemeClr val="tx1"/>
                </a:solidFill>
              </a:rPr>
              <a:t>Qué hacer cuando se necesitan modificaciones, páginas 12</a:t>
            </a:r>
          </a:p>
          <a:p>
            <a:pPr lvl="1" indent="0" algn="l" defTabSz="924916">
              <a:lnSpc>
                <a:spcPct val="90000"/>
              </a:lnSpc>
              <a:spcAft>
                <a:spcPts val="607"/>
              </a:spcAft>
              <a:defRPr sz="1476">
                <a:uFill>
                  <a:solidFill>
                    <a:srgbClr val="000000"/>
                  </a:solidFill>
                </a:uFill>
              </a:defRPr>
            </a:pPr>
            <a:r>
              <a:rPr lang="es-ES_tradnl" sz="1100" kern="1200" noProof="0" dirty="0">
                <a:solidFill>
                  <a:schemeClr val="tx1"/>
                </a:solidFill>
              </a:rPr>
              <a:t>Usted no necesitará planificar dos lecciones separadas, sin embargo podría necesitar hacer </a:t>
            </a:r>
            <a:r>
              <a:rPr lang="es-ES_tradnl" sz="1100" b="1" kern="1200" noProof="0" dirty="0">
                <a:solidFill>
                  <a:schemeClr val="tx1"/>
                </a:solidFill>
              </a:rPr>
              <a:t>modificaciones</a:t>
            </a:r>
            <a:r>
              <a:rPr lang="es-ES_tradnl" sz="1100" kern="1200" noProof="0" dirty="0">
                <a:solidFill>
                  <a:schemeClr val="tx1"/>
                </a:solidFill>
              </a:rPr>
              <a:t> y </a:t>
            </a:r>
            <a:r>
              <a:rPr lang="es-ES_tradnl" sz="1100" b="1" kern="1200" noProof="0" dirty="0">
                <a:solidFill>
                  <a:schemeClr val="tx1"/>
                </a:solidFill>
              </a:rPr>
              <a:t>adaptaciones</a:t>
            </a:r>
            <a:r>
              <a:rPr lang="es-ES_tradnl" sz="1100" kern="1200" noProof="0" dirty="0">
                <a:solidFill>
                  <a:schemeClr val="tx1"/>
                </a:solidFill>
              </a:rPr>
              <a:t> a su plan de clase y actividades para ayudar a cada niño a sentirse cómodos y exitosos.</a:t>
            </a:r>
            <a:endParaRPr lang="es-ES_tradnl" sz="2800" b="1" kern="1200" noProof="0" dirty="0">
              <a:solidFill>
                <a:schemeClr val="tx1"/>
              </a:solidFill>
              <a:sym typeface="Helvetica"/>
            </a:endParaRPr>
          </a:p>
          <a:p>
            <a:pPr lvl="1" indent="0" algn="l" defTabSz="924916">
              <a:lnSpc>
                <a:spcPct val="90000"/>
              </a:lnSpc>
              <a:spcAft>
                <a:spcPts val="607"/>
              </a:spcAft>
              <a:defRPr sz="1476">
                <a:uFill>
                  <a:solidFill>
                    <a:srgbClr val="000000"/>
                  </a:solidFill>
                </a:uFill>
              </a:defRPr>
            </a:pPr>
            <a:endParaRPr lang="es-ES_tradnl" sz="1100" kern="1200" noProof="0" dirty="0">
              <a:solidFill>
                <a:schemeClr val="tx1"/>
              </a:solidFill>
            </a:endParaRPr>
          </a:p>
        </p:txBody>
      </p:sp>
    </p:spTree>
    <p:extLst>
      <p:ext uri="{BB962C8B-B14F-4D97-AF65-F5344CB8AC3E}">
        <p14:creationId xmlns:p14="http://schemas.microsoft.com/office/powerpoint/2010/main" val="31101561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458">
              <a:defRPr/>
            </a:pPr>
            <a:r>
              <a:rPr lang="es-ES_tradnl" sz="1100" b="1" kern="1200" noProof="0" dirty="0">
                <a:solidFill>
                  <a:schemeClr val="tx1"/>
                </a:solidFill>
              </a:rPr>
              <a:t>Qué hacer cuando se requiere hacer adaptaciones, páginas 12 y 13</a:t>
            </a:r>
          </a:p>
        </p:txBody>
      </p:sp>
    </p:spTree>
    <p:extLst>
      <p:ext uri="{BB962C8B-B14F-4D97-AF65-F5344CB8AC3E}">
        <p14:creationId xmlns:p14="http://schemas.microsoft.com/office/powerpoint/2010/main" val="4182802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Shape 123"/>
          <p:cNvSpPr>
            <a:spLocks noGrp="1" noRot="1" noChangeAspect="1"/>
          </p:cNvSpPr>
          <p:nvPr>
            <p:ph type="sldImg"/>
          </p:nvPr>
        </p:nvSpPr>
        <p:spPr>
          <a:xfrm>
            <a:off x="395288" y="692150"/>
            <a:ext cx="6159500" cy="3463925"/>
          </a:xfrm>
          <a:prstGeom prst="rect">
            <a:avLst/>
          </a:prstGeom>
        </p:spPr>
        <p:txBody>
          <a:bodyPr/>
          <a:lstStyle/>
          <a:p>
            <a:endParaRPr/>
          </a:p>
        </p:txBody>
      </p:sp>
      <p:sp>
        <p:nvSpPr>
          <p:cNvPr id="124" name="Shape 124"/>
          <p:cNvSpPr>
            <a:spLocks noGrp="1"/>
          </p:cNvSpPr>
          <p:nvPr>
            <p:ph type="body" sz="quarter" idx="1"/>
          </p:nvPr>
        </p:nvSpPr>
        <p:spPr>
          <a:prstGeom prst="rect">
            <a:avLst/>
          </a:prstGeom>
        </p:spPr>
        <p:txBody>
          <a:bodyPr/>
          <a:lstStyle/>
          <a:p>
            <a:pPr marL="346843" indent="-346843">
              <a:buFont typeface="Arial" panose="020B0604020202020204" pitchFamily="34" charset="0"/>
              <a:buChar char="•"/>
            </a:pPr>
            <a:r>
              <a:rPr lang="es-ES_tradnl" sz="1100" noProof="0" dirty="0"/>
              <a:t>Preséntese a la clase.</a:t>
            </a:r>
          </a:p>
          <a:p>
            <a:pPr marL="346843" lvl="1" indent="-346843">
              <a:buFont typeface="Arial" panose="020B0604020202020204" pitchFamily="34" charset="0"/>
              <a:buChar char="•"/>
            </a:pPr>
            <a:r>
              <a:rPr lang="es-ES_tradnl" sz="1100" noProof="0" dirty="0"/>
              <a:t>Hable de su desempeño pasado y presente en el ministerio.</a:t>
            </a:r>
          </a:p>
          <a:p>
            <a:pPr marL="346843" lvl="1" indent="-346843">
              <a:buFont typeface="Arial" panose="020B0604020202020204" pitchFamily="34" charset="0"/>
              <a:buChar char="•"/>
            </a:pPr>
            <a:r>
              <a:rPr lang="es-ES_tradnl" sz="1100" noProof="0" dirty="0"/>
              <a:t>Experiencia y entrenamiento para el trabajo con niños con discapacidades.</a:t>
            </a:r>
          </a:p>
          <a:p>
            <a:endParaRPr lang="es-ES_tradnl" sz="1100" noProof="0" dirty="0"/>
          </a:p>
          <a:p>
            <a:r>
              <a:rPr lang="es-ES_tradnl" sz="1100" noProof="0" dirty="0"/>
              <a:t>Si el grupo en el entrenamiento es pequeño, dé oportunidad a cada persona para que se presente. </a:t>
            </a:r>
          </a:p>
          <a:p>
            <a:pPr marL="346843" indent="-346843">
              <a:buFont typeface="Arial" panose="020B0604020202020204" pitchFamily="34" charset="0"/>
              <a:buChar char="•"/>
            </a:pPr>
            <a:r>
              <a:rPr lang="es-ES_tradnl" sz="1100" noProof="0" dirty="0"/>
              <a:t>Que cada uno diga su nombre, la iglesia a la cual pertenece, y por qué han tomado este entrenamiento y lo que esperan aprender. </a:t>
            </a:r>
          </a:p>
          <a:p>
            <a:pPr marL="346843" indent="-346843">
              <a:buFont typeface="Arial" panose="020B0604020202020204" pitchFamily="34" charset="0"/>
              <a:buChar char="•"/>
            </a:pPr>
            <a:r>
              <a:rPr lang="es-ES_tradnl" sz="1100" noProof="0" dirty="0"/>
              <a:t>Procure tomar nota de la razón por qué están en el entrenamiento, y señale estas razones durante el entrenamiento cuando responda las preguntas de ellos. </a:t>
            </a:r>
          </a:p>
          <a:p>
            <a:pPr marL="346843" indent="-346843">
              <a:buFont typeface="Arial" panose="020B0604020202020204" pitchFamily="34" charset="0"/>
              <a:buChar char="•"/>
            </a:pPr>
            <a:r>
              <a:rPr lang="es-ES_tradnl" sz="1100" noProof="0" dirty="0"/>
              <a:t>También puede pedirles que describan su experiencia, si la han tenido, en su trabajo con niños con discapacidades. </a:t>
            </a:r>
          </a:p>
          <a:p>
            <a:pPr marL="346843" indent="-346843">
              <a:buFont typeface="Arial" panose="020B0604020202020204" pitchFamily="34" charset="0"/>
              <a:buChar char="•"/>
            </a:pPr>
            <a:r>
              <a:rPr lang="es-ES_tradnl" sz="1100" noProof="0" dirty="0"/>
              <a:t>Procure no dedicar demasiado tiempo a esta sección. Idealmente, no más de 10 minutos. Sin embargo, este tiempo es importante porque hará posible que todos se sientan más cómodos al participar en la conversación.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458">
              <a:defRPr/>
            </a:pPr>
            <a:r>
              <a:rPr lang="es-ES_tradnl" sz="1100" b="1" kern="1200" noProof="0" dirty="0">
                <a:solidFill>
                  <a:schemeClr val="tx1"/>
                </a:solidFill>
              </a:rPr>
              <a:t>Cómo crear un ambiente de aprendizaje </a:t>
            </a:r>
            <a:r>
              <a:rPr lang="es-ES_tradnl" sz="1100" b="1" kern="1200" noProof="0" dirty="0" err="1">
                <a:solidFill>
                  <a:schemeClr val="tx1"/>
                </a:solidFill>
              </a:rPr>
              <a:t>multisensorial</a:t>
            </a:r>
            <a:r>
              <a:rPr lang="es-ES_tradnl" sz="1100" b="1" kern="1200" noProof="0" dirty="0">
                <a:solidFill>
                  <a:schemeClr val="tx1"/>
                </a:solidFill>
              </a:rPr>
              <a:t>, página 13</a:t>
            </a:r>
          </a:p>
          <a:p>
            <a:pPr defTabSz="462458">
              <a:defRPr/>
            </a:pPr>
            <a:r>
              <a:rPr lang="es-ES_tradnl" sz="1100" noProof="0" dirty="0"/>
              <a:t>Cuando prepare su lección, use una lista de control para verificar que está utilizando diversas maneras de:</a:t>
            </a:r>
          </a:p>
          <a:p>
            <a:pPr marL="171450" indent="-171450" defTabSz="462458">
              <a:buFont typeface="Arial" panose="020B0604020202020204" pitchFamily="34" charset="0"/>
              <a:buChar char="•"/>
              <a:defRPr/>
            </a:pPr>
            <a:r>
              <a:rPr lang="es-ES_tradnl" sz="1100" noProof="0" dirty="0"/>
              <a:t>Presentar la lección</a:t>
            </a:r>
          </a:p>
          <a:p>
            <a:pPr marL="171450" indent="-171450" defTabSz="462458">
              <a:buFont typeface="Arial" panose="020B0604020202020204" pitchFamily="34" charset="0"/>
              <a:buChar char="•"/>
              <a:defRPr/>
            </a:pPr>
            <a:r>
              <a:rPr lang="es-ES_tradnl" sz="1100" noProof="0" dirty="0"/>
              <a:t>Ayudar a los niños a recordar puntos importantes </a:t>
            </a:r>
          </a:p>
          <a:p>
            <a:pPr marL="171450" indent="-171450" defTabSz="462458">
              <a:buFont typeface="Arial" panose="020B0604020202020204" pitchFamily="34" charset="0"/>
              <a:buChar char="•"/>
              <a:defRPr/>
            </a:pPr>
            <a:r>
              <a:rPr lang="es-ES_tradnl" sz="1100" noProof="0" dirty="0"/>
              <a:t>Practicar lo que están aprendiendo</a:t>
            </a:r>
          </a:p>
        </p:txBody>
      </p:sp>
    </p:spTree>
    <p:extLst>
      <p:ext uri="{BB962C8B-B14F-4D97-AF65-F5344CB8AC3E}">
        <p14:creationId xmlns:p14="http://schemas.microsoft.com/office/powerpoint/2010/main" val="1061496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62458" eaLnBrk="1" fontAlgn="auto" latinLnBrk="0" hangingPunct="1">
              <a:lnSpc>
                <a:spcPct val="117999"/>
              </a:lnSpc>
              <a:spcBef>
                <a:spcPts val="0"/>
              </a:spcBef>
              <a:spcAft>
                <a:spcPts val="0"/>
              </a:spcAft>
              <a:buClrTx/>
              <a:buSzTx/>
              <a:buFontTx/>
              <a:buNone/>
              <a:tabLst/>
              <a:defRPr/>
            </a:pPr>
            <a:r>
              <a:rPr lang="es-ES_tradnl" sz="1100" b="1" kern="1200" noProof="0" dirty="0">
                <a:solidFill>
                  <a:schemeClr val="tx1"/>
                </a:solidFill>
              </a:rPr>
              <a:t>Reflexión, página 14</a:t>
            </a:r>
          </a:p>
          <a:p>
            <a:pPr defTabSz="462458">
              <a:defRPr/>
            </a:pPr>
            <a:r>
              <a:rPr lang="es-ES_tradnl" sz="1100" noProof="0" dirty="0"/>
              <a:t>Antes de avanzar, pida a los alumnos que piensen en una sugerencia que van a probar la próxima vez que preparen una lección.</a:t>
            </a:r>
          </a:p>
        </p:txBody>
      </p:sp>
    </p:spTree>
    <p:extLst>
      <p:ext uri="{BB962C8B-B14F-4D97-AF65-F5344CB8AC3E}">
        <p14:creationId xmlns:p14="http://schemas.microsoft.com/office/powerpoint/2010/main" val="2671539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Shape 195"/>
          <p:cNvSpPr>
            <a:spLocks noGrp="1" noRot="1" noChangeAspect="1"/>
          </p:cNvSpPr>
          <p:nvPr>
            <p:ph type="sldImg"/>
          </p:nvPr>
        </p:nvSpPr>
        <p:spPr>
          <a:xfrm>
            <a:off x="395288" y="692150"/>
            <a:ext cx="6159500" cy="3463925"/>
          </a:xfrm>
          <a:prstGeom prst="rect">
            <a:avLst/>
          </a:prstGeom>
        </p:spPr>
        <p:txBody>
          <a:bodyPr/>
          <a:lstStyle/>
          <a:p>
            <a:endParaRPr/>
          </a:p>
        </p:txBody>
      </p:sp>
      <p:sp>
        <p:nvSpPr>
          <p:cNvPr id="196" name="Shape 196"/>
          <p:cNvSpPr>
            <a:spLocks noGrp="1"/>
          </p:cNvSpPr>
          <p:nvPr>
            <p:ph type="body" sz="quarter" idx="1"/>
          </p:nvPr>
        </p:nvSpPr>
        <p:spPr>
          <a:prstGeom prst="rect">
            <a:avLst/>
          </a:prstGeom>
        </p:spPr>
        <p:txBody>
          <a:bodyPr/>
          <a:lstStyle/>
          <a:p>
            <a:r>
              <a:rPr lang="es-ES_tradnl" sz="1100" b="1" noProof="0" dirty="0"/>
              <a:t>Técnica de comunicación, páginas 14 y 15</a:t>
            </a:r>
          </a:p>
          <a:p>
            <a:r>
              <a:rPr lang="es-ES_tradnl" sz="1100" noProof="0" dirty="0"/>
              <a:t>La comunicación eficaz con sus alumnos lo ayudará a tener una relación con ellos.</a:t>
            </a:r>
          </a:p>
          <a:p>
            <a:pPr marL="392518" indent="-392518">
              <a:buSzPct val="100000"/>
              <a:buAutoNum type="arabicPeriod"/>
            </a:pPr>
            <a:r>
              <a:rPr lang="es-ES_tradnl" sz="1100" noProof="0" dirty="0"/>
              <a:t>Algunos niños necesitarán más tiempo para entender lo que se dice o para responder. </a:t>
            </a:r>
          </a:p>
          <a:p>
            <a:pPr marL="392518" indent="-392518">
              <a:buSzPct val="100000"/>
              <a:buAutoNum type="arabicPeriod"/>
            </a:pPr>
            <a:r>
              <a:rPr lang="es-ES_tradnl" sz="1100" noProof="0" dirty="0"/>
              <a:t>Algunos entienden mejor con gestos y fotos. </a:t>
            </a:r>
          </a:p>
          <a:p>
            <a:pPr marL="392518" indent="-392518">
              <a:buSzPct val="100000"/>
              <a:buAutoNum type="arabicPeriod"/>
            </a:pPr>
            <a:r>
              <a:rPr lang="es-ES_tradnl" sz="1100" noProof="0" dirty="0"/>
              <a:t>Algunos niños pueden entender mejor con pocas palabras en vez de largas explicaciones.</a:t>
            </a:r>
          </a:p>
          <a:p>
            <a:pPr>
              <a:buSzPct val="100000"/>
            </a:pPr>
            <a:endParaRPr lang="es-ES_tradnl" sz="1100" b="1" i="1" noProof="0" dirty="0">
              <a:solidFill>
                <a:schemeClr val="bg1"/>
              </a:solidFill>
            </a:endParaRPr>
          </a:p>
          <a:p>
            <a:pPr marL="0" marR="0" lvl="0" indent="0" algn="l" defTabSz="457200" eaLnBrk="1" fontAlgn="auto" latinLnBrk="0" hangingPunct="1">
              <a:lnSpc>
                <a:spcPct val="117999"/>
              </a:lnSpc>
              <a:spcBef>
                <a:spcPts val="0"/>
              </a:spcBef>
              <a:spcAft>
                <a:spcPts val="0"/>
              </a:spcAft>
              <a:buClrTx/>
              <a:buSzPct val="100000"/>
              <a:buFont typeface="Arial" panose="020B0604020202020204" pitchFamily="34" charset="0"/>
              <a:buNone/>
              <a:tabLst/>
              <a:defRPr/>
            </a:pPr>
            <a:r>
              <a:rPr lang="es-ES_tradnl" sz="1100" b="1" noProof="0" dirty="0">
                <a:solidFill>
                  <a:srgbClr val="A4D3FE"/>
                </a:solidFill>
              </a:rPr>
              <a:t>En vez de intentar que los niños con autismo lo miren a los ojos, busque otros gestos para que lo puedan seguir.</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s-ES_tradnl" sz="1100" b="1" noProof="0" dirty="0">
                <a:solidFill>
                  <a:srgbClr val="C00000"/>
                </a:solidFill>
              </a:rPr>
              <a:t>Cómo crear horarios visuales, páginas 16–18</a:t>
            </a:r>
          </a:p>
          <a:p>
            <a:pPr marL="0" marR="0" lvl="0" indent="0" algn="l" defTabSz="457200" eaLnBrk="1" fontAlgn="auto" latinLnBrk="0" hangingPunct="1">
              <a:lnSpc>
                <a:spcPct val="117999"/>
              </a:lnSpc>
              <a:spcBef>
                <a:spcPts val="0"/>
              </a:spcBef>
              <a:spcAft>
                <a:spcPts val="0"/>
              </a:spcAft>
              <a:buClrTx/>
              <a:buSzTx/>
              <a:buFontTx/>
              <a:buNone/>
              <a:tabLst/>
              <a:defRPr/>
            </a:pPr>
            <a:r>
              <a:rPr lang="es-ES_tradnl" sz="1100" noProof="0" dirty="0"/>
              <a:t>La estructura y los horarios visuales proveen a los niños una ayuda para saber qué hacer ahora y qué hacer después, lo que puede reducir la ansiedad.</a:t>
            </a:r>
          </a:p>
          <a:p>
            <a:pPr algn="l"/>
            <a:endParaRPr lang="es-ES_tradnl" sz="1100" b="1" i="1" noProof="0" dirty="0">
              <a:solidFill>
                <a:srgbClr val="C00000"/>
              </a:solidFill>
            </a:endParaRPr>
          </a:p>
          <a:p>
            <a:pPr algn="l"/>
            <a:r>
              <a:rPr lang="es-ES_tradnl" sz="1100" b="1" i="1" noProof="0" dirty="0">
                <a:solidFill>
                  <a:srgbClr val="C00000"/>
                </a:solidFill>
              </a:rPr>
              <a:t>Horario de la clase:</a:t>
            </a:r>
          </a:p>
          <a:p>
            <a:pPr marL="0" marR="0" indent="0" algn="l" defTabSz="584200" rtl="0" fontAlgn="auto" latinLnBrk="0" hangingPunct="0">
              <a:lnSpc>
                <a:spcPct val="100000"/>
              </a:lnSpc>
              <a:spcBef>
                <a:spcPts val="0"/>
              </a:spcBef>
              <a:spcAft>
                <a:spcPts val="0"/>
              </a:spcAft>
              <a:buClrTx/>
              <a:buSzTx/>
              <a:buFontTx/>
              <a:buNone/>
              <a:tabLst/>
            </a:pPr>
            <a:r>
              <a:rPr kumimoji="0" lang="es-ES_tradnl" sz="1100" b="0" i="0" u="none" strike="noStrike" cap="none" spc="0" normalizeH="0" baseline="0" noProof="0" dirty="0">
                <a:ln>
                  <a:noFill/>
                </a:ln>
                <a:solidFill>
                  <a:srgbClr val="000000"/>
                </a:solidFill>
                <a:effectLst/>
                <a:uFillTx/>
                <a:latin typeface="Helvetica Neue"/>
                <a:ea typeface="Helvetica Neue"/>
                <a:cs typeface="Helvetica Neue"/>
                <a:sym typeface="Helvetica Light"/>
              </a:rPr>
              <a:t>Mantenga un horario regular para su tiempo de clase y procure que sea el mismo para cada semana.</a:t>
            </a:r>
          </a:p>
          <a:p>
            <a:pPr marL="0" marR="0" indent="0" algn="l" defTabSz="584200" rtl="0" fontAlgn="auto" latinLnBrk="0" hangingPunct="0">
              <a:lnSpc>
                <a:spcPct val="100000"/>
              </a:lnSpc>
              <a:spcBef>
                <a:spcPts val="0"/>
              </a:spcBef>
              <a:spcAft>
                <a:spcPts val="0"/>
              </a:spcAft>
              <a:buClrTx/>
              <a:buSzTx/>
              <a:buFontTx/>
              <a:buNone/>
              <a:tabLst/>
            </a:pPr>
            <a:r>
              <a:rPr kumimoji="0" lang="es-ES_tradnl" sz="1100" b="0" i="0" u="none" strike="noStrike" cap="none" spc="0" normalizeH="0" baseline="0" noProof="0" dirty="0">
                <a:ln>
                  <a:noFill/>
                </a:ln>
                <a:solidFill>
                  <a:srgbClr val="000000"/>
                </a:solidFill>
                <a:effectLst/>
                <a:uFillTx/>
                <a:latin typeface="Helvetica Neue"/>
                <a:ea typeface="Helvetica Neue"/>
                <a:cs typeface="Helvetica Neue"/>
                <a:sym typeface="Helvetica Light"/>
              </a:rPr>
              <a:t>La predictibilidad ayuda a todos los niños con su conducta.</a:t>
            </a:r>
          </a:p>
          <a:p>
            <a:pPr marL="0" marR="0" indent="0" algn="l" defTabSz="584200" rtl="0" fontAlgn="auto" latinLnBrk="0" hangingPunct="0">
              <a:lnSpc>
                <a:spcPct val="100000"/>
              </a:lnSpc>
              <a:spcBef>
                <a:spcPts val="0"/>
              </a:spcBef>
              <a:spcAft>
                <a:spcPts val="0"/>
              </a:spcAft>
              <a:buClrTx/>
              <a:buSzTx/>
              <a:buFontTx/>
              <a:buNone/>
              <a:tabLst/>
            </a:pPr>
            <a:r>
              <a:rPr kumimoji="0" lang="es-ES_tradnl" sz="1100" b="0" i="0" u="none" strike="noStrike" cap="none" spc="0" normalizeH="0" baseline="0" noProof="0" dirty="0">
                <a:ln>
                  <a:noFill/>
                </a:ln>
                <a:solidFill>
                  <a:srgbClr val="000000"/>
                </a:solidFill>
                <a:effectLst/>
                <a:uFillTx/>
                <a:latin typeface="Helvetica Neue"/>
                <a:ea typeface="Helvetica Neue"/>
                <a:cs typeface="Helvetica Neue"/>
                <a:sym typeface="Helvetica Light"/>
              </a:rPr>
              <a:t>Prepare un horario principal y cuélguelo donde todos lo puedan ver.</a:t>
            </a:r>
          </a:p>
          <a:p>
            <a:endParaRPr lang="es-ES_tradnl" sz="1100" noProof="0" dirty="0"/>
          </a:p>
        </p:txBody>
      </p:sp>
    </p:spTree>
    <p:extLst>
      <p:ext uri="{BB962C8B-B14F-4D97-AF65-F5344CB8AC3E}">
        <p14:creationId xmlns:p14="http://schemas.microsoft.com/office/powerpoint/2010/main" val="15399143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100" b="1" noProof="0" dirty="0"/>
              <a:t>Programas individuales, páginas 19 y 20 </a:t>
            </a:r>
          </a:p>
          <a:p>
            <a:r>
              <a:rPr lang="es-ES_tradnl" sz="1100" noProof="0" dirty="0">
                <a:effectLst/>
                <a:latin typeface="Helvetica Neue"/>
                <a:ea typeface="Helvetica Neue"/>
                <a:cs typeface="Helvetica Neue"/>
                <a:sym typeface="Helvetica Neue"/>
              </a:rPr>
              <a:t>Algunos niños podrían tener dificultad para seguir un horario visual sobre una pared y tal vez sería mejor que tuvieran un programa personal siempre con ellos</a:t>
            </a:r>
            <a:r>
              <a:rPr lang="es-ES_tradnl" sz="1100" kern="1200" noProof="0" dirty="0">
                <a:solidFill>
                  <a:schemeClr val="tx1"/>
                </a:solidFill>
                <a:uFill>
                  <a:solidFill>
                    <a:srgbClr val="000000"/>
                  </a:solidFill>
                </a:uFill>
              </a:rPr>
              <a:t>.</a:t>
            </a:r>
          </a:p>
          <a:p>
            <a:pPr lvl="1" indent="0" algn="l" defTabSz="914400" hangingPunct="1">
              <a:lnSpc>
                <a:spcPct val="90000"/>
              </a:lnSpc>
              <a:spcAft>
                <a:spcPts val="600"/>
              </a:spcAft>
              <a:defRPr sz="1344">
                <a:uFill>
                  <a:solidFill>
                    <a:srgbClr val="000000"/>
                  </a:solidFill>
                </a:uFill>
              </a:defRPr>
            </a:pPr>
            <a:endParaRPr lang="es-ES_tradnl" sz="1100" kern="1200" noProof="0" dirty="0">
              <a:solidFill>
                <a:schemeClr val="tx1"/>
              </a:solidFill>
              <a:uFill>
                <a:solidFill>
                  <a:srgbClr val="000000"/>
                </a:solidFill>
              </a:uFill>
            </a:endParaRPr>
          </a:p>
          <a:p>
            <a:r>
              <a:rPr lang="es-ES_tradnl" sz="1100" noProof="0" dirty="0">
                <a:effectLst/>
                <a:latin typeface="Helvetica Neue"/>
                <a:ea typeface="Helvetica Neue"/>
                <a:cs typeface="Helvetica Neue"/>
                <a:sym typeface="Helvetica Neue"/>
              </a:rPr>
              <a:t>Un programa individual más simplificado no incluye imágenes ni palabras</a:t>
            </a:r>
            <a:r>
              <a:rPr lang="es-ES_tradnl" sz="1100" kern="1200" noProof="0" dirty="0">
                <a:solidFill>
                  <a:schemeClr val="tx1"/>
                </a:solidFill>
                <a:uFill>
                  <a:solidFill>
                    <a:srgbClr val="000000"/>
                  </a:solidFill>
                </a:uFill>
              </a:rPr>
              <a:t>. </a:t>
            </a:r>
            <a:r>
              <a:rPr lang="es-ES_tradnl" sz="1100" noProof="0" dirty="0">
                <a:effectLst/>
                <a:latin typeface="Helvetica Neue"/>
                <a:ea typeface="Helvetica Neue"/>
                <a:cs typeface="Helvetica Neue"/>
                <a:sym typeface="Helvetica Neue"/>
              </a:rPr>
              <a:t>Solo indica cuántos segmentos hay en la sesión</a:t>
            </a:r>
            <a:r>
              <a:rPr lang="es-ES_tradnl" sz="1100" kern="1200" noProof="0" dirty="0">
                <a:solidFill>
                  <a:schemeClr val="tx1"/>
                </a:solidFill>
                <a:uFill>
                  <a:solidFill>
                    <a:srgbClr val="000000"/>
                  </a:solidFill>
                </a:uFill>
              </a:rPr>
              <a:t>.</a:t>
            </a:r>
          </a:p>
          <a:p>
            <a:pPr marL="1113994" lvl="1" indent="-457200" algn="l" defTabSz="914400" hangingPunct="1">
              <a:lnSpc>
                <a:spcPct val="90000"/>
              </a:lnSpc>
              <a:spcAft>
                <a:spcPts val="600"/>
              </a:spcAft>
              <a:buFont typeface="+mj-lt"/>
              <a:buAutoNum type="arabicPeriod"/>
              <a:defRPr sz="1344">
                <a:uFill>
                  <a:solidFill>
                    <a:srgbClr val="000000"/>
                  </a:solidFill>
                </a:uFill>
              </a:defRPr>
            </a:pPr>
            <a:r>
              <a:rPr lang="es-ES_tradnl" sz="1100" kern="1200" noProof="0" dirty="0">
                <a:solidFill>
                  <a:schemeClr val="tx1"/>
                </a:solidFill>
                <a:uFill>
                  <a:solidFill>
                    <a:srgbClr val="000000"/>
                  </a:solidFill>
                </a:uFill>
              </a:rPr>
              <a:t>Adhiera Velcro a tarjetas de cartulina y monedas pequeñas o redondeles pequeños de cartón laminado.</a:t>
            </a:r>
          </a:p>
          <a:p>
            <a:pPr marL="1113994" lvl="1" indent="-457200" algn="l" defTabSz="914400" hangingPunct="1">
              <a:lnSpc>
                <a:spcPct val="90000"/>
              </a:lnSpc>
              <a:spcAft>
                <a:spcPts val="600"/>
              </a:spcAft>
              <a:buFont typeface="+mj-lt"/>
              <a:buAutoNum type="arabicPeriod"/>
              <a:defRPr sz="1344">
                <a:uFill>
                  <a:solidFill>
                    <a:srgbClr val="000000"/>
                  </a:solidFill>
                </a:uFill>
              </a:defRPr>
            </a:pPr>
            <a:r>
              <a:rPr lang="es-ES_tradnl" sz="1100" kern="1200" noProof="0" dirty="0">
                <a:solidFill>
                  <a:schemeClr val="tx1"/>
                </a:solidFill>
                <a:uFill>
                  <a:solidFill>
                    <a:srgbClr val="000000"/>
                  </a:solidFill>
                </a:uFill>
              </a:rPr>
              <a:t>Cuando llegue un niño, dele una tarjeta y dígale: «Tenemos nueve cosas que hacer y después iremos a casa».</a:t>
            </a:r>
          </a:p>
          <a:p>
            <a:pPr marL="1113994" lvl="1" indent="-457200" algn="l" defTabSz="914400" hangingPunct="1">
              <a:lnSpc>
                <a:spcPct val="90000"/>
              </a:lnSpc>
              <a:spcAft>
                <a:spcPts val="600"/>
              </a:spcAft>
              <a:buFont typeface="+mj-lt"/>
              <a:buAutoNum type="arabicPeriod"/>
              <a:defRPr sz="1344">
                <a:uFill>
                  <a:solidFill>
                    <a:srgbClr val="000000"/>
                  </a:solidFill>
                </a:uFill>
              </a:defRPr>
            </a:pPr>
            <a:r>
              <a:rPr lang="es-ES_tradnl" sz="1100" kern="1200" noProof="0" dirty="0">
                <a:solidFill>
                  <a:schemeClr val="tx1"/>
                </a:solidFill>
                <a:uFill>
                  <a:solidFill>
                    <a:srgbClr val="000000"/>
                  </a:solidFill>
                </a:uFill>
              </a:rPr>
              <a:t>A medida que se completa cada segmento, ellos quitarán una moneda y un redondel.</a:t>
            </a:r>
          </a:p>
        </p:txBody>
      </p:sp>
    </p:spTree>
    <p:extLst>
      <p:ext uri="{BB962C8B-B14F-4D97-AF65-F5344CB8AC3E}">
        <p14:creationId xmlns:p14="http://schemas.microsoft.com/office/powerpoint/2010/main" val="23870916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100" b="1" noProof="0" dirty="0"/>
              <a:t>Mini horarios, página 20</a:t>
            </a:r>
          </a:p>
          <a:p>
            <a:pPr marL="0" marR="0" lvl="0" indent="0" algn="l" defTabSz="457200" eaLnBrk="1" fontAlgn="auto" latinLnBrk="0" hangingPunct="1">
              <a:lnSpc>
                <a:spcPct val="117999"/>
              </a:lnSpc>
              <a:spcBef>
                <a:spcPts val="0"/>
              </a:spcBef>
              <a:spcAft>
                <a:spcPts val="0"/>
              </a:spcAft>
              <a:buClrTx/>
              <a:buSzTx/>
              <a:buFontTx/>
              <a:buNone/>
              <a:tabLst/>
              <a:defRPr/>
            </a:pPr>
            <a:r>
              <a:rPr lang="es-ES_tradnl" sz="1100" kern="1200" noProof="0" dirty="0">
                <a:solidFill>
                  <a:schemeClr val="tx1"/>
                </a:solidFill>
                <a:uFill>
                  <a:solidFill>
                    <a:srgbClr val="000000"/>
                  </a:solidFill>
                </a:uFill>
              </a:rPr>
              <a:t>Algunas tareas o actividades pueden ser complicadas por la cantidad de pasos. Sería bueno tener un mini horario para mostrarles qué hacer y en qué orden.</a:t>
            </a:r>
            <a:endParaRPr lang="es-ES_tradnl" sz="1100" b="1" noProof="0" dirty="0"/>
          </a:p>
          <a:p>
            <a:endParaRPr lang="es-ES_tradnl" sz="1100" b="1" noProof="0" dirty="0"/>
          </a:p>
          <a:p>
            <a:r>
              <a:rPr lang="es-ES_tradnl" sz="1100" b="1" noProof="0" dirty="0"/>
              <a:t>Actividad sugerida</a:t>
            </a:r>
            <a:endParaRPr lang="es-ES_tradnl" sz="1100" noProof="0" dirty="0"/>
          </a:p>
          <a:p>
            <a:r>
              <a:rPr lang="es-ES_tradnl" sz="1100" noProof="0" dirty="0"/>
              <a:t>Provea materiales para que los líderes hagan un… (busque ideas en línea):</a:t>
            </a:r>
          </a:p>
          <a:p>
            <a:pPr marL="346843" indent="-346843" algn="l">
              <a:buFont typeface="Arial" panose="020B0604020202020204" pitchFamily="34" charset="0"/>
              <a:buChar char="•"/>
            </a:pPr>
            <a:r>
              <a:rPr lang="es-ES_tradnl" sz="1100" noProof="0" dirty="0"/>
              <a:t>Horario de la clase</a:t>
            </a:r>
          </a:p>
          <a:p>
            <a:pPr marL="346843" indent="-346843" algn="l">
              <a:buFont typeface="Arial" panose="020B0604020202020204" pitchFamily="34" charset="0"/>
              <a:buChar char="•"/>
            </a:pPr>
            <a:r>
              <a:rPr lang="es-ES_tradnl" sz="1100" noProof="0" dirty="0"/>
              <a:t>Programa individual</a:t>
            </a:r>
          </a:p>
          <a:p>
            <a:pPr marL="346843" indent="-346843" algn="l">
              <a:buFont typeface="Arial" panose="020B0604020202020204" pitchFamily="34" charset="0"/>
              <a:buChar char="•"/>
            </a:pPr>
            <a:r>
              <a:rPr lang="es-ES_tradnl" sz="1100" noProof="0" dirty="0"/>
              <a:t>Mini horario</a:t>
            </a:r>
          </a:p>
        </p:txBody>
      </p:sp>
    </p:spTree>
    <p:extLst>
      <p:ext uri="{BB962C8B-B14F-4D97-AF65-F5344CB8AC3E}">
        <p14:creationId xmlns:p14="http://schemas.microsoft.com/office/powerpoint/2010/main" val="30196521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100" b="1" noProof="0" dirty="0"/>
              <a:t>Reflexión, página 20</a:t>
            </a:r>
          </a:p>
        </p:txBody>
      </p:sp>
    </p:spTree>
    <p:extLst>
      <p:ext uri="{BB962C8B-B14F-4D97-AF65-F5344CB8AC3E}">
        <p14:creationId xmlns:p14="http://schemas.microsoft.com/office/powerpoint/2010/main" val="24565047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a:spLocks noGrp="1" noRot="1" noChangeAspect="1"/>
          </p:cNvSpPr>
          <p:nvPr>
            <p:ph type="sldImg"/>
          </p:nvPr>
        </p:nvSpPr>
        <p:spPr>
          <a:xfrm>
            <a:off x="395288" y="692150"/>
            <a:ext cx="6159500" cy="3463925"/>
          </a:xfrm>
          <a:prstGeom prst="rect">
            <a:avLst/>
          </a:prstGeom>
        </p:spPr>
        <p:txBody>
          <a:bodyPr/>
          <a:lstStyle/>
          <a:p>
            <a:endParaRPr/>
          </a:p>
        </p:txBody>
      </p:sp>
      <p:sp>
        <p:nvSpPr>
          <p:cNvPr id="209" name="Shape 209"/>
          <p:cNvSpPr>
            <a:spLocks noGrp="1"/>
          </p:cNvSpPr>
          <p:nvPr>
            <p:ph type="body" sz="quarter" idx="1"/>
          </p:nvPr>
        </p:nvSpPr>
        <p:spPr>
          <a:prstGeom prst="rect">
            <a:avLst/>
          </a:prstGeom>
        </p:spPr>
        <p:txBody>
          <a:bodyPr/>
          <a:lstStyle/>
          <a:p>
            <a:r>
              <a:rPr lang="es-ES_tradnl" sz="1100" b="1" noProof="0" dirty="0"/>
              <a:t>Ayudar a los niños a cultivar amistades, página 21</a:t>
            </a:r>
          </a:p>
          <a:p>
            <a:r>
              <a:rPr lang="es-ES_tradnl" sz="1100" noProof="0" dirty="0">
                <a:effectLst/>
                <a:latin typeface="Helvetica Neue"/>
                <a:ea typeface="Helvetica Neue"/>
                <a:cs typeface="Helvetica Neue"/>
                <a:sym typeface="Helvetica Neue"/>
              </a:rPr>
              <a:t>Los niños con déficit en el lenguaje o la comunicación podrían tener dificultad para entablar amistades por sí mismos</a:t>
            </a:r>
            <a:r>
              <a:rPr lang="es-ES_tradnl" sz="1100" noProof="0" dirty="0"/>
              <a:t>. Hay </a:t>
            </a:r>
            <a:r>
              <a:rPr lang="es-ES_tradnl" sz="1100" noProof="0" dirty="0">
                <a:effectLst/>
                <a:latin typeface="Helvetica Neue"/>
                <a:ea typeface="Helvetica Neue"/>
                <a:cs typeface="Helvetica Neue"/>
                <a:sym typeface="Helvetica Neue"/>
              </a:rPr>
              <a:t>muchas oportunidades de fomentar el desarrollo de relaciones entre los pares</a:t>
            </a:r>
            <a:r>
              <a:rPr lang="es-ES_tradnl" sz="1100" noProof="0" dirty="0"/>
              <a:t>. </a:t>
            </a:r>
          </a:p>
          <a:p>
            <a:endParaRPr lang="es-ES_tradnl" sz="1100" noProof="0" dirty="0"/>
          </a:p>
          <a:p>
            <a:r>
              <a:rPr lang="es-ES_tradnl" sz="1100" noProof="0" dirty="0"/>
              <a:t>Comente lo que podría ser más útil para ellos con el fin de ayudar a los niños a cultivar amistades. ¿Cuáles son algunas estrategias adicionales que puede usar para fomentar la amistad entre sus alumnos?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err="1"/>
              <a:t>Reflexión</a:t>
            </a:r>
            <a:r>
              <a:rPr lang="en-US" sz="1100" b="1" dirty="0"/>
              <a:t>, </a:t>
            </a:r>
            <a:r>
              <a:rPr lang="en-US" sz="1100" b="1" dirty="0" err="1"/>
              <a:t>página</a:t>
            </a:r>
            <a:r>
              <a:rPr lang="en-US" sz="1100" b="1" dirty="0"/>
              <a:t> 22</a:t>
            </a:r>
          </a:p>
        </p:txBody>
      </p:sp>
    </p:spTree>
    <p:extLst>
      <p:ext uri="{BB962C8B-B14F-4D97-AF65-F5344CB8AC3E}">
        <p14:creationId xmlns:p14="http://schemas.microsoft.com/office/powerpoint/2010/main" val="14375959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Shape 213"/>
          <p:cNvSpPr>
            <a:spLocks noGrp="1" noRot="1" noChangeAspect="1"/>
          </p:cNvSpPr>
          <p:nvPr>
            <p:ph type="sldImg"/>
          </p:nvPr>
        </p:nvSpPr>
        <p:spPr>
          <a:xfrm>
            <a:off x="395288" y="692150"/>
            <a:ext cx="6159500" cy="3463925"/>
          </a:xfrm>
          <a:prstGeom prst="rect">
            <a:avLst/>
          </a:prstGeom>
        </p:spPr>
        <p:txBody>
          <a:bodyPr/>
          <a:lstStyle/>
          <a:p>
            <a:endParaRPr/>
          </a:p>
        </p:txBody>
      </p:sp>
      <p:sp>
        <p:nvSpPr>
          <p:cNvPr id="214" name="Shape 214"/>
          <p:cNvSpPr>
            <a:spLocks noGrp="1"/>
          </p:cNvSpPr>
          <p:nvPr>
            <p:ph type="body" sz="quarter" idx="1"/>
          </p:nvPr>
        </p:nvSpPr>
        <p:spPr>
          <a:prstGeom prst="rect">
            <a:avLst/>
          </a:prstGeom>
        </p:spPr>
        <p:txBody>
          <a:bodyPr/>
          <a:lstStyle/>
          <a:p>
            <a:r>
              <a:rPr lang="es-ES_tradnl" sz="1100" b="1" noProof="0" dirty="0"/>
              <a:t>El manejo de la conducta, página 23 y 24</a:t>
            </a:r>
          </a:p>
          <a:p>
            <a:r>
              <a:rPr lang="es-ES_tradnl" sz="2200" noProof="0" dirty="0">
                <a:effectLst/>
                <a:latin typeface="Helvetica Neue"/>
                <a:ea typeface="Helvetica Neue"/>
                <a:cs typeface="Helvetica Neue"/>
                <a:sym typeface="Helvetica Neue"/>
              </a:rPr>
              <a:t>¿Qué hacer cuando un niño exhibe una conducta indeseada [e inesperada] o parece incontrolable en su clase</a:t>
            </a:r>
            <a:r>
              <a:rPr lang="es-ES_tradnl" sz="1100" noProof="0" dirty="0">
                <a:solidFill>
                  <a:schemeClr val="accent5"/>
                </a:solidFill>
              </a:rPr>
              <a:t>? </a:t>
            </a:r>
          </a:p>
          <a:p>
            <a:r>
              <a:rPr lang="es-ES_tradnl" sz="1100" noProof="0" dirty="0">
                <a:effectLst/>
                <a:latin typeface="Helvetica Neue"/>
                <a:ea typeface="Helvetica Neue"/>
                <a:cs typeface="Helvetica Neue"/>
                <a:sym typeface="Helvetica Neue"/>
              </a:rPr>
              <a:t>Una de las tareas más importantes de un maestro es establecer un sistema para la clase y reglas para todos los niños</a:t>
            </a:r>
            <a:r>
              <a:rPr lang="es-ES_tradnl" sz="1100" noProof="0" dirty="0"/>
              <a:t>. </a:t>
            </a:r>
          </a:p>
          <a:p>
            <a:endParaRPr lang="es-ES_tradnl" sz="1100" noProof="0" dirty="0"/>
          </a:p>
          <a:p>
            <a:r>
              <a:rPr lang="es-ES_tradnl" sz="1100" noProof="0" dirty="0"/>
              <a:t>Antes de comentar un sistema para la clase y las reglas, veremos las razones de que surgen las conductas inesperadas e indeseadas. </a:t>
            </a:r>
          </a:p>
          <a:p>
            <a:pPr marL="0" marR="0" lvl="0" indent="0" defTabSz="457200" eaLnBrk="1" fontAlgn="auto" latinLnBrk="0" hangingPunct="1">
              <a:lnSpc>
                <a:spcPct val="117999"/>
              </a:lnSpc>
              <a:spcBef>
                <a:spcPts val="0"/>
              </a:spcBef>
              <a:spcAft>
                <a:spcPts val="0"/>
              </a:spcAft>
              <a:buClrTx/>
              <a:buSzTx/>
              <a:buFontTx/>
              <a:buNone/>
              <a:tabLst/>
              <a:defRPr/>
            </a:pPr>
            <a:r>
              <a:rPr lang="es-ES_tradnl" sz="1100" b="1" noProof="0" dirty="0"/>
              <a:t>Razones para las conductas inesperadas:</a:t>
            </a:r>
          </a:p>
          <a:p>
            <a:pPr marL="342900" indent="-342900">
              <a:buFont typeface="Arial" panose="020B0604020202020204" pitchFamily="34" charset="0"/>
              <a:buChar char="•"/>
            </a:pPr>
            <a:r>
              <a:rPr lang="es-ES_tradnl" sz="2200" noProof="0" dirty="0">
                <a:effectLst/>
                <a:latin typeface="Helvetica Neue"/>
                <a:ea typeface="Helvetica Neue"/>
                <a:cs typeface="Helvetica Neue"/>
                <a:sym typeface="Helvetica Neue"/>
              </a:rPr>
              <a:t>Los niños que tienen un lenguaje o una capacidad limitada para la comunicación podrían sentir o querer algo, pero no tienen una manera adecuada de expresarlo.</a:t>
            </a:r>
          </a:p>
          <a:p>
            <a:pPr marL="342900" indent="-342900">
              <a:buFont typeface="Arial" panose="020B0604020202020204" pitchFamily="34" charset="0"/>
              <a:buChar char="•"/>
            </a:pPr>
            <a:r>
              <a:rPr lang="es-ES_tradnl" sz="2200" noProof="0" dirty="0">
                <a:effectLst/>
                <a:latin typeface="Helvetica Neue"/>
                <a:ea typeface="Helvetica Neue"/>
                <a:cs typeface="Helvetica Neue"/>
                <a:sym typeface="Helvetica Neue"/>
              </a:rPr>
              <a:t>Un niño podría sentirse abrumado con estímulos sensoriales, como mucho ruido o mucha iluminación en el salón.</a:t>
            </a:r>
            <a:endParaRPr lang="es-ES_tradnl" noProof="0" dirty="0"/>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S_tradnl" noProof="0" dirty="0"/>
              <a:t>Posiblemente después de haber participado por un tiempo considerable necesite tomar un descanso antes de volver a unirse al grupo.</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458">
              <a:defRPr/>
            </a:pPr>
            <a:r>
              <a:rPr lang="es-ES_tradnl" sz="1100" b="1" noProof="0" dirty="0"/>
              <a:t>Integración de los niños con discapacidades, página 1</a:t>
            </a:r>
          </a:p>
          <a:p>
            <a:pPr defTabSz="462458">
              <a:defRPr/>
            </a:pPr>
            <a:r>
              <a:rPr lang="es-ES_tradnl" sz="1100" noProof="0" dirty="0"/>
              <a:t>Es posible que algunos de los presentes les preocupe la posibilidad de enseñar a alguien que tiene una discapacidad, sin embargo no debería sentirse abrumado con el pensamiento. </a:t>
            </a:r>
          </a:p>
        </p:txBody>
      </p:sp>
    </p:spTree>
    <p:extLst>
      <p:ext uri="{BB962C8B-B14F-4D97-AF65-F5344CB8AC3E}">
        <p14:creationId xmlns:p14="http://schemas.microsoft.com/office/powerpoint/2010/main" val="13104643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Shape 223"/>
          <p:cNvSpPr>
            <a:spLocks noGrp="1" noRot="1" noChangeAspect="1"/>
          </p:cNvSpPr>
          <p:nvPr>
            <p:ph type="sldImg"/>
          </p:nvPr>
        </p:nvSpPr>
        <p:spPr>
          <a:xfrm>
            <a:off x="395288" y="692150"/>
            <a:ext cx="6159500" cy="3463925"/>
          </a:xfrm>
          <a:prstGeom prst="rect">
            <a:avLst/>
          </a:prstGeom>
        </p:spPr>
        <p:txBody>
          <a:bodyPr/>
          <a:lstStyle/>
          <a:p>
            <a:endParaRPr/>
          </a:p>
        </p:txBody>
      </p:sp>
      <p:sp>
        <p:nvSpPr>
          <p:cNvPr id="224" name="Shape 224"/>
          <p:cNvSpPr>
            <a:spLocks noGrp="1"/>
          </p:cNvSpPr>
          <p:nvPr>
            <p:ph type="body" sz="quarter" idx="1"/>
          </p:nvPr>
        </p:nvSpPr>
        <p:spPr>
          <a:prstGeom prst="rect">
            <a:avLst/>
          </a:prstGeom>
        </p:spPr>
        <p:txBody>
          <a:bodyPr/>
          <a:lstStyle/>
          <a:p>
            <a:pPr defTabSz="462458">
              <a:defRPr/>
            </a:pPr>
            <a:r>
              <a:rPr lang="es-ES_tradnl" sz="1100" b="1" noProof="0" dirty="0"/>
              <a:t>El manejo de la conducta, páginas 23 y 24</a:t>
            </a:r>
          </a:p>
          <a:p>
            <a:r>
              <a:rPr lang="es-ES_tradnl" sz="1100" noProof="0" dirty="0"/>
              <a:t>Si surge una conducta indeseada, lo más importante es la seguridad de los niños en la </a:t>
            </a:r>
            <a:r>
              <a:rPr lang="es-ES_tradnl" sz="1100" b="0" noProof="0" dirty="0"/>
              <a:t>sala de clase</a:t>
            </a:r>
            <a:r>
              <a:rPr lang="es-ES_tradnl" sz="1100" b="0" kern="1200" noProof="0" dirty="0"/>
              <a:t>. </a:t>
            </a:r>
          </a:p>
          <a:p>
            <a:endParaRPr lang="es-ES_tradnl" sz="1100" b="0" kern="1200" noProof="0" dirty="0"/>
          </a:p>
          <a:p>
            <a:r>
              <a:rPr lang="es-ES_tradnl" sz="1100" noProof="0" dirty="0"/>
              <a:t>Después de haber revisado esta transparencia, pregunte:</a:t>
            </a:r>
          </a:p>
          <a:p>
            <a:r>
              <a:rPr lang="es-ES_tradnl" sz="1100" noProof="0" dirty="0"/>
              <a:t>1. ¿Hay algunas prácticas adicionales que ellos recomendarían?</a:t>
            </a:r>
          </a:p>
          <a:p>
            <a:r>
              <a:rPr lang="es-ES_tradnl" sz="1100" noProof="0" dirty="0"/>
              <a:t>2. ¿Conoce las políticas de su iglesia relacionadas con la conducta?</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a:spLocks noGrp="1" noRot="1" noChangeAspect="1"/>
          </p:cNvSpPr>
          <p:nvPr>
            <p:ph type="sldImg"/>
          </p:nvPr>
        </p:nvSpPr>
        <p:spPr>
          <a:xfrm>
            <a:off x="395288" y="692150"/>
            <a:ext cx="6159500" cy="3463925"/>
          </a:xfrm>
          <a:prstGeom prst="rect">
            <a:avLst/>
          </a:prstGeom>
        </p:spPr>
        <p:txBody>
          <a:bodyPr/>
          <a:lstStyle/>
          <a:p>
            <a:endParaRPr/>
          </a:p>
        </p:txBody>
      </p:sp>
      <p:sp>
        <p:nvSpPr>
          <p:cNvPr id="229" name="Shape 229"/>
          <p:cNvSpPr>
            <a:spLocks noGrp="1"/>
          </p:cNvSpPr>
          <p:nvPr>
            <p:ph type="body" sz="quarter" idx="1"/>
          </p:nvPr>
        </p:nvSpPr>
        <p:spPr>
          <a:prstGeom prst="rect">
            <a:avLst/>
          </a:prstGeom>
        </p:spPr>
        <p:txBody>
          <a:bodyPr/>
          <a:lstStyle/>
          <a:p>
            <a:r>
              <a:rPr lang="es-ES_tradnl" sz="1100" b="1" noProof="0" dirty="0"/>
              <a:t>Modelo y mentor, páginas 25 y 26</a:t>
            </a:r>
          </a:p>
          <a:p>
            <a:r>
              <a:rPr lang="es-ES_tradnl" sz="1100" noProof="0" dirty="0">
                <a:effectLst/>
                <a:latin typeface="Helvetica Neue"/>
                <a:ea typeface="Helvetica Neue"/>
                <a:cs typeface="Helvetica Neue"/>
                <a:sym typeface="Helvetica Neue"/>
              </a:rPr>
              <a:t>Usted es un modelo para todos los niños en su clase de lo que significa amar e integrar a aquellos con discapacidades. He aquí algunas maneras en</a:t>
            </a:r>
          </a:p>
          <a:p>
            <a:r>
              <a:rPr lang="es-ES_tradnl" sz="1100" noProof="0" dirty="0">
                <a:effectLst/>
                <a:latin typeface="Helvetica Neue"/>
                <a:ea typeface="Helvetica Neue"/>
                <a:cs typeface="Helvetica Neue"/>
                <a:sym typeface="Helvetica Neue"/>
              </a:rPr>
              <a:t>que se puede alcanzar esta meta de una manera natural.</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Shape 233"/>
          <p:cNvSpPr>
            <a:spLocks noGrp="1" noRot="1" noChangeAspect="1"/>
          </p:cNvSpPr>
          <p:nvPr>
            <p:ph type="sldImg"/>
          </p:nvPr>
        </p:nvSpPr>
        <p:spPr>
          <a:xfrm>
            <a:off x="395288" y="692150"/>
            <a:ext cx="6159500" cy="3463925"/>
          </a:xfrm>
          <a:prstGeom prst="rect">
            <a:avLst/>
          </a:prstGeom>
        </p:spPr>
        <p:txBody>
          <a:bodyPr/>
          <a:lstStyle/>
          <a:p>
            <a:endParaRPr/>
          </a:p>
        </p:txBody>
      </p:sp>
      <p:sp>
        <p:nvSpPr>
          <p:cNvPr id="234" name="Shape 234"/>
          <p:cNvSpPr>
            <a:spLocks noGrp="1"/>
          </p:cNvSpPr>
          <p:nvPr>
            <p:ph type="body" sz="quarter" idx="1"/>
          </p:nvPr>
        </p:nvSpPr>
        <p:spPr>
          <a:prstGeom prst="rect">
            <a:avLst/>
          </a:prstGeom>
        </p:spPr>
        <p:txBody>
          <a:bodyPr/>
          <a:lstStyle/>
          <a:p>
            <a:r>
              <a:rPr lang="es-ES_tradnl" sz="1100" b="1" noProof="0" dirty="0"/>
              <a:t>¿Cómo puedo apoyar a la familia del niño con discapacidad?, páginas 27 y 28</a:t>
            </a:r>
          </a:p>
          <a:p>
            <a:endParaRPr lang="es-ES_tradnl" sz="1100" b="1" noProof="0" dirty="0"/>
          </a:p>
          <a:p>
            <a:r>
              <a:rPr lang="es-ES_tradnl" sz="1100" b="1" noProof="0" dirty="0"/>
              <a:t>Actividad sugerida</a:t>
            </a:r>
            <a:endParaRPr lang="es-ES_tradnl" sz="1100" noProof="0" dirty="0"/>
          </a:p>
          <a:p>
            <a:pPr defTabSz="462458">
              <a:defRPr/>
            </a:pPr>
            <a:r>
              <a:rPr lang="es-ES_tradnl" sz="1100" noProof="0" dirty="0"/>
              <a:t>Escriba 3 cosas nuevas que ha aprendido y 3 pasos que puede dar en su salón de clase para mejorar la experiencia de un niño con discapacidad.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100" b="1" noProof="0" dirty="0"/>
              <a:t>Enseñanza para la eternidad, página 29</a:t>
            </a:r>
          </a:p>
          <a:p>
            <a:pPr marL="0" marR="0" lvl="0" indent="0" defTabSz="457200" eaLnBrk="1" fontAlgn="auto" latinLnBrk="0" hangingPunct="1">
              <a:lnSpc>
                <a:spcPct val="117999"/>
              </a:lnSpc>
              <a:spcBef>
                <a:spcPts val="0"/>
              </a:spcBef>
              <a:spcAft>
                <a:spcPts val="0"/>
              </a:spcAft>
              <a:buClrTx/>
              <a:buSzTx/>
              <a:buFontTx/>
              <a:buNone/>
              <a:tabLst/>
              <a:defRPr/>
            </a:pPr>
            <a:r>
              <a:rPr lang="es-ES_tradnl" sz="1100" noProof="0" dirty="0"/>
              <a:t>La próxima vez que una familia nueva en la iglesia traiga a su hija o hijo </a:t>
            </a:r>
            <a:r>
              <a:rPr lang="es-ES_tradnl" sz="1100" noProof="0"/>
              <a:t>a la clase </a:t>
            </a:r>
            <a:r>
              <a:rPr lang="es-ES_tradnl" sz="1100" noProof="0" dirty="0"/>
              <a:t>y le diga que necesitará apoyo adicional, responda con seguridad y confianza.</a:t>
            </a:r>
          </a:p>
        </p:txBody>
      </p:sp>
    </p:spTree>
    <p:extLst>
      <p:ext uri="{BB962C8B-B14F-4D97-AF65-F5344CB8AC3E}">
        <p14:creationId xmlns:p14="http://schemas.microsoft.com/office/powerpoint/2010/main" val="779473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xfrm>
            <a:off x="395288" y="692150"/>
            <a:ext cx="6159500" cy="3463925"/>
          </a:xfrm>
          <a:prstGeom prst="rect">
            <a:avLst/>
          </a:prstGeom>
        </p:spPr>
        <p:txBody>
          <a:bodyPr/>
          <a:lstStyle/>
          <a:p>
            <a:endParaRPr/>
          </a:p>
        </p:txBody>
      </p:sp>
      <p:sp>
        <p:nvSpPr>
          <p:cNvPr id="129" name="Shape 129"/>
          <p:cNvSpPr>
            <a:spLocks noGrp="1"/>
          </p:cNvSpPr>
          <p:nvPr>
            <p:ph type="body" sz="quarter" idx="1"/>
          </p:nvPr>
        </p:nvSpPr>
        <p:spPr>
          <a:prstGeom prst="rect">
            <a:avLst/>
          </a:prstGeom>
        </p:spPr>
        <p:txBody>
          <a:bodyPr/>
          <a:lstStyle/>
          <a:p>
            <a:pPr defTabSz="462458">
              <a:defRPr/>
            </a:pPr>
            <a:r>
              <a:rPr lang="es-ES_tradnl" sz="1100" b="1" noProof="0" dirty="0"/>
              <a:t>Integración de los niños con discapacidades, página 1</a:t>
            </a:r>
          </a:p>
          <a:p>
            <a:pPr marL="171450" indent="-171450" defTabSz="462458">
              <a:buFont typeface="Arial" panose="020B0604020202020204" pitchFamily="34" charset="0"/>
              <a:buChar char="•"/>
              <a:defRPr/>
            </a:pPr>
            <a:r>
              <a:rPr lang="es-ES_tradnl" sz="1100" noProof="0" dirty="0"/>
              <a:t>Este entrenamiento aumentará su conciencia de los niños con discapacidades y le dará las herramientas para enseñar a quienes tienen una diversidad de habilidades y limitaciones. </a:t>
            </a:r>
          </a:p>
          <a:p>
            <a:pPr marL="171450" indent="-171450" defTabSz="462458">
              <a:buFont typeface="Arial" panose="020B0604020202020204" pitchFamily="34" charset="0"/>
              <a:buChar char="•"/>
              <a:defRPr/>
            </a:pPr>
            <a:r>
              <a:rPr lang="es-ES_tradnl" sz="1100" kern="1200" noProof="0" dirty="0">
                <a:solidFill>
                  <a:schemeClr val="tx1"/>
                </a:solidFill>
                <a:latin typeface="Helvetica Neue"/>
                <a:ea typeface="Helvetica Neue"/>
                <a:cs typeface="Helvetica Neue"/>
                <a:sym typeface="Helvetica Neue"/>
              </a:rPr>
              <a:t>La habilidad de entender a cada niño en su clase cambiará la manera en que usted prepare su lección.</a:t>
            </a:r>
            <a:endParaRPr lang="es-ES_tradnl" sz="1100" noProof="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noRot="1" noChangeAspect="1"/>
          </p:cNvSpPr>
          <p:nvPr>
            <p:ph type="sldImg"/>
          </p:nvPr>
        </p:nvSpPr>
        <p:spPr>
          <a:xfrm>
            <a:off x="395288" y="692150"/>
            <a:ext cx="6159500" cy="3463925"/>
          </a:xfrm>
          <a:prstGeom prst="rect">
            <a:avLst/>
          </a:prstGeom>
        </p:spPr>
        <p:txBody>
          <a:bodyPr/>
          <a:lstStyle/>
          <a:p>
            <a:endParaRPr/>
          </a:p>
        </p:txBody>
      </p:sp>
      <p:sp>
        <p:nvSpPr>
          <p:cNvPr id="144" name="Shape 144"/>
          <p:cNvSpPr>
            <a:spLocks noGrp="1"/>
          </p:cNvSpPr>
          <p:nvPr>
            <p:ph type="body" sz="quarter" idx="1"/>
          </p:nvPr>
        </p:nvSpPr>
        <p:spPr>
          <a:prstGeom prst="rect">
            <a:avLst/>
          </a:prstGeom>
        </p:spPr>
        <p:txBody>
          <a:bodyPr/>
          <a:lstStyle/>
          <a:p>
            <a:r>
              <a:rPr lang="es-ES_tradnl" sz="1100" b="1" noProof="0" dirty="0"/>
              <a:t>¿Cuáles son las características de los niños con discapacidades?, página 2</a:t>
            </a:r>
          </a:p>
          <a:p>
            <a:pPr marL="171450" indent="-171450">
              <a:buFont typeface="Arial" panose="020B0604020202020204" pitchFamily="34" charset="0"/>
              <a:buChar char="•"/>
            </a:pPr>
            <a:r>
              <a:rPr lang="es-ES_tradnl" sz="1100" noProof="0" dirty="0"/>
              <a:t>Es importante que observemos las habilidades y las fortalezas de los alumnos en vez de enfocarnos en sus discapacidades.</a:t>
            </a:r>
          </a:p>
          <a:p>
            <a:pPr marL="171450" indent="-171450">
              <a:buFont typeface="Arial" panose="020B0604020202020204" pitchFamily="34" charset="0"/>
              <a:buChar char="•"/>
            </a:pPr>
            <a:endParaRPr lang="es-ES_tradnl" sz="1100" noProof="0" dirty="0"/>
          </a:p>
          <a:p>
            <a:pPr marL="0" indent="0">
              <a:buFont typeface="Arial" panose="020B0604020202020204" pitchFamily="34" charset="0"/>
              <a:buNone/>
            </a:pPr>
            <a:r>
              <a:rPr lang="es-ES_tradnl" sz="1100" b="1" noProof="0" dirty="0"/>
              <a:t>El lenguaje que identifica a la persona</a:t>
            </a:r>
          </a:p>
          <a:p>
            <a:pPr marL="171450" marR="0" lvl="0" indent="-17145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S_tradnl" sz="1100" kern="1200" noProof="0" dirty="0">
                <a:solidFill>
                  <a:schemeClr val="tx1"/>
                </a:solidFill>
              </a:rPr>
              <a:t>La palabra «minusválido» es anticuada y puede ser ofensiva. La frase «persona con discapacidad» refleja un lenguaje que identifica a la persona. </a:t>
            </a:r>
            <a:endParaRPr lang="es-ES_tradnl" sz="1100" noProof="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noRot="1" noChangeAspect="1"/>
          </p:cNvSpPr>
          <p:nvPr>
            <p:ph type="sldImg"/>
          </p:nvPr>
        </p:nvSpPr>
        <p:spPr>
          <a:xfrm>
            <a:off x="395288" y="692150"/>
            <a:ext cx="6159500" cy="3463925"/>
          </a:xfrm>
          <a:prstGeom prst="rect">
            <a:avLst/>
          </a:prstGeom>
        </p:spPr>
        <p:txBody>
          <a:bodyPr/>
          <a:lstStyle/>
          <a:p>
            <a:endParaRPr/>
          </a:p>
        </p:txBody>
      </p:sp>
      <p:sp>
        <p:nvSpPr>
          <p:cNvPr id="154" name="Shape 154"/>
          <p:cNvSpPr>
            <a:spLocks noGrp="1"/>
          </p:cNvSpPr>
          <p:nvPr>
            <p:ph type="body" sz="quarter" idx="1"/>
          </p:nvPr>
        </p:nvSpPr>
        <p:spPr>
          <a:prstGeom prst="rect">
            <a:avLst/>
          </a:prstGeom>
        </p:spPr>
        <p:txBody>
          <a:bodyPr/>
          <a:lstStyle/>
          <a:p>
            <a:r>
              <a:rPr lang="es-ES_tradnl" sz="1100" b="1" noProof="0" dirty="0"/>
              <a:t>Discapacidades intelectuales, página 3</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100" b="1" noProof="0" dirty="0"/>
              <a:t>Discapacidades intelectuales, páginas 3 y 4</a:t>
            </a:r>
          </a:p>
          <a:p>
            <a:pPr marL="171450" marR="0" lvl="0" indent="-171450" algn="l"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S_tradnl" sz="1100" noProof="0" dirty="0"/>
              <a:t>No se puede mirar a alguien y determinar que tiene una discapacidad intelectual.</a:t>
            </a:r>
          </a:p>
          <a:p>
            <a:pPr marL="171450" marR="0" lvl="0" indent="-171450" algn="l"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S_tradnl" sz="1100" noProof="0" dirty="0">
                <a:solidFill>
                  <a:schemeClr val="tx1"/>
                </a:solidFill>
              </a:rPr>
              <a:t>Lo que antes se conocía como «retardo mental», en 2010, la Ley de Rosa cambió la terminología a «discapacidad intelectual». El término «retardo» </a:t>
            </a:r>
            <a:r>
              <a:rPr lang="es-ES_tradnl" sz="1100" noProof="0" dirty="0"/>
              <a:t>ya no es una manera adecuada de describir una discapacidad. Mientras que el término «retardo» literalmente significa que algo se retrasa, </a:t>
            </a:r>
            <a:r>
              <a:rPr lang="es-ES_tradnl" sz="1100" b="0" i="0" u="none" strike="noStrike" noProof="0" dirty="0">
                <a:effectLst/>
                <a:latin typeface="Helvetica Neue"/>
                <a:ea typeface="Helvetica Neue"/>
                <a:cs typeface="Helvetica Neue"/>
                <a:sym typeface="Helvetica Neue"/>
              </a:rPr>
              <a:t>es una falta de respeto aplicarlo a las persona con discapacidades porque asocia la lentitud para procesar las ideas con falta de inteligencia e inferioridad. Puede ser tan ofensivo como llamar a alguien estúpido.</a:t>
            </a:r>
            <a:endParaRPr lang="es-ES_tradnl" sz="1100" noProof="0" dirty="0"/>
          </a:p>
        </p:txBody>
      </p:sp>
    </p:spTree>
    <p:extLst>
      <p:ext uri="{BB962C8B-B14F-4D97-AF65-F5344CB8AC3E}">
        <p14:creationId xmlns:p14="http://schemas.microsoft.com/office/powerpoint/2010/main" val="1477757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100" b="1" noProof="0" dirty="0"/>
              <a:t>Actividad sugerida</a:t>
            </a:r>
          </a:p>
          <a:p>
            <a:r>
              <a:rPr lang="es-ES_tradnl" sz="1100" noProof="0" dirty="0">
                <a:effectLst/>
                <a:latin typeface="Helvetica Neue"/>
                <a:ea typeface="Helvetica Neue"/>
                <a:cs typeface="Helvetica Neue"/>
                <a:sym typeface="Helvetica Neue"/>
              </a:rPr>
              <a:t>Hay muchos y diferentes tipos de discapacidades de aprendizaje y varían de leves a severas. Esta actividad nos da una idea general de lo que significa luchar con lo que el cerebro nos dicta:</a:t>
            </a:r>
          </a:p>
          <a:p>
            <a:pPr marL="342900" indent="-342900">
              <a:buFont typeface="Arial" panose="020B0604020202020204" pitchFamily="34" charset="0"/>
              <a:buChar char="•"/>
            </a:pPr>
            <a:r>
              <a:rPr lang="es-ES_tradnl" sz="1100" noProof="0" dirty="0"/>
              <a:t>Pida a la clase que lea en voz alta el COLOR en que está escrita la palabra, no la palabra misma. </a:t>
            </a:r>
          </a:p>
          <a:p>
            <a:pPr marL="342900" indent="-342900">
              <a:buFont typeface="Arial" panose="020B0604020202020204" pitchFamily="34" charset="0"/>
              <a:buChar char="•"/>
            </a:pPr>
            <a:r>
              <a:rPr lang="es-ES_tradnl" sz="1100" noProof="0" dirty="0">
                <a:effectLst/>
                <a:latin typeface="Helvetica Neue"/>
                <a:ea typeface="Helvetica Neue"/>
                <a:cs typeface="Helvetica Neue"/>
                <a:sym typeface="Helvetica Neue"/>
              </a:rPr>
              <a:t>Después, comente cómo el cerebro quiere leer la palabra misma. Aunque la persona se esfuerce para leer correctamente, lo hará mucho más lento que lo normal. </a:t>
            </a:r>
          </a:p>
          <a:p>
            <a:pPr marL="0" indent="0">
              <a:buFont typeface="Arial" panose="020B0604020202020204" pitchFamily="34" charset="0"/>
              <a:buNone/>
            </a:pPr>
            <a:r>
              <a:rPr lang="es-ES_tradnl" sz="1100" noProof="0" dirty="0">
                <a:effectLst/>
                <a:latin typeface="Helvetica Neue"/>
                <a:ea typeface="Helvetica Neue"/>
                <a:cs typeface="Helvetica Neue"/>
                <a:sym typeface="Helvetica Neue"/>
              </a:rPr>
              <a:t>Este es un ejemplo de lo difícil que puede ser el día para una persona con discapacidad de aprendizaje. El cerebro entiende lo que tiene que hacer, pero la lucha está en que resulte bien. </a:t>
            </a:r>
            <a:endParaRPr lang="es-ES_tradnl" sz="1100" noProof="0" dirty="0"/>
          </a:p>
        </p:txBody>
      </p:sp>
    </p:spTree>
    <p:extLst>
      <p:ext uri="{BB962C8B-B14F-4D97-AF65-F5344CB8AC3E}">
        <p14:creationId xmlns:p14="http://schemas.microsoft.com/office/powerpoint/2010/main" val="2540453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458">
              <a:defRPr/>
            </a:pPr>
            <a:r>
              <a:rPr lang="es-ES_tradnl" sz="1100" b="1" noProof="0" dirty="0"/>
              <a:t>Discapacidades intelectuales, página 5</a:t>
            </a:r>
            <a:endParaRPr lang="es-ES_tradnl" sz="1100" noProof="0" dirty="0"/>
          </a:p>
          <a:p>
            <a:pPr marL="171450" indent="-171450">
              <a:buFont typeface="Arial" panose="020B0604020202020204" pitchFamily="34" charset="0"/>
              <a:buChar char="•"/>
            </a:pPr>
            <a:r>
              <a:rPr lang="es-ES_tradnl" sz="1100" noProof="0" dirty="0"/>
              <a:t>Cuidar de las necesidades personales – usar el inodoro, alimentarse por sí mismos, quitarse la chaqueta.</a:t>
            </a:r>
          </a:p>
          <a:p>
            <a:pPr marL="171450" indent="-171450">
              <a:buFont typeface="Arial" panose="020B0604020202020204" pitchFamily="34" charset="0"/>
              <a:buChar char="•"/>
            </a:pPr>
            <a:r>
              <a:rPr lang="es-ES_tradnl" sz="1100" noProof="0" dirty="0"/>
              <a:t>Seguir las reglas – entender cuáles son las reglas, acordarse de las reglas, conocer las razones de las reglas.</a:t>
            </a:r>
          </a:p>
          <a:p>
            <a:pPr marL="171450" indent="-171450">
              <a:buFont typeface="Arial" panose="020B0604020202020204" pitchFamily="34" charset="0"/>
              <a:buChar char="•"/>
            </a:pPr>
            <a:r>
              <a:rPr lang="es-ES_tradnl" sz="1100" noProof="0" dirty="0"/>
              <a:t>Interactuar con otros niños – decir «hola» y «hasta luego», comenzar una conversación, saber lo que es socialmente aceptable, o preguntar y responder preguntas.</a:t>
            </a:r>
          </a:p>
          <a:p>
            <a:pPr marL="171450" indent="-171450">
              <a:buFont typeface="Arial" panose="020B0604020202020204" pitchFamily="34" charset="0"/>
              <a:buChar char="•"/>
            </a:pPr>
            <a:r>
              <a:rPr lang="es-ES_tradnl" sz="1100" noProof="0" dirty="0"/>
              <a:t>Ser responsable – ver la necesidad de limpiar un área, reconocer un error, cuidar de sus artículos personales.</a:t>
            </a:r>
          </a:p>
          <a:p>
            <a:pPr marL="171450" indent="-171450">
              <a:buFont typeface="Arial" panose="020B0604020202020204" pitchFamily="34" charset="0"/>
              <a:buChar char="•"/>
            </a:pPr>
            <a:r>
              <a:rPr lang="es-ES_tradnl" sz="1100" noProof="0" dirty="0"/>
              <a:t>Estar consciente de los asuntos de seguridad – saber porqué es importante permanecer en un área específica, entender los peligros del fuego, la electricidad, el agua, las alturas, etc.</a:t>
            </a:r>
          </a:p>
          <a:p>
            <a:endParaRPr lang="es-ES_tradnl" sz="1100" noProof="0" dirty="0"/>
          </a:p>
          <a:p>
            <a:r>
              <a:rPr lang="es-ES_tradnl" sz="1100" noProof="0" dirty="0"/>
              <a:t>Recuerde que aquellos con una discapacidad intelectual continúan desempeñándose en el mismo nivel mientras que sus pares superan esas etapas. </a:t>
            </a:r>
          </a:p>
        </p:txBody>
      </p:sp>
    </p:spTree>
    <p:extLst>
      <p:ext uri="{BB962C8B-B14F-4D97-AF65-F5344CB8AC3E}">
        <p14:creationId xmlns:p14="http://schemas.microsoft.com/office/powerpoint/2010/main" val="3823674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693385" y="1638300"/>
            <a:ext cx="13953493" cy="3302000"/>
          </a:xfrm>
          <a:prstGeom prst="rect">
            <a:avLst/>
          </a:prstGeom>
        </p:spPr>
        <p:txBody>
          <a:bodyPr anchor="b"/>
          <a:lstStyle/>
          <a:p>
            <a:r>
              <a:t>Title Text</a:t>
            </a:r>
          </a:p>
        </p:txBody>
      </p:sp>
      <p:sp>
        <p:nvSpPr>
          <p:cNvPr id="12" name="Shape 12"/>
          <p:cNvSpPr>
            <a:spLocks noGrp="1"/>
          </p:cNvSpPr>
          <p:nvPr>
            <p:ph type="body" sz="quarter" idx="1"/>
          </p:nvPr>
        </p:nvSpPr>
        <p:spPr>
          <a:xfrm>
            <a:off x="1693385" y="5029200"/>
            <a:ext cx="13953493" cy="1130300"/>
          </a:xfrm>
          <a:prstGeom prst="rect">
            <a:avLst/>
          </a:prstGeom>
        </p:spPr>
        <p:txBody>
          <a:bodyPr anchor="t"/>
          <a:lstStyle>
            <a:lvl1pPr marL="0" indent="0" algn="ctr">
              <a:spcBef>
                <a:spcPts val="0"/>
              </a:spcBef>
              <a:buSzTx/>
              <a:buNone/>
              <a:defRPr sz="4267"/>
            </a:lvl1pPr>
            <a:lvl2pPr marL="0" indent="304815" algn="ctr">
              <a:spcBef>
                <a:spcPts val="0"/>
              </a:spcBef>
              <a:buSzTx/>
              <a:buNone/>
              <a:defRPr sz="4267"/>
            </a:lvl2pPr>
            <a:lvl3pPr marL="0" indent="609630" algn="ctr">
              <a:spcBef>
                <a:spcPts val="0"/>
              </a:spcBef>
              <a:buSzTx/>
              <a:buNone/>
              <a:defRPr sz="4267"/>
            </a:lvl3pPr>
            <a:lvl4pPr marL="0" indent="914446" algn="ctr">
              <a:spcBef>
                <a:spcPts val="0"/>
              </a:spcBef>
              <a:buSzTx/>
              <a:buNone/>
              <a:defRPr sz="4267"/>
            </a:lvl4pPr>
            <a:lvl5pPr marL="0" indent="1219261" algn="ctr">
              <a:spcBef>
                <a:spcPts val="0"/>
              </a:spcBef>
              <a:buSzTx/>
              <a:buNone/>
              <a:defRPr sz="4267"/>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693385" y="6362700"/>
            <a:ext cx="13953493" cy="595035"/>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1693385" y="4168922"/>
            <a:ext cx="13953493" cy="882357"/>
          </a:xfrm>
          <a:prstGeom prst="rect">
            <a:avLst/>
          </a:prstGeom>
        </p:spPr>
        <p:txBody>
          <a:bodyPr>
            <a:spAutoFit/>
          </a:bodyPr>
          <a:lstStyle>
            <a:lvl1pPr marL="0" indent="0" algn="ctr">
              <a:spcBef>
                <a:spcPts val="0"/>
              </a:spcBef>
              <a:buSzTx/>
              <a:buNone/>
              <a:defRPr sz="5067"/>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7340263"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2142132" y="635000"/>
            <a:ext cx="13039065"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693385" y="6718300"/>
            <a:ext cx="13953493" cy="1422400"/>
          </a:xfrm>
          <a:prstGeom prst="rect">
            <a:avLst/>
          </a:prstGeom>
        </p:spPr>
        <p:txBody>
          <a:bodyPr anchor="b"/>
          <a:lstStyle/>
          <a:p>
            <a:r>
              <a:t>Title Text</a:t>
            </a:r>
          </a:p>
        </p:txBody>
      </p:sp>
      <p:sp>
        <p:nvSpPr>
          <p:cNvPr id="22" name="Shape 22"/>
          <p:cNvSpPr>
            <a:spLocks noGrp="1"/>
          </p:cNvSpPr>
          <p:nvPr>
            <p:ph type="body" sz="quarter" idx="1"/>
          </p:nvPr>
        </p:nvSpPr>
        <p:spPr>
          <a:xfrm>
            <a:off x="1693385" y="8191500"/>
            <a:ext cx="13953493" cy="1130300"/>
          </a:xfrm>
          <a:prstGeom prst="rect">
            <a:avLst/>
          </a:prstGeom>
        </p:spPr>
        <p:txBody>
          <a:bodyPr anchor="t"/>
          <a:lstStyle>
            <a:lvl1pPr marL="0" indent="0" algn="ctr">
              <a:spcBef>
                <a:spcPts val="0"/>
              </a:spcBef>
              <a:buSzTx/>
              <a:buNone/>
              <a:defRPr sz="4267"/>
            </a:lvl1pPr>
            <a:lvl2pPr marL="0" indent="304815" algn="ctr">
              <a:spcBef>
                <a:spcPts val="0"/>
              </a:spcBef>
              <a:buSzTx/>
              <a:buNone/>
              <a:defRPr sz="4267"/>
            </a:lvl2pPr>
            <a:lvl3pPr marL="0" indent="609630" algn="ctr">
              <a:spcBef>
                <a:spcPts val="0"/>
              </a:spcBef>
              <a:buSzTx/>
              <a:buNone/>
              <a:defRPr sz="4267"/>
            </a:lvl3pPr>
            <a:lvl4pPr marL="0" indent="914446" algn="ctr">
              <a:spcBef>
                <a:spcPts val="0"/>
              </a:spcBef>
              <a:buSzTx/>
              <a:buNone/>
              <a:defRPr sz="4267"/>
            </a:lvl4pPr>
            <a:lvl5pPr marL="0" indent="1219261" algn="ctr">
              <a:spcBef>
                <a:spcPts val="0"/>
              </a:spcBef>
              <a:buSzTx/>
              <a:buNone/>
              <a:defRPr sz="4267"/>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8417207" y="9245600"/>
            <a:ext cx="488916" cy="47192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1693385" y="3225800"/>
            <a:ext cx="13953493" cy="3302000"/>
          </a:xfrm>
          <a:prstGeom prst="rect">
            <a:avLst/>
          </a:prstGeom>
        </p:spPr>
        <p:txBody>
          <a:bodyP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8958007" y="635000"/>
            <a:ext cx="7112217"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1270039" y="635000"/>
            <a:ext cx="7112217" cy="3987800"/>
          </a:xfrm>
          <a:prstGeom prst="rect">
            <a:avLst/>
          </a:prstGeom>
        </p:spPr>
        <p:txBody>
          <a:bodyPr anchor="b"/>
          <a:lstStyle>
            <a:lvl1pPr>
              <a:defRPr sz="8000"/>
            </a:lvl1pPr>
          </a:lstStyle>
          <a:p>
            <a:r>
              <a:t>Title Text</a:t>
            </a:r>
          </a:p>
        </p:txBody>
      </p:sp>
      <p:sp>
        <p:nvSpPr>
          <p:cNvPr id="40" name="Shape 40"/>
          <p:cNvSpPr>
            <a:spLocks noGrp="1"/>
          </p:cNvSpPr>
          <p:nvPr>
            <p:ph type="body" sz="quarter" idx="1"/>
          </p:nvPr>
        </p:nvSpPr>
        <p:spPr>
          <a:xfrm>
            <a:off x="1270039" y="4762500"/>
            <a:ext cx="7112217" cy="4102100"/>
          </a:xfrm>
          <a:prstGeom prst="rect">
            <a:avLst/>
          </a:prstGeom>
        </p:spPr>
        <p:txBody>
          <a:bodyPr anchor="t"/>
          <a:lstStyle>
            <a:lvl1pPr marL="0" indent="0" algn="ctr">
              <a:spcBef>
                <a:spcPts val="0"/>
              </a:spcBef>
              <a:buSzTx/>
              <a:buNone/>
              <a:defRPr sz="4267"/>
            </a:lvl1pPr>
            <a:lvl2pPr marL="0" indent="304815" algn="ctr">
              <a:spcBef>
                <a:spcPts val="0"/>
              </a:spcBef>
              <a:buSzTx/>
              <a:buNone/>
              <a:defRPr sz="4267"/>
            </a:lvl2pPr>
            <a:lvl3pPr marL="0" indent="609630" algn="ctr">
              <a:spcBef>
                <a:spcPts val="0"/>
              </a:spcBef>
              <a:buSzTx/>
              <a:buNone/>
              <a:defRPr sz="4267"/>
            </a:lvl3pPr>
            <a:lvl4pPr marL="0" indent="914446" algn="ctr">
              <a:spcBef>
                <a:spcPts val="0"/>
              </a:spcBef>
              <a:buSzTx/>
              <a:buNone/>
              <a:defRPr sz="4267"/>
            </a:lvl4pPr>
            <a:lvl5pPr marL="0" indent="1219261" algn="ctr">
              <a:spcBef>
                <a:spcPts val="0"/>
              </a:spcBef>
              <a:buSzTx/>
              <a:buNone/>
              <a:defRPr sz="4267"/>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8958007" y="2603500"/>
            <a:ext cx="7112217"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body" sz="half" idx="1"/>
          </p:nvPr>
        </p:nvSpPr>
        <p:spPr>
          <a:xfrm>
            <a:off x="1270039" y="2603500"/>
            <a:ext cx="7112217" cy="6286500"/>
          </a:xfrm>
          <a:prstGeom prst="rect">
            <a:avLst/>
          </a:prstGeom>
        </p:spPr>
        <p:txBody>
          <a:bodyPr/>
          <a:lstStyle>
            <a:lvl1pPr marL="457223" indent="-457223">
              <a:spcBef>
                <a:spcPts val="4267"/>
              </a:spcBef>
              <a:defRPr sz="3734"/>
            </a:lvl1pPr>
            <a:lvl2pPr marL="914446" indent="-457223">
              <a:spcBef>
                <a:spcPts val="4267"/>
              </a:spcBef>
              <a:defRPr sz="3734"/>
            </a:lvl2pPr>
            <a:lvl3pPr marL="1371669" indent="-457223">
              <a:spcBef>
                <a:spcPts val="4267"/>
              </a:spcBef>
              <a:defRPr sz="3734"/>
            </a:lvl3pPr>
            <a:lvl4pPr marL="1828891" indent="-457223">
              <a:spcBef>
                <a:spcPts val="4267"/>
              </a:spcBef>
              <a:defRPr sz="3734"/>
            </a:lvl4pPr>
            <a:lvl5pPr marL="2286114" indent="-457223">
              <a:spcBef>
                <a:spcPts val="4267"/>
              </a:spcBef>
              <a:defRPr sz="3734"/>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Shape 75"/>
          <p:cNvSpPr>
            <a:spLocks noGrp="1"/>
          </p:cNvSpPr>
          <p:nvPr>
            <p:ph type="body" idx="1"/>
          </p:nvPr>
        </p:nvSpPr>
        <p:spPr>
          <a:xfrm>
            <a:off x="1270039" y="1270000"/>
            <a:ext cx="14800185"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8958007" y="5092700"/>
            <a:ext cx="7112217"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8966298" y="889000"/>
            <a:ext cx="7112219"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1270039" y="889000"/>
            <a:ext cx="7112217"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270039" y="444500"/>
            <a:ext cx="14800185"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1270039" y="2603500"/>
            <a:ext cx="14800185"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417207" y="9251950"/>
            <a:ext cx="488916" cy="471924"/>
          </a:xfrm>
          <a:prstGeom prst="rect">
            <a:avLst/>
          </a:prstGeom>
          <a:ln w="12700">
            <a:miter lim="400000"/>
          </a:ln>
        </p:spPr>
        <p:txBody>
          <a:bodyPr wrap="none" lIns="50800" tIns="50800" rIns="50800" bIns="50800">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1pPr>
      <a:lvl2pPr marL="0" marR="0" indent="304815"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2pPr>
      <a:lvl3pPr marL="0" marR="0" indent="60963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3pPr>
      <a:lvl4pPr marL="0" marR="0" indent="914446"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4pPr>
      <a:lvl5pPr marL="0" marR="0" indent="1219261"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5pPr>
      <a:lvl6pPr marL="0" marR="0" indent="1524076"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6pPr>
      <a:lvl7pPr marL="0" marR="0" indent="1828891"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7pPr>
      <a:lvl8pPr marL="0" marR="0" indent="2133707"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8pPr>
      <a:lvl9pPr marL="0" marR="0" indent="2438522"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9pPr>
    </p:titleStyle>
    <p:bodyStyle>
      <a:lvl1pPr marL="592696"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1pPr>
      <a:lvl2pPr marL="1185393"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2pPr>
      <a:lvl3pPr marL="1778089"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3pPr>
      <a:lvl4pPr marL="2370785"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4pPr>
      <a:lvl5pPr marL="2963482"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5pPr>
      <a:lvl6pPr marL="3556178"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6pPr>
      <a:lvl7pPr marL="4148874"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7pPr>
      <a:lvl8pPr marL="4741570"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8pPr>
      <a:lvl9pPr marL="5334267"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778972"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304815" algn="ctr" defTabSz="778972"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609630" algn="ctr" defTabSz="778972"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914446" algn="ctr" defTabSz="778972"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1219261" algn="ctr" defTabSz="778972"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524076" algn="ctr" defTabSz="778972"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828891" algn="ctr" defTabSz="778972"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2133707" algn="ctr" defTabSz="778972"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2438522" algn="ctr" defTabSz="778972"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4BBCEA-02D1-43C7-929E-2D6CF48BBF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64840" y="8837270"/>
            <a:ext cx="1121764" cy="584099"/>
          </a:xfrm>
          <a:prstGeom prst="rect">
            <a:avLst/>
          </a:prstGeom>
        </p:spPr>
      </p:pic>
      <p:pic>
        <p:nvPicPr>
          <p:cNvPr id="6" name="Picture 5">
            <a:extLst>
              <a:ext uri="{FF2B5EF4-FFF2-40B4-BE49-F238E27FC236}">
                <a16:creationId xmlns:a16="http://schemas.microsoft.com/office/drawing/2014/main" id="{20E19CBC-2C70-4B16-9B67-F34C089621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299"/>
            <a:ext cx="17340263" cy="9753899"/>
          </a:xfrm>
          <a:prstGeom prst="rect">
            <a:avLst/>
          </a:prstGeom>
        </p:spPr>
      </p:pic>
      <p:sp>
        <p:nvSpPr>
          <p:cNvPr id="5" name="TextBox 4">
            <a:extLst>
              <a:ext uri="{FF2B5EF4-FFF2-40B4-BE49-F238E27FC236}">
                <a16:creationId xmlns:a16="http://schemas.microsoft.com/office/drawing/2014/main" id="{F4208263-0A46-4BE5-B576-9CB44AD3F814}"/>
              </a:ext>
            </a:extLst>
          </p:cNvPr>
          <p:cNvSpPr txBox="1"/>
          <p:nvPr/>
        </p:nvSpPr>
        <p:spPr>
          <a:xfrm>
            <a:off x="440871" y="661706"/>
            <a:ext cx="10074729"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3200" kern="100" spc="200" dirty="0">
                <a:solidFill>
                  <a:schemeClr val="bg1"/>
                </a:solidFill>
                <a:latin typeface="Arial Nova Light" panose="020B0304020202020204" pitchFamily="34" charset="0"/>
              </a:rPr>
              <a:t>SERIE DE ENTRENAMIENTO MOMENTUM</a:t>
            </a:r>
            <a:endParaRPr kumimoji="0" lang="en-US" sz="3200" b="0" i="0" u="none" strike="noStrike" kern="100" cap="none" spc="200" normalizeH="0" dirty="0">
              <a:ln>
                <a:noFill/>
              </a:ln>
              <a:solidFill>
                <a:schemeClr val="bg1"/>
              </a:solidFill>
              <a:effectLst/>
              <a:uFillTx/>
              <a:latin typeface="Arial Nova Light" panose="020B0304020202020204" pitchFamily="34" charset="0"/>
              <a:sym typeface="Helvetica Light"/>
            </a:endParaRPr>
          </a:p>
        </p:txBody>
      </p:sp>
      <p:pic>
        <p:nvPicPr>
          <p:cNvPr id="7" name="Picture 6">
            <a:extLst>
              <a:ext uri="{FF2B5EF4-FFF2-40B4-BE49-F238E27FC236}">
                <a16:creationId xmlns:a16="http://schemas.microsoft.com/office/drawing/2014/main" id="{F7440ABC-675A-4601-A950-52D973D0B26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425722" y="9269449"/>
            <a:ext cx="610931" cy="31811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A person holding a dog&#10;&#10;Description generated with high confidence">
            <a:extLst>
              <a:ext uri="{FF2B5EF4-FFF2-40B4-BE49-F238E27FC236}">
                <a16:creationId xmlns:a16="http://schemas.microsoft.com/office/drawing/2014/main" id="{CDD805A7-4DFB-4EAE-9903-019544B634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94" b="6771"/>
          <a:stretch/>
        </p:blipFill>
        <p:spPr>
          <a:xfrm>
            <a:off x="-111059" y="0"/>
            <a:ext cx="17451322" cy="9753600"/>
          </a:xfrm>
          <a:prstGeom prst="rect">
            <a:avLst/>
          </a:prstGeom>
        </p:spPr>
      </p:pic>
      <p:pic>
        <p:nvPicPr>
          <p:cNvPr id="4" name="Picture 3" descr="A picture containing stationary&#10;&#10;Description generated with high confidence">
            <a:extLst>
              <a:ext uri="{FF2B5EF4-FFF2-40B4-BE49-F238E27FC236}">
                <a16:creationId xmlns:a16="http://schemas.microsoft.com/office/drawing/2014/main" id="{2A2376EA-7475-42E4-92A7-8C68A35DD3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13200">
            <a:off x="8727287" y="-349086"/>
            <a:ext cx="9753600" cy="9753600"/>
          </a:xfrm>
          <a:prstGeom prst="rect">
            <a:avLst/>
          </a:prstGeom>
        </p:spPr>
      </p:pic>
      <p:sp>
        <p:nvSpPr>
          <p:cNvPr id="5" name="TextBox 4">
            <a:extLst>
              <a:ext uri="{FF2B5EF4-FFF2-40B4-BE49-F238E27FC236}">
                <a16:creationId xmlns:a16="http://schemas.microsoft.com/office/drawing/2014/main" id="{76C73B9A-5298-4E78-9899-93BCC7365009}"/>
              </a:ext>
            </a:extLst>
          </p:cNvPr>
          <p:cNvSpPr txBox="1"/>
          <p:nvPr/>
        </p:nvSpPr>
        <p:spPr>
          <a:xfrm rot="632017">
            <a:off x="10402892" y="1686183"/>
            <a:ext cx="6131300" cy="63812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R="0" defTabSz="584200" rtl="0" fontAlgn="auto" latinLnBrk="0" hangingPunct="0">
              <a:lnSpc>
                <a:spcPct val="100000"/>
              </a:lnSpc>
              <a:spcBef>
                <a:spcPts val="0"/>
              </a:spcBef>
              <a:spcAft>
                <a:spcPts val="0"/>
              </a:spcAft>
              <a:buClrTx/>
              <a:buSzTx/>
              <a:tabLst/>
            </a:pPr>
            <a:r>
              <a:rPr kumimoji="0" lang="es-ES_tradnl" sz="4800" b="1" i="0" u="none" strike="noStrike" cap="none" spc="0" normalizeH="0" baseline="0" dirty="0">
                <a:ln>
                  <a:noFill/>
                </a:ln>
                <a:solidFill>
                  <a:srgbClr val="000000"/>
                </a:solidFill>
                <a:effectLst/>
                <a:uFillTx/>
                <a:latin typeface="+mn-lt"/>
                <a:ea typeface="+mn-ea"/>
                <a:cs typeface="+mn-cs"/>
                <a:sym typeface="Helvetica Light"/>
              </a:rPr>
              <a:t>Reflexión</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kumimoji="0" lang="es-ES_tradnl" b="0" i="0" u="none" strike="noStrike" cap="none" spc="0" normalizeH="0" baseline="0" dirty="0">
                <a:ln>
                  <a:noFill/>
                </a:ln>
                <a:solidFill>
                  <a:srgbClr val="000000"/>
                </a:solidFill>
                <a:effectLst/>
                <a:uFillTx/>
                <a:latin typeface="+mn-lt"/>
                <a:ea typeface="+mn-ea"/>
                <a:cs typeface="+mn-cs"/>
                <a:sym typeface="Helvetica Light"/>
              </a:rPr>
              <a:t>¿Cuáles son los alumnos de su aula que tienen rasgos de una discapacidad intelectual?</a:t>
            </a:r>
          </a:p>
          <a:p>
            <a:pPr marR="0" algn="l" defTabSz="584200" rtl="0" fontAlgn="auto" latinLnBrk="0" hangingPunct="0">
              <a:lnSpc>
                <a:spcPct val="100000"/>
              </a:lnSpc>
              <a:spcBef>
                <a:spcPts val="0"/>
              </a:spcBef>
              <a:spcAft>
                <a:spcPts val="0"/>
              </a:spcAft>
              <a:buClrTx/>
              <a:buSzTx/>
              <a:tabLst/>
            </a:pPr>
            <a:endParaRPr kumimoji="0" lang="es-ES_tradnl" b="0" i="0" u="none" strike="noStrike" cap="none" spc="0" normalizeH="0" baseline="0" dirty="0">
              <a:ln>
                <a:noFill/>
              </a:ln>
              <a:solidFill>
                <a:srgbClr val="000000"/>
              </a:solidFill>
              <a:effectLst/>
              <a:uFillTx/>
              <a:latin typeface="+mn-lt"/>
              <a:ea typeface="+mn-ea"/>
              <a:cs typeface="+mn-cs"/>
              <a:sym typeface="Helvetica Light"/>
            </a:endParaRP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es-ES_tradnl" dirty="0"/>
              <a:t>¿Cuáles son las partes específicas del currículo que parecen un desafío para los niños con una discapacidad intelectual?</a:t>
            </a:r>
            <a:endParaRPr kumimoji="0" lang="es-ES_tradnl" b="0" i="0" u="none" strike="noStrike" cap="none" spc="0" normalizeH="0" baseline="0" dirty="0">
              <a:ln>
                <a:noFill/>
              </a:ln>
              <a:solidFill>
                <a:srgbClr val="000000"/>
              </a:solidFill>
              <a:effectLst/>
              <a:uFillTx/>
              <a:latin typeface="+mn-lt"/>
              <a:ea typeface="+mn-ea"/>
              <a:cs typeface="+mn-cs"/>
              <a:sym typeface="Helvetica Light"/>
            </a:endParaRPr>
          </a:p>
        </p:txBody>
      </p:sp>
    </p:spTree>
    <p:extLst>
      <p:ext uri="{BB962C8B-B14F-4D97-AF65-F5344CB8AC3E}">
        <p14:creationId xmlns:p14="http://schemas.microsoft.com/office/powerpoint/2010/main" val="65740690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descr="A person wearing a hat&#10;&#10;Description generated with high confidence">
            <a:extLst>
              <a:ext uri="{FF2B5EF4-FFF2-40B4-BE49-F238E27FC236}">
                <a16:creationId xmlns:a16="http://schemas.microsoft.com/office/drawing/2014/main" id="{7E4FFB77-69DC-4E14-90DF-6C5C9FAC4E7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9058" b="25853"/>
          <a:stretch/>
        </p:blipFill>
        <p:spPr>
          <a:xfrm>
            <a:off x="-1" y="-418012"/>
            <a:ext cx="17340263" cy="10589623"/>
          </a:xfrm>
          <a:prstGeom prst="rect">
            <a:avLst/>
          </a:prstGeom>
        </p:spPr>
      </p:pic>
      <p:sp>
        <p:nvSpPr>
          <p:cNvPr id="4" name="Rectangle 3">
            <a:extLst>
              <a:ext uri="{FF2B5EF4-FFF2-40B4-BE49-F238E27FC236}">
                <a16:creationId xmlns:a16="http://schemas.microsoft.com/office/drawing/2014/main" id="{D0E1F3D9-3CB2-4C05-BE44-671F98FEC8E7}"/>
              </a:ext>
            </a:extLst>
          </p:cNvPr>
          <p:cNvSpPr/>
          <p:nvPr/>
        </p:nvSpPr>
        <p:spPr>
          <a:xfrm>
            <a:off x="307298" y="1431716"/>
            <a:ext cx="8770351" cy="2800767"/>
          </a:xfrm>
          <a:prstGeom prst="rect">
            <a:avLst/>
          </a:prstGeom>
        </p:spPr>
        <p:txBody>
          <a:bodyPr wrap="none">
            <a:spAutoFit/>
          </a:bodyPr>
          <a:lstStyle/>
          <a:p>
            <a:r>
              <a:rPr lang="es-ES_tradnl" sz="8800" dirty="0"/>
              <a:t>Discapacidades </a:t>
            </a:r>
          </a:p>
          <a:p>
            <a:r>
              <a:rPr lang="es-ES_tradnl" sz="8800" dirty="0"/>
              <a:t>del desarrollo</a:t>
            </a:r>
          </a:p>
        </p:txBody>
      </p:sp>
    </p:spTree>
    <p:extLst>
      <p:ext uri="{BB962C8B-B14F-4D97-AF65-F5344CB8AC3E}">
        <p14:creationId xmlns:p14="http://schemas.microsoft.com/office/powerpoint/2010/main" val="306060532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 name="Shape 161"/>
          <p:cNvSpPr>
            <a:spLocks noGrp="1"/>
          </p:cNvSpPr>
          <p:nvPr>
            <p:ph type="title"/>
          </p:nvPr>
        </p:nvSpPr>
        <p:spPr>
          <a:xfrm>
            <a:off x="9127722" y="405048"/>
            <a:ext cx="7349766" cy="2667340"/>
          </a:xfrm>
          <a:prstGeom prst="rect">
            <a:avLst/>
          </a:prstGeom>
        </p:spPr>
        <p:txBody>
          <a:bodyPr vert="horz" lIns="91440" tIns="45720" rIns="91440" bIns="45720" rtlCol="0" anchor="b">
            <a:normAutofit fontScale="90000"/>
          </a:bodyPr>
          <a:lstStyle>
            <a:lvl1pPr defTabSz="531622">
              <a:defRPr sz="7280"/>
            </a:lvl1pPr>
          </a:lstStyle>
          <a:p>
            <a:pPr algn="l" defTabSz="914400">
              <a:lnSpc>
                <a:spcPct val="90000"/>
              </a:lnSpc>
              <a:spcBef>
                <a:spcPct val="0"/>
              </a:spcBef>
            </a:pPr>
            <a:r>
              <a:rPr lang="es-ES_tradnl" sz="5400" b="1" kern="1200" dirty="0">
                <a:ln w="22225">
                  <a:solidFill>
                    <a:srgbClr val="FFFFFF"/>
                  </a:solidFill>
                </a:ln>
                <a:solidFill>
                  <a:schemeClr val="tx1"/>
                </a:solidFill>
                <a:ea typeface="+mj-ea"/>
                <a:cs typeface="+mj-cs"/>
              </a:rPr>
              <a:t>Las discapacidades del desarrollo pueden ser trastornos físicos, mentales o ambos</a:t>
            </a:r>
            <a:endParaRPr lang="es-ES_tradnl" sz="4000" kern="1200" dirty="0">
              <a:ln w="22225">
                <a:solidFill>
                  <a:srgbClr val="FFFFFF"/>
                </a:solidFill>
              </a:ln>
              <a:solidFill>
                <a:schemeClr val="tx1"/>
              </a:solidFill>
              <a:latin typeface="+mj-lt"/>
              <a:ea typeface="+mj-ea"/>
              <a:cs typeface="+mj-cs"/>
            </a:endParaRPr>
          </a:p>
        </p:txBody>
      </p:sp>
      <p:pic>
        <p:nvPicPr>
          <p:cNvPr id="3" name="Picture 2" descr="A picture containing indoor, person, child, sitting&#10;&#10;Description generated with very high confidence">
            <a:extLst>
              <a:ext uri="{FF2B5EF4-FFF2-40B4-BE49-F238E27FC236}">
                <a16:creationId xmlns:a16="http://schemas.microsoft.com/office/drawing/2014/main" id="{7679DD93-3768-45BD-801B-7E6B35CF731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7" r="36686" b="1"/>
          <a:stretch/>
        </p:blipFill>
        <p:spPr>
          <a:xfrm>
            <a:off x="2" y="2257"/>
            <a:ext cx="8670130" cy="9751343"/>
          </a:xfrm>
          <a:custGeom>
            <a:avLst/>
            <a:gdLst>
              <a:gd name="connsiteX0" fmla="*/ 0 w 6649908"/>
              <a:gd name="connsiteY0" fmla="*/ 0 h 6856413"/>
              <a:gd name="connsiteX1" fmla="*/ 6559859 w 6649908"/>
              <a:gd name="connsiteY1" fmla="*/ 0 h 6856413"/>
              <a:gd name="connsiteX2" fmla="*/ 6572145 w 6649908"/>
              <a:gd name="connsiteY2" fmla="*/ 79394 h 6856413"/>
              <a:gd name="connsiteX3" fmla="*/ 6528796 w 6649908"/>
              <a:gd name="connsiteY3" fmla="*/ 6624522 h 6856413"/>
              <a:gd name="connsiteX4" fmla="*/ 6564680 w 6649908"/>
              <a:gd name="connsiteY4" fmla="*/ 6856413 h 6856413"/>
              <a:gd name="connsiteX5" fmla="*/ 0 w 6649908"/>
              <a:gd name="connsiteY5" fmla="*/ 6856413 h 685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p:spPr>
      </p:pic>
      <p:sp>
        <p:nvSpPr>
          <p:cNvPr id="162" name="Shape 162"/>
          <p:cNvSpPr>
            <a:spLocks noGrp="1"/>
          </p:cNvSpPr>
          <p:nvPr>
            <p:ph type="body" idx="1"/>
          </p:nvPr>
        </p:nvSpPr>
        <p:spPr>
          <a:xfrm>
            <a:off x="9127722" y="3182112"/>
            <a:ext cx="7960128" cy="6166440"/>
          </a:xfrm>
          <a:prstGeom prst="rect">
            <a:avLst/>
          </a:prstGeom>
        </p:spPr>
        <p:txBody>
          <a:bodyPr vert="horz" lIns="91440" tIns="45720" rIns="91440" bIns="45720" rtlCol="0">
            <a:normAutofit/>
          </a:bodyPr>
          <a:lstStyle/>
          <a:p>
            <a:pPr marL="0" indent="0" defTabSz="914400">
              <a:lnSpc>
                <a:spcPct val="90000"/>
              </a:lnSpc>
              <a:spcBef>
                <a:spcPts val="2067"/>
              </a:spcBef>
              <a:buNone/>
              <a:defRPr sz="2520"/>
            </a:pPr>
            <a:r>
              <a:rPr lang="es-ES_tradnl" sz="3200" kern="1200" dirty="0">
                <a:solidFill>
                  <a:schemeClr val="tx1"/>
                </a:solidFill>
              </a:rPr>
              <a:t>Las limitaciones podrían impedir: </a:t>
            </a:r>
          </a:p>
          <a:p>
            <a:pPr marL="400050" lvl="1" indent="-228600" defTabSz="914400">
              <a:lnSpc>
                <a:spcPct val="90000"/>
              </a:lnSpc>
              <a:spcBef>
                <a:spcPts val="2067"/>
              </a:spcBef>
              <a:buFont typeface="Arial" panose="020B0604020202020204" pitchFamily="34" charset="0"/>
              <a:buChar char="•"/>
              <a:defRPr sz="2520"/>
            </a:pPr>
            <a:r>
              <a:rPr lang="es-ES_tradnl" sz="3200" kern="1200" dirty="0">
                <a:solidFill>
                  <a:schemeClr val="tx1"/>
                </a:solidFill>
              </a:rPr>
              <a:t>Aprender al mismo ritmo que otros niños</a:t>
            </a:r>
          </a:p>
          <a:p>
            <a:pPr marL="400050" lvl="1" indent="-228600" defTabSz="914400">
              <a:lnSpc>
                <a:spcPct val="90000"/>
              </a:lnSpc>
              <a:spcBef>
                <a:spcPts val="2067"/>
              </a:spcBef>
              <a:buFont typeface="Arial" panose="020B0604020202020204" pitchFamily="34" charset="0"/>
              <a:buChar char="•"/>
              <a:defRPr sz="2520"/>
            </a:pPr>
            <a:r>
              <a:rPr lang="es-ES_tradnl" sz="3200" kern="1200" dirty="0">
                <a:solidFill>
                  <a:schemeClr val="tx1"/>
                </a:solidFill>
              </a:rPr>
              <a:t>Entender profundamente, conceptos más complejos </a:t>
            </a:r>
          </a:p>
          <a:p>
            <a:pPr marL="400050" lvl="1" indent="-228600" defTabSz="914400">
              <a:lnSpc>
                <a:spcPct val="90000"/>
              </a:lnSpc>
              <a:spcBef>
                <a:spcPts val="2067"/>
              </a:spcBef>
              <a:buFont typeface="Arial" panose="020B0604020202020204" pitchFamily="34" charset="0"/>
              <a:buChar char="•"/>
              <a:defRPr sz="2520"/>
            </a:pPr>
            <a:r>
              <a:rPr lang="es-ES_tradnl" sz="3200" kern="1200" dirty="0">
                <a:solidFill>
                  <a:schemeClr val="tx1"/>
                </a:solidFill>
              </a:rPr>
              <a:t>Ser independiente en el cuidado personal, incluyendo la higiene, el uso </a:t>
            </a:r>
            <a:br>
              <a:rPr lang="es-ES_tradnl" sz="3200" kern="1200" dirty="0">
                <a:solidFill>
                  <a:schemeClr val="tx1"/>
                </a:solidFill>
              </a:rPr>
            </a:br>
            <a:r>
              <a:rPr lang="es-ES_tradnl" sz="3200" kern="1200" dirty="0">
                <a:solidFill>
                  <a:schemeClr val="tx1"/>
                </a:solidFill>
              </a:rPr>
              <a:t>del inodoro y la alimentación</a:t>
            </a:r>
          </a:p>
          <a:p>
            <a:pPr marL="400050" lvl="1" indent="-228600" defTabSz="914400">
              <a:lnSpc>
                <a:spcPct val="90000"/>
              </a:lnSpc>
              <a:spcBef>
                <a:spcPts val="2067"/>
              </a:spcBef>
              <a:buFont typeface="Arial" panose="020B0604020202020204" pitchFamily="34" charset="0"/>
              <a:buChar char="•"/>
              <a:defRPr sz="2520"/>
            </a:pPr>
            <a:r>
              <a:rPr lang="es-ES_tradnl" sz="3200" kern="1200" dirty="0">
                <a:solidFill>
                  <a:schemeClr val="tx1"/>
                </a:solidFill>
              </a:rPr>
              <a:t>Comunicarse verbalmente y comprender lo que escucha</a:t>
            </a:r>
          </a:p>
          <a:p>
            <a:pPr marL="400050" lvl="1" indent="-228600" defTabSz="914400">
              <a:lnSpc>
                <a:spcPct val="90000"/>
              </a:lnSpc>
              <a:spcBef>
                <a:spcPts val="2067"/>
              </a:spcBef>
              <a:buFont typeface="Arial" panose="020B0604020202020204" pitchFamily="34" charset="0"/>
              <a:buChar char="•"/>
              <a:defRPr sz="2520"/>
            </a:pPr>
            <a:r>
              <a:rPr lang="es-ES_tradnl" sz="3200" kern="1200" dirty="0">
                <a:solidFill>
                  <a:schemeClr val="tx1"/>
                </a:solidFill>
              </a:rPr>
              <a:t>Moverse independientemente</a:t>
            </a:r>
            <a:endParaRPr lang="es-ES_tradnl" sz="2400" kern="1200" dirty="0">
              <a:solidFill>
                <a:schemeClr val="tx1"/>
              </a:solidFill>
            </a:endParaRPr>
          </a:p>
        </p:txBody>
      </p:sp>
      <p:cxnSp>
        <p:nvCxnSpPr>
          <p:cNvPr id="4" name="Straight Connector 3">
            <a:extLst>
              <a:ext uri="{FF2B5EF4-FFF2-40B4-BE49-F238E27FC236}">
                <a16:creationId xmlns:a16="http://schemas.microsoft.com/office/drawing/2014/main" id="{25426EEE-46C0-44F0-A8E3-ECF001E24952}"/>
              </a:ext>
            </a:extLst>
          </p:cNvPr>
          <p:cNvCxnSpPr>
            <a:cxnSpLocks/>
          </p:cNvCxnSpPr>
          <p:nvPr/>
        </p:nvCxnSpPr>
        <p:spPr>
          <a:xfrm>
            <a:off x="9857232" y="3191130"/>
            <a:ext cx="6126480"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14CDD0C-3E39-4054-A053-BC95B8E8F1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 y="0"/>
            <a:ext cx="17339714" cy="9753590"/>
          </a:xfrm>
          <a:prstGeom prst="rect">
            <a:avLst/>
          </a:prstGeom>
        </p:spPr>
      </p:pic>
      <p:sp>
        <p:nvSpPr>
          <p:cNvPr id="4" name="Rectangle 3">
            <a:extLst>
              <a:ext uri="{FF2B5EF4-FFF2-40B4-BE49-F238E27FC236}">
                <a16:creationId xmlns:a16="http://schemas.microsoft.com/office/drawing/2014/main" id="{57315A65-14F3-4D09-9B98-EF4652DD5165}"/>
              </a:ext>
            </a:extLst>
          </p:cNvPr>
          <p:cNvSpPr/>
          <p:nvPr/>
        </p:nvSpPr>
        <p:spPr>
          <a:xfrm>
            <a:off x="896112" y="2519723"/>
            <a:ext cx="14872848" cy="5083828"/>
          </a:xfrm>
          <a:prstGeom prst="rect">
            <a:avLst/>
          </a:prstGeom>
        </p:spPr>
        <p:txBody>
          <a:bodyPr wrap="square">
            <a:spAutoFit/>
          </a:bodyPr>
          <a:lstStyle/>
          <a:p>
            <a:pPr marL="722422" lvl="1" indent="0" defTabSz="914400">
              <a:lnSpc>
                <a:spcPct val="90000"/>
              </a:lnSpc>
              <a:spcBef>
                <a:spcPts val="1200"/>
              </a:spcBef>
              <a:buSzPct val="100000"/>
              <a:defRPr sz="1560">
                <a:uFill>
                  <a:solidFill>
                    <a:srgbClr val="000000"/>
                  </a:solidFill>
                </a:uFill>
              </a:defRPr>
            </a:pPr>
            <a:r>
              <a:rPr lang="es-ES_tradnl" sz="7200" b="1" kern="1200" dirty="0"/>
              <a:t>El trastorno del espectro autista (TEA) es una discapacidad del desarrollo que puede causar significativos desafíos sociales, de comunicación y de conducta.</a:t>
            </a:r>
          </a:p>
        </p:txBody>
      </p:sp>
    </p:spTree>
    <p:extLst>
      <p:ext uri="{BB962C8B-B14F-4D97-AF65-F5344CB8AC3E}">
        <p14:creationId xmlns:p14="http://schemas.microsoft.com/office/powerpoint/2010/main" val="197458726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8" name="Picture 107">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7340262" cy="9753600"/>
          </a:xfrm>
          <a:prstGeom prst="rect">
            <a:avLst/>
          </a:prstGeom>
        </p:spPr>
      </p:pic>
      <p:pic>
        <p:nvPicPr>
          <p:cNvPr id="7" name="Picture 6" descr="A picture containing person, ground, girl, little&#10;&#10;Description generated with very high confidence">
            <a:extLst>
              <a:ext uri="{FF2B5EF4-FFF2-40B4-BE49-F238E27FC236}">
                <a16:creationId xmlns:a16="http://schemas.microsoft.com/office/drawing/2014/main" id="{41ADB601-3E9F-4B3C-8377-3497DE03A4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7339264" cy="9753600"/>
          </a:xfrm>
          <a:prstGeom prst="rect">
            <a:avLst/>
          </a:prstGeom>
        </p:spPr>
      </p:pic>
      <p:sp>
        <p:nvSpPr>
          <p:cNvPr id="166" name="Shape 166"/>
          <p:cNvSpPr>
            <a:spLocks noGrp="1"/>
          </p:cNvSpPr>
          <p:nvPr>
            <p:ph type="title"/>
          </p:nvPr>
        </p:nvSpPr>
        <p:spPr>
          <a:xfrm>
            <a:off x="653983" y="1490781"/>
            <a:ext cx="11433633" cy="1127159"/>
          </a:xfrm>
          <a:prstGeom prst="rect">
            <a:avLst/>
          </a:prstGeom>
        </p:spPr>
        <p:txBody>
          <a:bodyPr vert="horz" lIns="91440" tIns="45720" rIns="91440" bIns="45720" rtlCol="0" anchor="ctr">
            <a:normAutofit/>
          </a:bodyPr>
          <a:lstStyle>
            <a:lvl1pPr algn="l"/>
          </a:lstStyle>
          <a:p>
            <a:pPr defTabSz="914400">
              <a:lnSpc>
                <a:spcPct val="90000"/>
              </a:lnSpc>
              <a:spcBef>
                <a:spcPct val="0"/>
              </a:spcBef>
            </a:pPr>
            <a:r>
              <a:rPr lang="es-ES_tradnl" sz="4800" b="1" kern="1200" dirty="0">
                <a:latin typeface="+mj-lt"/>
                <a:ea typeface="+mj-ea"/>
                <a:cs typeface="+mj-cs"/>
              </a:rPr>
              <a:t>Una mirada más de cerca al autismo</a:t>
            </a:r>
            <a:endParaRPr lang="es-ES_tradnl" sz="4800" kern="1200" dirty="0">
              <a:latin typeface="+mj-lt"/>
              <a:ea typeface="+mj-ea"/>
              <a:cs typeface="+mj-cs"/>
            </a:endParaRPr>
          </a:p>
        </p:txBody>
      </p:sp>
      <p:sp>
        <p:nvSpPr>
          <p:cNvPr id="167" name="Shape 167"/>
          <p:cNvSpPr>
            <a:spLocks noGrp="1"/>
          </p:cNvSpPr>
          <p:nvPr>
            <p:ph type="body" idx="1"/>
          </p:nvPr>
        </p:nvSpPr>
        <p:spPr>
          <a:xfrm>
            <a:off x="-998" y="2718148"/>
            <a:ext cx="10396160" cy="6417252"/>
          </a:xfrm>
          <a:prstGeom prst="rect">
            <a:avLst/>
          </a:prstGeom>
        </p:spPr>
        <p:txBody>
          <a:bodyPr vert="horz" lIns="91440" tIns="45720" rIns="91440" bIns="45720" rtlCol="0" anchor="ctr">
            <a:normAutofit/>
          </a:bodyPr>
          <a:lstStyle/>
          <a:p>
            <a:pPr marL="722422" lvl="1" indent="0" defTabSz="914400">
              <a:lnSpc>
                <a:spcPct val="90000"/>
              </a:lnSpc>
              <a:spcBef>
                <a:spcPts val="2400"/>
              </a:spcBef>
              <a:buSzPct val="100000"/>
              <a:buNone/>
              <a:defRPr sz="1560">
                <a:uFill>
                  <a:solidFill>
                    <a:srgbClr val="000000"/>
                  </a:solidFill>
                </a:uFill>
              </a:defRPr>
            </a:pPr>
            <a:r>
              <a:rPr lang="es-ES_tradnl" sz="4000" b="1" kern="1200" dirty="0">
                <a:sym typeface="Helvetica"/>
              </a:rPr>
              <a:t>Comunicación e interacción social</a:t>
            </a:r>
          </a:p>
          <a:p>
            <a:pPr marL="1658018" lvl="2" indent="-342900" defTabSz="914400">
              <a:lnSpc>
                <a:spcPct val="90000"/>
              </a:lnSpc>
              <a:spcBef>
                <a:spcPts val="2400"/>
              </a:spcBef>
              <a:buSzPct val="100000"/>
              <a:defRPr sz="1560">
                <a:uFill>
                  <a:solidFill>
                    <a:srgbClr val="000000"/>
                  </a:solidFill>
                </a:uFill>
              </a:defRPr>
            </a:pPr>
            <a:r>
              <a:rPr lang="es-ES_tradnl" sz="4000" b="1" kern="1200" dirty="0">
                <a:sym typeface="Helvetica"/>
              </a:rPr>
              <a:t>Espacio social</a:t>
            </a:r>
          </a:p>
          <a:p>
            <a:pPr marL="1658018" lvl="2" indent="-342900" defTabSz="914400">
              <a:lnSpc>
                <a:spcPct val="90000"/>
              </a:lnSpc>
              <a:spcBef>
                <a:spcPts val="2400"/>
              </a:spcBef>
              <a:buSzPct val="100000"/>
              <a:defRPr sz="1560">
                <a:uFill>
                  <a:solidFill>
                    <a:srgbClr val="000000"/>
                  </a:solidFill>
                </a:uFill>
              </a:defRPr>
            </a:pPr>
            <a:r>
              <a:rPr lang="es-ES_tradnl" sz="4000" b="1" kern="1200" dirty="0">
                <a:sym typeface="Helvetica"/>
              </a:rPr>
              <a:t>Conversación</a:t>
            </a:r>
          </a:p>
          <a:p>
            <a:pPr marL="1658018" lvl="2" indent="-342900" defTabSz="914400">
              <a:lnSpc>
                <a:spcPct val="90000"/>
              </a:lnSpc>
              <a:spcBef>
                <a:spcPts val="2400"/>
              </a:spcBef>
              <a:buSzPct val="100000"/>
              <a:defRPr sz="1560">
                <a:uFill>
                  <a:solidFill>
                    <a:srgbClr val="000000"/>
                  </a:solidFill>
                </a:uFill>
              </a:defRPr>
            </a:pPr>
            <a:r>
              <a:rPr lang="es-ES_tradnl" sz="4000" b="1" kern="1200" dirty="0">
                <a:sym typeface="Helvetica"/>
              </a:rPr>
              <a:t>Interacción</a:t>
            </a:r>
          </a:p>
          <a:p>
            <a:pPr marL="1658018" lvl="2" indent="-342900" defTabSz="914400">
              <a:lnSpc>
                <a:spcPct val="90000"/>
              </a:lnSpc>
              <a:spcBef>
                <a:spcPts val="2400"/>
              </a:spcBef>
              <a:buSzPct val="100000"/>
              <a:defRPr sz="1560">
                <a:uFill>
                  <a:solidFill>
                    <a:srgbClr val="000000"/>
                  </a:solidFill>
                </a:uFill>
              </a:defRPr>
            </a:pPr>
            <a:r>
              <a:rPr lang="es-ES_tradnl" sz="4000" b="1" kern="1200" dirty="0">
                <a:sym typeface="Helvetica"/>
              </a:rPr>
              <a:t>Expresión de las emociones</a:t>
            </a:r>
          </a:p>
          <a:p>
            <a:pPr marL="1658018" lvl="2" indent="-342900" defTabSz="914400">
              <a:lnSpc>
                <a:spcPct val="90000"/>
              </a:lnSpc>
              <a:spcBef>
                <a:spcPts val="2400"/>
              </a:spcBef>
              <a:buSzPct val="100000"/>
              <a:defRPr sz="1560">
                <a:uFill>
                  <a:solidFill>
                    <a:srgbClr val="000000"/>
                  </a:solidFill>
                </a:uFill>
              </a:defRPr>
            </a:pPr>
            <a:r>
              <a:rPr lang="es-ES_tradnl" sz="4000" b="1" kern="1200" dirty="0">
                <a:sym typeface="Helvetica"/>
              </a:rPr>
              <a:t>Contacto visual</a:t>
            </a:r>
          </a:p>
          <a:p>
            <a:pPr marL="1658018" lvl="2" indent="-342900" defTabSz="914400">
              <a:lnSpc>
                <a:spcPct val="90000"/>
              </a:lnSpc>
              <a:spcBef>
                <a:spcPts val="2400"/>
              </a:spcBef>
              <a:buSzPct val="100000"/>
              <a:defRPr sz="1560">
                <a:uFill>
                  <a:solidFill>
                    <a:srgbClr val="000000"/>
                  </a:solidFill>
                </a:uFill>
              </a:defRPr>
            </a:pPr>
            <a:r>
              <a:rPr lang="es-ES_tradnl" sz="4000" b="1" kern="1200" dirty="0">
                <a:sym typeface="Helvetica"/>
              </a:rPr>
              <a:t>Amistades</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erson sitting on a table&#10;&#10;Description generated with high confidence">
            <a:extLst>
              <a:ext uri="{FF2B5EF4-FFF2-40B4-BE49-F238E27FC236}">
                <a16:creationId xmlns:a16="http://schemas.microsoft.com/office/drawing/2014/main" id="{5104FCD4-7E61-4699-AEE2-D34E8B4298D9}"/>
              </a:ext>
            </a:extLst>
          </p:cNvPr>
          <p:cNvPicPr>
            <a:picLocks noChangeAspect="1"/>
          </p:cNvPicPr>
          <p:nvPr/>
        </p:nvPicPr>
        <p:blipFill rotWithShape="1">
          <a:blip r:embed="rId3">
            <a:extLst>
              <a:ext uri="{28A0092B-C50C-407E-A947-70E740481C1C}">
                <a14:useLocalDpi xmlns:a14="http://schemas.microsoft.com/office/drawing/2010/main" val="0"/>
              </a:ext>
            </a:extLst>
          </a:blip>
          <a:srcRect t="6500" b="21123"/>
          <a:stretch/>
        </p:blipFill>
        <p:spPr>
          <a:xfrm>
            <a:off x="-16937" y="10"/>
            <a:ext cx="8995261" cy="9753590"/>
          </a:xfrm>
          <a:prstGeom prst="rect">
            <a:avLst/>
          </a:prstGeom>
        </p:spPr>
      </p:pic>
      <p:pic>
        <p:nvPicPr>
          <p:cNvPr id="116" name="Picture 115">
            <a:extLst>
              <a:ext uri="{FF2B5EF4-FFF2-40B4-BE49-F238E27FC236}">
                <a16:creationId xmlns:a16="http://schemas.microsoft.com/office/drawing/2014/main" id="{19AE98B8-B73A-4724-B639-017087F923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7340262" cy="9753600"/>
          </a:xfrm>
          <a:prstGeom prst="rect">
            <a:avLst/>
          </a:prstGeom>
        </p:spPr>
      </p:pic>
      <p:sp>
        <p:nvSpPr>
          <p:cNvPr id="175" name="Shape 175"/>
          <p:cNvSpPr>
            <a:spLocks noGrp="1"/>
          </p:cNvSpPr>
          <p:nvPr>
            <p:ph type="body" idx="1"/>
          </p:nvPr>
        </p:nvSpPr>
        <p:spPr>
          <a:xfrm>
            <a:off x="8437049" y="1298704"/>
            <a:ext cx="8687068" cy="5410199"/>
          </a:xfrm>
          <a:prstGeom prst="rect">
            <a:avLst/>
          </a:prstGeom>
        </p:spPr>
        <p:txBody>
          <a:bodyPr vert="horz" lIns="91440" tIns="45720" rIns="91440" bIns="45720" rtlCol="0" anchor="b">
            <a:normAutofit/>
          </a:bodyPr>
          <a:lstStyle/>
          <a:p>
            <a:pPr marL="347500" lvl="1" indent="0" defTabSz="914400">
              <a:lnSpc>
                <a:spcPct val="90000"/>
              </a:lnSpc>
              <a:spcBef>
                <a:spcPts val="1200"/>
              </a:spcBef>
              <a:buSzPct val="100000"/>
              <a:buNone/>
              <a:defRPr sz="1260">
                <a:uFill>
                  <a:solidFill>
                    <a:srgbClr val="000000"/>
                  </a:solidFill>
                </a:uFill>
              </a:defRPr>
            </a:pPr>
            <a:r>
              <a:rPr lang="es-ES_tradnl" sz="4400" b="1" kern="1200" dirty="0">
                <a:sym typeface="Helvetica"/>
              </a:rPr>
              <a:t>Patrones restringidos o repetitivos de conducta, intereses o actividades</a:t>
            </a:r>
          </a:p>
          <a:p>
            <a:pPr marL="1511696" lvl="2" indent="-228600" defTabSz="914400">
              <a:lnSpc>
                <a:spcPct val="90000"/>
              </a:lnSpc>
              <a:spcBef>
                <a:spcPts val="933"/>
              </a:spcBef>
              <a:buSzPct val="100000"/>
              <a:buFont typeface="Arial" panose="020B0604020202020204" pitchFamily="34" charset="0"/>
              <a:buChar char="•"/>
              <a:defRPr sz="1260">
                <a:uFill>
                  <a:solidFill>
                    <a:srgbClr val="000000"/>
                  </a:solidFill>
                </a:uFill>
              </a:defRPr>
            </a:pPr>
            <a:endParaRPr lang="es-ES_tradnl" sz="1000" kern="1200" dirty="0">
              <a:sym typeface="Helvetica"/>
            </a:endParaRPr>
          </a:p>
          <a:p>
            <a:pPr marL="1511696" lvl="2" indent="-228600" defTabSz="914400">
              <a:lnSpc>
                <a:spcPct val="90000"/>
              </a:lnSpc>
              <a:spcBef>
                <a:spcPts val="1800"/>
              </a:spcBef>
              <a:buSzPct val="100000"/>
              <a:buFont typeface="Arial" panose="020B0604020202020204" pitchFamily="34" charset="0"/>
              <a:buChar char="•"/>
              <a:defRPr sz="1260">
                <a:uFill>
                  <a:solidFill>
                    <a:srgbClr val="000000"/>
                  </a:solidFill>
                </a:uFill>
              </a:defRPr>
            </a:pPr>
            <a:r>
              <a:rPr lang="es-ES_tradnl" sz="4000" kern="1200" dirty="0">
                <a:sym typeface="Helvetica"/>
              </a:rPr>
              <a:t>Repetición </a:t>
            </a:r>
          </a:p>
          <a:p>
            <a:pPr marL="1511696" lvl="2" indent="-228600" defTabSz="914400">
              <a:lnSpc>
                <a:spcPct val="90000"/>
              </a:lnSpc>
              <a:spcBef>
                <a:spcPts val="1800"/>
              </a:spcBef>
              <a:buSzPct val="100000"/>
              <a:buFont typeface="Arial" panose="020B0604020202020204" pitchFamily="34" charset="0"/>
              <a:buChar char="•"/>
              <a:defRPr sz="1260">
                <a:uFill>
                  <a:solidFill>
                    <a:srgbClr val="000000"/>
                  </a:solidFill>
                </a:uFill>
              </a:defRPr>
            </a:pPr>
            <a:r>
              <a:rPr lang="es-ES_tradnl" sz="4000" kern="1200" dirty="0">
                <a:sym typeface="Helvetica"/>
              </a:rPr>
              <a:t>Objetos favoritos</a:t>
            </a:r>
            <a:r>
              <a:rPr lang="es-ES_tradnl" sz="4000" kern="1200" dirty="0"/>
              <a:t> </a:t>
            </a:r>
          </a:p>
          <a:p>
            <a:pPr marL="1511696" lvl="2" indent="-228600" defTabSz="914400">
              <a:lnSpc>
                <a:spcPct val="90000"/>
              </a:lnSpc>
              <a:spcBef>
                <a:spcPts val="1800"/>
              </a:spcBef>
              <a:buSzPct val="100000"/>
              <a:buFont typeface="Arial" panose="020B0604020202020204" pitchFamily="34" charset="0"/>
              <a:buChar char="•"/>
              <a:defRPr sz="1260">
                <a:uFill>
                  <a:solidFill>
                    <a:srgbClr val="000000"/>
                  </a:solidFill>
                </a:uFill>
              </a:defRPr>
            </a:pPr>
            <a:r>
              <a:rPr lang="es-ES_tradnl" sz="4000" kern="1200" dirty="0">
                <a:sym typeface="Helvetica"/>
              </a:rPr>
              <a:t>Estímulos sensoriales </a:t>
            </a:r>
          </a:p>
          <a:p>
            <a:pPr marL="1511696" lvl="2" indent="-228600" defTabSz="914400">
              <a:lnSpc>
                <a:spcPct val="90000"/>
              </a:lnSpc>
              <a:spcBef>
                <a:spcPts val="1800"/>
              </a:spcBef>
              <a:buSzPct val="100000"/>
              <a:buFont typeface="Arial" panose="020B0604020202020204" pitchFamily="34" charset="0"/>
              <a:buChar char="•"/>
              <a:defRPr sz="1260">
                <a:uFill>
                  <a:solidFill>
                    <a:srgbClr val="000000"/>
                  </a:solidFill>
                </a:uFill>
              </a:defRPr>
            </a:pPr>
            <a:r>
              <a:rPr lang="es-ES_tradnl" sz="4000" kern="1200" dirty="0">
                <a:sym typeface="Helvetica"/>
              </a:rPr>
              <a:t>Cambios</a:t>
            </a:r>
            <a:endParaRPr lang="es-ES_tradnl" sz="4000" kern="1200" dirty="0"/>
          </a:p>
        </p:txBody>
      </p:sp>
      <p:pic>
        <p:nvPicPr>
          <p:cNvPr id="4" name="Picture 3" descr="A close up of a logo&#10;&#10;Description generated with high confidence">
            <a:extLst>
              <a:ext uri="{FF2B5EF4-FFF2-40B4-BE49-F238E27FC236}">
                <a16:creationId xmlns:a16="http://schemas.microsoft.com/office/drawing/2014/main" id="{BDCB1B09-0BC2-4536-A240-CF43E480FA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685758">
            <a:off x="14519041" y="7142446"/>
            <a:ext cx="3702699" cy="3017014"/>
          </a:xfrm>
          <a:prstGeom prst="rect">
            <a:avLst/>
          </a:prstGeom>
        </p:spPr>
      </p:pic>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clothing, woman, next&#10;&#10;Description generated with high confidence">
            <a:extLst>
              <a:ext uri="{FF2B5EF4-FFF2-40B4-BE49-F238E27FC236}">
                <a16:creationId xmlns:a16="http://schemas.microsoft.com/office/drawing/2014/main" id="{B0836FFA-1871-4E90-BA7D-3BE2DCE80F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7332"/>
          <a:stretch/>
        </p:blipFill>
        <p:spPr>
          <a:xfrm>
            <a:off x="0" y="0"/>
            <a:ext cx="17346950" cy="9753600"/>
          </a:xfrm>
          <a:prstGeom prst="rect">
            <a:avLst/>
          </a:prstGeom>
        </p:spPr>
      </p:pic>
      <p:sp>
        <p:nvSpPr>
          <p:cNvPr id="177" name="Shape 177"/>
          <p:cNvSpPr>
            <a:spLocks noGrp="1"/>
          </p:cNvSpPr>
          <p:nvPr>
            <p:ph type="title"/>
          </p:nvPr>
        </p:nvSpPr>
        <p:spPr>
          <a:xfrm>
            <a:off x="5943640" y="444500"/>
            <a:ext cx="6062094" cy="2159000"/>
          </a:xfrm>
          <a:prstGeom prst="rect">
            <a:avLst/>
          </a:prstGeom>
        </p:spPr>
        <p:txBody>
          <a:bodyPr>
            <a:normAutofit/>
          </a:bodyPr>
          <a:lstStyle>
            <a:lvl1pPr algn="l"/>
          </a:lstStyle>
          <a:p>
            <a:r>
              <a:rPr lang="es-ES_tradnl" dirty="0">
                <a:solidFill>
                  <a:schemeClr val="bg1"/>
                </a:solidFill>
              </a:rPr>
              <a:t>Reflexión</a:t>
            </a:r>
            <a:r>
              <a:rPr lang="en-US" dirty="0"/>
              <a:t> </a:t>
            </a:r>
          </a:p>
        </p:txBody>
      </p:sp>
      <p:sp>
        <p:nvSpPr>
          <p:cNvPr id="178" name="Shape 178"/>
          <p:cNvSpPr>
            <a:spLocks noGrp="1"/>
          </p:cNvSpPr>
          <p:nvPr>
            <p:ph type="body" idx="1"/>
          </p:nvPr>
        </p:nvSpPr>
        <p:spPr>
          <a:xfrm>
            <a:off x="5084063" y="3048000"/>
            <a:ext cx="7022593" cy="4741334"/>
          </a:xfrm>
          <a:prstGeom prst="rect">
            <a:avLst/>
          </a:prstGeom>
        </p:spPr>
        <p:txBody>
          <a:bodyPr>
            <a:normAutofit fontScale="92500" lnSpcReduction="10000"/>
          </a:bodyPr>
          <a:lstStyle/>
          <a:p>
            <a:pPr>
              <a:spcBef>
                <a:spcPts val="6200"/>
              </a:spcBef>
            </a:pPr>
            <a:r>
              <a:rPr lang="es-ES_tradnl" dirty="0">
                <a:solidFill>
                  <a:schemeClr val="bg1"/>
                </a:solidFill>
              </a:rPr>
              <a:t>Escriba tres cosas que </a:t>
            </a:r>
            <a:br>
              <a:rPr lang="es-ES_tradnl" dirty="0">
                <a:solidFill>
                  <a:schemeClr val="bg1"/>
                </a:solidFill>
              </a:rPr>
            </a:br>
            <a:r>
              <a:rPr lang="es-ES_tradnl" dirty="0">
                <a:solidFill>
                  <a:schemeClr val="bg1"/>
                </a:solidFill>
              </a:rPr>
              <a:t>son nueva información para usted. </a:t>
            </a:r>
          </a:p>
          <a:p>
            <a:pPr>
              <a:spcBef>
                <a:spcPts val="6200"/>
              </a:spcBef>
            </a:pPr>
            <a:r>
              <a:rPr lang="es-ES_tradnl" dirty="0">
                <a:solidFill>
                  <a:schemeClr val="bg1"/>
                </a:solidFill>
              </a:rPr>
              <a:t>¿Quién en su aula podría tener características de autismo? </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girl in a park&#10;&#10;Description generated with very high confidence">
            <a:extLst>
              <a:ext uri="{FF2B5EF4-FFF2-40B4-BE49-F238E27FC236}">
                <a16:creationId xmlns:a16="http://schemas.microsoft.com/office/drawing/2014/main" id="{A2D3FAC3-5E09-4266-B904-BAFBC7FCABED}"/>
              </a:ext>
            </a:extLst>
          </p:cNvPr>
          <p:cNvPicPr>
            <a:picLocks noChangeAspect="1"/>
          </p:cNvPicPr>
          <p:nvPr/>
        </p:nvPicPr>
        <p:blipFill rotWithShape="1">
          <a:blip r:embed="rId3">
            <a:extLst>
              <a:ext uri="{28A0092B-C50C-407E-A947-70E740481C1C}">
                <a14:useLocalDpi xmlns:a14="http://schemas.microsoft.com/office/drawing/2010/main" val="0"/>
              </a:ext>
            </a:extLst>
          </a:blip>
          <a:srcRect r="14745" b="9091"/>
          <a:stretch/>
        </p:blipFill>
        <p:spPr>
          <a:xfrm>
            <a:off x="-5073" y="-2856"/>
            <a:ext cx="17345336" cy="9756455"/>
          </a:xfrm>
          <a:prstGeom prst="rect">
            <a:avLst/>
          </a:prstGeom>
        </p:spPr>
      </p:pic>
      <p:sp>
        <p:nvSpPr>
          <p:cNvPr id="124" name="Freeform: Shape 123">
            <a:extLst>
              <a:ext uri="{FF2B5EF4-FFF2-40B4-BE49-F238E27FC236}">
                <a16:creationId xmlns:a16="http://schemas.microsoft.com/office/drawing/2014/main" id="{E862BE82-D00D-42C1-BF16-93AA37870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855"/>
            <a:ext cx="7977800" cy="8306172"/>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6" name="Freeform: Shape 125">
            <a:extLst>
              <a:ext uri="{FF2B5EF4-FFF2-40B4-BE49-F238E27FC236}">
                <a16:creationId xmlns:a16="http://schemas.microsoft.com/office/drawing/2014/main" id="{F6D92C2D-1D3D-4974-918C-06579FB35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18" y="-2"/>
            <a:ext cx="7739768" cy="804258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2" name="Shape 182"/>
          <p:cNvSpPr>
            <a:spLocks noGrp="1"/>
          </p:cNvSpPr>
          <p:nvPr>
            <p:ph type="title"/>
          </p:nvPr>
        </p:nvSpPr>
        <p:spPr>
          <a:xfrm>
            <a:off x="139202" y="246696"/>
            <a:ext cx="7322928" cy="1815886"/>
          </a:xfrm>
          <a:prstGeom prst="rect">
            <a:avLst/>
          </a:prstGeom>
        </p:spPr>
        <p:txBody>
          <a:bodyPr vert="horz" lIns="91440" tIns="45720" rIns="91440" bIns="45720" rtlCol="0" anchor="ctr">
            <a:normAutofit/>
          </a:bodyPr>
          <a:lstStyle>
            <a:lvl1pPr defTabSz="519937">
              <a:defRPr sz="7119"/>
            </a:lvl1pPr>
          </a:lstStyle>
          <a:p>
            <a:pPr algn="l" defTabSz="914400">
              <a:lnSpc>
                <a:spcPct val="90000"/>
              </a:lnSpc>
              <a:spcBef>
                <a:spcPct val="0"/>
              </a:spcBef>
            </a:pPr>
            <a:r>
              <a:rPr lang="es-ES_tradnl" sz="4700" kern="1200" dirty="0">
                <a:solidFill>
                  <a:schemeClr val="tx1"/>
                </a:solidFill>
                <a:latin typeface="+mj-lt"/>
                <a:ea typeface="+mj-ea"/>
                <a:cs typeface="+mj-cs"/>
              </a:rPr>
              <a:t>¿Cómo puedo apoyar a los niños con discapacidades?</a:t>
            </a:r>
          </a:p>
        </p:txBody>
      </p:sp>
      <p:sp>
        <p:nvSpPr>
          <p:cNvPr id="183" name="Shape 183"/>
          <p:cNvSpPr>
            <a:spLocks noGrp="1"/>
          </p:cNvSpPr>
          <p:nvPr>
            <p:ph type="body" idx="1"/>
          </p:nvPr>
        </p:nvSpPr>
        <p:spPr>
          <a:xfrm>
            <a:off x="559621" y="2062582"/>
            <a:ext cx="7060377" cy="5770468"/>
          </a:xfrm>
          <a:prstGeom prst="rect">
            <a:avLst/>
          </a:prstGeom>
        </p:spPr>
        <p:txBody>
          <a:bodyPr vert="horz" lIns="91440" tIns="45720" rIns="91440" bIns="45720" rtlCol="0" anchor="t">
            <a:normAutofit lnSpcReduction="10000"/>
          </a:bodyPr>
          <a:lstStyle/>
          <a:p>
            <a:pPr marL="501256" indent="-228600" defTabSz="914400">
              <a:lnSpc>
                <a:spcPct val="90000"/>
              </a:lnSpc>
              <a:spcBef>
                <a:spcPts val="4400"/>
              </a:spcBef>
              <a:buFont typeface="Arial" panose="020B0604020202020204" pitchFamily="34" charset="0"/>
              <a:buChar char="•"/>
            </a:pPr>
            <a:r>
              <a:rPr lang="es-ES_tradnl" sz="3200" kern="1200" dirty="0">
                <a:solidFill>
                  <a:schemeClr val="tx1"/>
                </a:solidFill>
              </a:rPr>
              <a:t>Cómo preparar su lección</a:t>
            </a:r>
          </a:p>
          <a:p>
            <a:pPr marL="501256" indent="-228600" defTabSz="914400">
              <a:lnSpc>
                <a:spcPct val="90000"/>
              </a:lnSpc>
              <a:spcBef>
                <a:spcPts val="4400"/>
              </a:spcBef>
              <a:buFont typeface="Arial" panose="020B0604020202020204" pitchFamily="34" charset="0"/>
              <a:buChar char="•"/>
            </a:pPr>
            <a:r>
              <a:rPr lang="es-ES_tradnl" sz="3200" kern="1200" dirty="0">
                <a:solidFill>
                  <a:schemeClr val="tx1"/>
                </a:solidFill>
              </a:rPr>
              <a:t>Técnicas de comunicación</a:t>
            </a:r>
          </a:p>
          <a:p>
            <a:pPr marL="501256" indent="-228600" defTabSz="914400">
              <a:lnSpc>
                <a:spcPct val="90000"/>
              </a:lnSpc>
              <a:spcBef>
                <a:spcPts val="4400"/>
              </a:spcBef>
              <a:buFont typeface="Arial" panose="020B0604020202020204" pitchFamily="34" charset="0"/>
              <a:buChar char="•"/>
            </a:pPr>
            <a:r>
              <a:rPr lang="es-ES_tradnl" sz="3200" kern="1200" dirty="0">
                <a:solidFill>
                  <a:schemeClr val="tx1"/>
                </a:solidFill>
              </a:rPr>
              <a:t>Cómo crear horarios visuales</a:t>
            </a:r>
          </a:p>
          <a:p>
            <a:pPr marL="501256" indent="-228600" defTabSz="914400">
              <a:lnSpc>
                <a:spcPct val="90000"/>
              </a:lnSpc>
              <a:spcBef>
                <a:spcPts val="4400"/>
              </a:spcBef>
              <a:buFont typeface="Arial" panose="020B0604020202020204" pitchFamily="34" charset="0"/>
              <a:buChar char="•"/>
            </a:pPr>
            <a:r>
              <a:rPr lang="es-ES_tradnl" sz="3200" kern="1200" dirty="0">
                <a:solidFill>
                  <a:schemeClr val="tx1"/>
                </a:solidFill>
              </a:rPr>
              <a:t>Ayudar a los niños a cultivar </a:t>
            </a:r>
            <a:br>
              <a:rPr lang="es-ES_tradnl" sz="3200" kern="1200" dirty="0">
                <a:solidFill>
                  <a:schemeClr val="tx1"/>
                </a:solidFill>
              </a:rPr>
            </a:br>
            <a:r>
              <a:rPr lang="es-ES_tradnl" sz="3200" kern="1200" dirty="0">
                <a:solidFill>
                  <a:schemeClr val="tx1"/>
                </a:solidFill>
              </a:rPr>
              <a:t>amistades</a:t>
            </a:r>
          </a:p>
          <a:p>
            <a:pPr marL="501256" indent="-228600" defTabSz="914400">
              <a:lnSpc>
                <a:spcPct val="90000"/>
              </a:lnSpc>
              <a:spcBef>
                <a:spcPts val="4400"/>
              </a:spcBef>
              <a:buFont typeface="Arial" panose="020B0604020202020204" pitchFamily="34" charset="0"/>
              <a:buChar char="•"/>
            </a:pPr>
            <a:r>
              <a:rPr lang="es-ES_tradnl" sz="3200" kern="1200" dirty="0">
                <a:solidFill>
                  <a:schemeClr val="tx1"/>
                </a:solidFill>
              </a:rPr>
              <a:t>El manejo de la conducta</a:t>
            </a:r>
          </a:p>
          <a:p>
            <a:pPr marL="501256" indent="-228600" defTabSz="914400">
              <a:lnSpc>
                <a:spcPct val="90000"/>
              </a:lnSpc>
              <a:spcBef>
                <a:spcPts val="4400"/>
              </a:spcBef>
              <a:buFont typeface="Arial" panose="020B0604020202020204" pitchFamily="34" charset="0"/>
              <a:buChar char="•"/>
            </a:pPr>
            <a:r>
              <a:rPr lang="es-ES_tradnl" sz="3200" kern="1200" dirty="0">
                <a:solidFill>
                  <a:schemeClr val="tx1"/>
                </a:solidFill>
              </a:rPr>
              <a:t>Modelo y mentor</a:t>
            </a:r>
          </a:p>
        </p:txBody>
      </p:sp>
      <p:sp>
        <p:nvSpPr>
          <p:cNvPr id="4" name="Rectangle 3">
            <a:extLst>
              <a:ext uri="{FF2B5EF4-FFF2-40B4-BE49-F238E27FC236}">
                <a16:creationId xmlns:a16="http://schemas.microsoft.com/office/drawing/2014/main" id="{97F7D172-D230-480F-B386-B4451D5881FC}"/>
              </a:ext>
            </a:extLst>
          </p:cNvPr>
          <p:cNvSpPr/>
          <p:nvPr/>
        </p:nvSpPr>
        <p:spPr>
          <a:xfrm>
            <a:off x="10935560" y="6522637"/>
            <a:ext cx="6089037" cy="3142720"/>
          </a:xfrm>
          <a:prstGeom prst="rect">
            <a:avLst/>
          </a:prstGeom>
        </p:spPr>
        <p:txBody>
          <a:bodyPr wrap="square">
            <a:spAutoFit/>
          </a:bodyPr>
          <a:lstStyle/>
          <a:p>
            <a:pPr marL="690400" lvl="1" indent="0" defTabSz="914400">
              <a:lnSpc>
                <a:spcPct val="90000"/>
              </a:lnSpc>
              <a:spcBef>
                <a:spcPts val="933"/>
              </a:spcBef>
              <a:buSzPct val="100000"/>
              <a:defRPr sz="1260">
                <a:uFill>
                  <a:solidFill>
                    <a:srgbClr val="000000"/>
                  </a:solidFill>
                </a:uFill>
              </a:defRPr>
            </a:pPr>
            <a:r>
              <a:rPr lang="es-ES_tradnl" sz="4400" b="1" i="1" dirty="0">
                <a:solidFill>
                  <a:schemeClr val="bg1"/>
                </a:solidFill>
              </a:rPr>
              <a:t>Las prácticas que se usan en los niños con autismo pueden ser efectivas para todos los niños.</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5" name="Shape 185"/>
          <p:cNvSpPr>
            <a:spLocks noGrp="1"/>
          </p:cNvSpPr>
          <p:nvPr>
            <p:ph type="title"/>
          </p:nvPr>
        </p:nvSpPr>
        <p:spPr>
          <a:xfrm>
            <a:off x="9127720" y="697651"/>
            <a:ext cx="7788679" cy="2847645"/>
          </a:xfrm>
          <a:prstGeom prst="rect">
            <a:avLst/>
          </a:prstGeom>
        </p:spPr>
        <p:txBody>
          <a:bodyPr vert="horz" lIns="91440" tIns="45720" rIns="91440" bIns="45720" rtlCol="0" anchor="b">
            <a:normAutofit fontScale="90000"/>
          </a:bodyPr>
          <a:lstStyle>
            <a:lvl1pPr algn="l"/>
          </a:lstStyle>
          <a:p>
            <a:pPr algn="ctr" defTabSz="914400">
              <a:lnSpc>
                <a:spcPct val="90000"/>
              </a:lnSpc>
              <a:spcBef>
                <a:spcPct val="0"/>
              </a:spcBef>
            </a:pPr>
            <a:r>
              <a:rPr lang="es-ES_tradnl" sz="6000" b="1" kern="1200" dirty="0">
                <a:solidFill>
                  <a:srgbClr val="C00000"/>
                </a:solidFill>
                <a:latin typeface="+mj-lt"/>
                <a:ea typeface="+mj-ea"/>
                <a:cs typeface="+mj-cs"/>
              </a:rPr>
              <a:t>Cómo preparar </a:t>
            </a:r>
            <a:br>
              <a:rPr lang="es-ES_tradnl" sz="6000" b="1" kern="1200" dirty="0">
                <a:solidFill>
                  <a:srgbClr val="C00000"/>
                </a:solidFill>
                <a:latin typeface="+mj-lt"/>
                <a:ea typeface="+mj-ea"/>
                <a:cs typeface="+mj-cs"/>
              </a:rPr>
            </a:br>
            <a:r>
              <a:rPr lang="es-ES_tradnl" sz="6000" b="1" kern="1200" dirty="0">
                <a:solidFill>
                  <a:srgbClr val="C00000"/>
                </a:solidFill>
                <a:latin typeface="+mj-lt"/>
                <a:ea typeface="+mj-ea"/>
                <a:cs typeface="+mj-cs"/>
              </a:rPr>
              <a:t>su lección</a:t>
            </a:r>
            <a:br>
              <a:rPr lang="es-ES_tradnl" sz="3100" kern="1200" dirty="0">
                <a:solidFill>
                  <a:schemeClr val="tx1"/>
                </a:solidFill>
                <a:latin typeface="+mj-lt"/>
                <a:ea typeface="+mj-ea"/>
                <a:cs typeface="+mj-cs"/>
              </a:rPr>
            </a:br>
            <a:br>
              <a:rPr lang="es-ES_tradnl" sz="3100" kern="1200" dirty="0">
                <a:solidFill>
                  <a:schemeClr val="tx1"/>
                </a:solidFill>
                <a:latin typeface="+mj-lt"/>
                <a:ea typeface="+mj-ea"/>
                <a:cs typeface="+mj-cs"/>
              </a:rPr>
            </a:br>
            <a:r>
              <a:rPr lang="es-ES_tradnl" sz="3100" kern="1200" dirty="0">
                <a:solidFill>
                  <a:schemeClr val="tx1"/>
                </a:solidFill>
                <a:latin typeface="+mj-lt"/>
                <a:ea typeface="+mj-ea"/>
                <a:cs typeface="+mj-cs"/>
              </a:rPr>
              <a:t>Qué hacer cuando se necesitan modificaciones.</a:t>
            </a:r>
          </a:p>
        </p:txBody>
      </p:sp>
      <p:pic>
        <p:nvPicPr>
          <p:cNvPr id="3" name="Picture 2" descr="A picture containing ground, building&#10;&#10;Description generated with very high confidence">
            <a:extLst>
              <a:ext uri="{FF2B5EF4-FFF2-40B4-BE49-F238E27FC236}">
                <a16:creationId xmlns:a16="http://schemas.microsoft.com/office/drawing/2014/main" id="{4B3B0C61-FC4D-4B43-973F-8D383E4BD1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417" r="27234"/>
          <a:stretch/>
        </p:blipFill>
        <p:spPr>
          <a:xfrm>
            <a:off x="2" y="2257"/>
            <a:ext cx="8670130" cy="9751343"/>
          </a:xfrm>
          <a:custGeom>
            <a:avLst/>
            <a:gdLst>
              <a:gd name="connsiteX0" fmla="*/ 0 w 6649908"/>
              <a:gd name="connsiteY0" fmla="*/ 0 h 6856413"/>
              <a:gd name="connsiteX1" fmla="*/ 6559859 w 6649908"/>
              <a:gd name="connsiteY1" fmla="*/ 0 h 6856413"/>
              <a:gd name="connsiteX2" fmla="*/ 6572145 w 6649908"/>
              <a:gd name="connsiteY2" fmla="*/ 79394 h 6856413"/>
              <a:gd name="connsiteX3" fmla="*/ 6528796 w 6649908"/>
              <a:gd name="connsiteY3" fmla="*/ 6624522 h 6856413"/>
              <a:gd name="connsiteX4" fmla="*/ 6564680 w 6649908"/>
              <a:gd name="connsiteY4" fmla="*/ 6856413 h 6856413"/>
              <a:gd name="connsiteX5" fmla="*/ 0 w 6649908"/>
              <a:gd name="connsiteY5" fmla="*/ 6856413 h 685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p:spPr>
      </p:pic>
      <p:sp>
        <p:nvSpPr>
          <p:cNvPr id="186" name="Shape 186"/>
          <p:cNvSpPr>
            <a:spLocks noGrp="1"/>
          </p:cNvSpPr>
          <p:nvPr>
            <p:ph type="body" idx="1"/>
          </p:nvPr>
        </p:nvSpPr>
        <p:spPr>
          <a:xfrm>
            <a:off x="9127720" y="3432809"/>
            <a:ext cx="7960130" cy="5337385"/>
          </a:xfrm>
          <a:prstGeom prst="rect">
            <a:avLst/>
          </a:prstGeom>
        </p:spPr>
        <p:txBody>
          <a:bodyPr vert="horz" lIns="91440" tIns="45720" rIns="91440" bIns="45720" rtlCol="0">
            <a:normAutofit/>
          </a:bodyPr>
          <a:lstStyle/>
          <a:p>
            <a:pPr marL="191199" indent="0" defTabSz="914400">
              <a:lnSpc>
                <a:spcPct val="90000"/>
              </a:lnSpc>
              <a:spcBef>
                <a:spcPts val="0"/>
              </a:spcBef>
              <a:spcAft>
                <a:spcPts val="600"/>
              </a:spcAft>
              <a:buNone/>
              <a:defRPr sz="1476">
                <a:uFill>
                  <a:solidFill>
                    <a:srgbClr val="000000"/>
                  </a:solidFill>
                </a:uFill>
              </a:defRPr>
            </a:pPr>
            <a:r>
              <a:rPr lang="es-ES_tradnl" sz="3600" b="1" kern="1200" dirty="0">
                <a:solidFill>
                  <a:schemeClr val="tx1"/>
                </a:solidFill>
                <a:sym typeface="Helvetica"/>
              </a:rPr>
              <a:t>Modificación</a:t>
            </a:r>
            <a:r>
              <a:rPr lang="es-ES_tradnl" sz="3600" kern="1200" dirty="0">
                <a:solidFill>
                  <a:schemeClr val="tx1"/>
                </a:solidFill>
              </a:rPr>
              <a:t> – cuando un niño participa en la misma lección con los demás pero se le asignan diferentes tareas o expectativas. </a:t>
            </a:r>
          </a:p>
          <a:p>
            <a:pPr marL="419799" indent="-228600" defTabSz="914400">
              <a:lnSpc>
                <a:spcPct val="90000"/>
              </a:lnSpc>
              <a:spcBef>
                <a:spcPts val="0"/>
              </a:spcBef>
              <a:spcAft>
                <a:spcPts val="600"/>
              </a:spcAft>
              <a:buFont typeface="Arial" panose="020B0604020202020204" pitchFamily="34" charset="0"/>
              <a:buChar char="•"/>
              <a:defRPr sz="1476">
                <a:uFill>
                  <a:solidFill>
                    <a:srgbClr val="000000"/>
                  </a:solidFill>
                </a:uFill>
              </a:defRPr>
            </a:pPr>
            <a:endParaRPr lang="es-ES_tradnl" sz="3600" kern="1200" dirty="0">
              <a:solidFill>
                <a:schemeClr val="tx1"/>
              </a:solidFill>
            </a:endParaRPr>
          </a:p>
          <a:p>
            <a:pPr marL="1134410" lvl="1" indent="-228600" defTabSz="914400">
              <a:lnSpc>
                <a:spcPct val="90000"/>
              </a:lnSpc>
              <a:spcBef>
                <a:spcPts val="0"/>
              </a:spcBef>
              <a:spcAft>
                <a:spcPts val="600"/>
              </a:spcAft>
              <a:buFont typeface="Arial" panose="020B0604020202020204" pitchFamily="34" charset="0"/>
              <a:buChar char="•"/>
              <a:defRPr sz="1476">
                <a:uFill>
                  <a:solidFill>
                    <a:srgbClr val="000000"/>
                  </a:solidFill>
                </a:uFill>
              </a:defRPr>
            </a:pPr>
            <a:r>
              <a:rPr lang="es-ES_tradnl" sz="3600" kern="1200" dirty="0">
                <a:solidFill>
                  <a:schemeClr val="tx1"/>
                </a:solidFill>
              </a:rPr>
              <a:t>Habilidades motrices finas</a:t>
            </a:r>
          </a:p>
          <a:p>
            <a:pPr marL="1134410" lvl="1" indent="-228600" defTabSz="914400">
              <a:lnSpc>
                <a:spcPct val="90000"/>
              </a:lnSpc>
              <a:spcBef>
                <a:spcPts val="0"/>
              </a:spcBef>
              <a:spcAft>
                <a:spcPts val="600"/>
              </a:spcAft>
              <a:buFont typeface="Arial" panose="020B0604020202020204" pitchFamily="34" charset="0"/>
              <a:buChar char="•"/>
              <a:defRPr sz="1476">
                <a:uFill>
                  <a:solidFill>
                    <a:srgbClr val="000000"/>
                  </a:solidFill>
                </a:uFill>
              </a:defRPr>
            </a:pPr>
            <a:r>
              <a:rPr lang="es-ES_tradnl" sz="3600" kern="1200" dirty="0">
                <a:solidFill>
                  <a:schemeClr val="tx1"/>
                </a:solidFill>
              </a:rPr>
              <a:t>Memorización</a:t>
            </a:r>
            <a:endParaRPr lang="es-ES_tradnl" sz="3200" kern="1200" dirty="0">
              <a:solidFill>
                <a:schemeClr val="tx1"/>
              </a:solidFill>
            </a:endParaRPr>
          </a:p>
        </p:txBody>
      </p:sp>
      <p:cxnSp>
        <p:nvCxnSpPr>
          <p:cNvPr id="4" name="Straight Connector 3">
            <a:extLst>
              <a:ext uri="{FF2B5EF4-FFF2-40B4-BE49-F238E27FC236}">
                <a16:creationId xmlns:a16="http://schemas.microsoft.com/office/drawing/2014/main" id="{D64F78D9-A81F-4DB9-8E61-59189A675C42}"/>
              </a:ext>
            </a:extLst>
          </p:cNvPr>
          <p:cNvCxnSpPr/>
          <p:nvPr/>
        </p:nvCxnSpPr>
        <p:spPr>
          <a:xfrm>
            <a:off x="10440784" y="3805584"/>
            <a:ext cx="5391150"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group of people sitting in a room&#10;&#10;Description generated with very high confidence">
            <a:extLst>
              <a:ext uri="{FF2B5EF4-FFF2-40B4-BE49-F238E27FC236}">
                <a16:creationId xmlns:a16="http://schemas.microsoft.com/office/drawing/2014/main" id="{F7AF50C6-34B3-41BE-9D0D-A19B2468A8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780" r="24872"/>
          <a:stretch/>
        </p:blipFill>
        <p:spPr>
          <a:xfrm>
            <a:off x="0" y="2257"/>
            <a:ext cx="8445544" cy="9751343"/>
          </a:xfrm>
          <a:custGeom>
            <a:avLst/>
            <a:gdLst>
              <a:gd name="connsiteX0" fmla="*/ 0 w 6649908"/>
              <a:gd name="connsiteY0" fmla="*/ 0 h 6856413"/>
              <a:gd name="connsiteX1" fmla="*/ 6559859 w 6649908"/>
              <a:gd name="connsiteY1" fmla="*/ 0 h 6856413"/>
              <a:gd name="connsiteX2" fmla="*/ 6572145 w 6649908"/>
              <a:gd name="connsiteY2" fmla="*/ 79394 h 6856413"/>
              <a:gd name="connsiteX3" fmla="*/ 6528796 w 6649908"/>
              <a:gd name="connsiteY3" fmla="*/ 6624522 h 6856413"/>
              <a:gd name="connsiteX4" fmla="*/ 6564680 w 6649908"/>
              <a:gd name="connsiteY4" fmla="*/ 6856413 h 6856413"/>
              <a:gd name="connsiteX5" fmla="*/ 0 w 6649908"/>
              <a:gd name="connsiteY5" fmla="*/ 6856413 h 685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p:spPr>
      </p:pic>
      <p:sp>
        <p:nvSpPr>
          <p:cNvPr id="5" name="Text Placeholder 2">
            <a:extLst>
              <a:ext uri="{FF2B5EF4-FFF2-40B4-BE49-F238E27FC236}">
                <a16:creationId xmlns:a16="http://schemas.microsoft.com/office/drawing/2014/main" id="{440230DC-2F2E-4382-809A-0B0311CF3B6E}"/>
              </a:ext>
            </a:extLst>
          </p:cNvPr>
          <p:cNvSpPr txBox="1">
            <a:spLocks/>
          </p:cNvSpPr>
          <p:nvPr/>
        </p:nvSpPr>
        <p:spPr>
          <a:xfrm>
            <a:off x="9063789" y="4200038"/>
            <a:ext cx="7952033" cy="3996690"/>
          </a:xfrm>
          <a:prstGeom prst="rect">
            <a:avLst/>
          </a:prstGeom>
        </p:spPr>
        <p:txBody>
          <a:bodyPr vert="horz" lIns="91440" tIns="45720" rIns="91440" bIns="45720" rtlCol="0">
            <a:normAutofit/>
          </a:bodyPr>
          <a:lstStyle>
            <a:lvl1pPr marL="592696"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1pPr>
            <a:lvl2pPr marL="1185393"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2pPr>
            <a:lvl3pPr marL="1778089"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3pPr>
            <a:lvl4pPr marL="2370785"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4pPr>
            <a:lvl5pPr marL="2963482"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5pPr>
            <a:lvl6pPr marL="3556178"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6pPr>
            <a:lvl7pPr marL="4148874"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7pPr>
            <a:lvl8pPr marL="4741570"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8pPr>
            <a:lvl9pPr marL="5334267"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9pPr>
          </a:lstStyle>
          <a:p>
            <a:pPr marL="0" indent="0" defTabSz="914400" hangingPunct="1">
              <a:lnSpc>
                <a:spcPct val="90000"/>
              </a:lnSpc>
              <a:buNone/>
            </a:pPr>
            <a:r>
              <a:rPr lang="es-ES_tradnl" sz="3600" b="1" kern="1200" dirty="0">
                <a:solidFill>
                  <a:schemeClr val="tx1"/>
                </a:solidFill>
                <a:sym typeface="Helvetica"/>
              </a:rPr>
              <a:t>Adaptación</a:t>
            </a:r>
            <a:r>
              <a:rPr lang="es-ES_tradnl" sz="3600" kern="1200" dirty="0">
                <a:solidFill>
                  <a:schemeClr val="tx1"/>
                </a:solidFill>
              </a:rPr>
              <a:t> – un ajuste que se hace en la clase o en las instrucciones que permite la participación de un niño. </a:t>
            </a:r>
          </a:p>
          <a:p>
            <a:pPr marL="677210" lvl="1" indent="-228600" defTabSz="914400" hangingPunct="1">
              <a:lnSpc>
                <a:spcPct val="90000"/>
              </a:lnSpc>
              <a:spcBef>
                <a:spcPts val="0"/>
              </a:spcBef>
              <a:spcAft>
                <a:spcPts val="600"/>
              </a:spcAft>
              <a:buFont typeface="Arial" panose="020B0604020202020204" pitchFamily="34" charset="0"/>
              <a:buChar char="•"/>
              <a:defRPr sz="1476">
                <a:uFill>
                  <a:solidFill>
                    <a:srgbClr val="000000"/>
                  </a:solidFill>
                </a:uFill>
              </a:defRPr>
            </a:pPr>
            <a:endParaRPr lang="es-ES_tradnl" sz="3600" kern="1200" dirty="0">
              <a:solidFill>
                <a:schemeClr val="tx1"/>
              </a:solidFill>
              <a:uFill>
                <a:solidFill>
                  <a:srgbClr val="000000"/>
                </a:solidFill>
              </a:uFill>
            </a:endParaRPr>
          </a:p>
          <a:p>
            <a:pPr marL="1134410" lvl="1" indent="-228600" defTabSz="914400" hangingPunct="1">
              <a:lnSpc>
                <a:spcPct val="90000"/>
              </a:lnSpc>
              <a:spcBef>
                <a:spcPts val="0"/>
              </a:spcBef>
              <a:spcAft>
                <a:spcPts val="600"/>
              </a:spcAft>
              <a:buFont typeface="Arial" panose="020B0604020202020204" pitchFamily="34" charset="0"/>
              <a:buChar char="•"/>
              <a:defRPr sz="1476">
                <a:uFill>
                  <a:solidFill>
                    <a:srgbClr val="000000"/>
                  </a:solidFill>
                </a:uFill>
              </a:defRPr>
            </a:pPr>
            <a:r>
              <a:rPr lang="es-ES_tradnl" sz="3600" kern="1200" dirty="0">
                <a:solidFill>
                  <a:schemeClr val="tx1"/>
                </a:solidFill>
                <a:uFill>
                  <a:solidFill>
                    <a:srgbClr val="000000"/>
                  </a:solidFill>
                </a:uFill>
              </a:rPr>
              <a:t>Tiempo en grupo</a:t>
            </a:r>
          </a:p>
          <a:p>
            <a:pPr marL="1134410" lvl="1" indent="-228600" defTabSz="914400" hangingPunct="1">
              <a:lnSpc>
                <a:spcPct val="90000"/>
              </a:lnSpc>
              <a:spcBef>
                <a:spcPts val="0"/>
              </a:spcBef>
              <a:spcAft>
                <a:spcPts val="600"/>
              </a:spcAft>
              <a:buFont typeface="Arial" panose="020B0604020202020204" pitchFamily="34" charset="0"/>
              <a:buChar char="•"/>
              <a:defRPr sz="1476">
                <a:uFill>
                  <a:solidFill>
                    <a:srgbClr val="000000"/>
                  </a:solidFill>
                </a:uFill>
              </a:defRPr>
            </a:pPr>
            <a:r>
              <a:rPr lang="es-ES_tradnl" sz="3600" kern="1200" dirty="0">
                <a:solidFill>
                  <a:schemeClr val="tx1"/>
                </a:solidFill>
                <a:uFill>
                  <a:solidFill>
                    <a:srgbClr val="000000"/>
                  </a:solidFill>
                </a:uFill>
              </a:rPr>
              <a:t>Tareas en pares </a:t>
            </a:r>
          </a:p>
          <a:p>
            <a:pPr marL="1134410" lvl="1" indent="-228600" defTabSz="914400" hangingPunct="1">
              <a:lnSpc>
                <a:spcPct val="90000"/>
              </a:lnSpc>
              <a:spcBef>
                <a:spcPts val="0"/>
              </a:spcBef>
              <a:spcAft>
                <a:spcPts val="600"/>
              </a:spcAft>
              <a:buFont typeface="Arial" panose="020B0604020202020204" pitchFamily="34" charset="0"/>
              <a:buChar char="•"/>
              <a:defRPr sz="1476">
                <a:uFill>
                  <a:solidFill>
                    <a:srgbClr val="000000"/>
                  </a:solidFill>
                </a:uFill>
              </a:defRPr>
            </a:pPr>
            <a:r>
              <a:rPr lang="es-ES_tradnl" sz="3600" kern="1200" dirty="0">
                <a:solidFill>
                  <a:schemeClr val="tx1"/>
                </a:solidFill>
                <a:uFill>
                  <a:solidFill>
                    <a:srgbClr val="000000"/>
                  </a:solidFill>
                </a:uFill>
              </a:rPr>
              <a:t>Zona silenciosa</a:t>
            </a:r>
          </a:p>
        </p:txBody>
      </p:sp>
      <p:sp>
        <p:nvSpPr>
          <p:cNvPr id="7" name="Rectangle 6">
            <a:extLst>
              <a:ext uri="{FF2B5EF4-FFF2-40B4-BE49-F238E27FC236}">
                <a16:creationId xmlns:a16="http://schemas.microsoft.com/office/drawing/2014/main" id="{B9CD710B-5615-497C-AFBC-9A40125783EB}"/>
              </a:ext>
            </a:extLst>
          </p:cNvPr>
          <p:cNvSpPr/>
          <p:nvPr/>
        </p:nvSpPr>
        <p:spPr>
          <a:xfrm>
            <a:off x="8512093" y="1212006"/>
            <a:ext cx="8667750" cy="1508105"/>
          </a:xfrm>
          <a:prstGeom prst="rect">
            <a:avLst/>
          </a:prstGeom>
        </p:spPr>
        <p:txBody>
          <a:bodyPr>
            <a:spAutoFit/>
          </a:bodyPr>
          <a:lstStyle/>
          <a:p>
            <a:pPr>
              <a:spcBef>
                <a:spcPts val="1200"/>
              </a:spcBef>
            </a:pPr>
            <a:r>
              <a:rPr lang="es-ES_tradnl" sz="5400" b="1" kern="1200" dirty="0">
                <a:solidFill>
                  <a:srgbClr val="C00000"/>
                </a:solidFill>
              </a:rPr>
              <a:t>Preparación de la lección</a:t>
            </a:r>
          </a:p>
          <a:p>
            <a:pPr>
              <a:spcBef>
                <a:spcPts val="1200"/>
              </a:spcBef>
            </a:pPr>
            <a:r>
              <a:rPr lang="es-ES_tradnl" sz="2800" kern="1200" dirty="0">
                <a:solidFill>
                  <a:schemeClr val="tx1"/>
                </a:solidFill>
              </a:rPr>
              <a:t>Qué hacer cuando se requiere hacer adaptaciones.</a:t>
            </a:r>
            <a:endParaRPr lang="es-ES_tradnl" sz="2800" dirty="0"/>
          </a:p>
        </p:txBody>
      </p:sp>
      <p:cxnSp>
        <p:nvCxnSpPr>
          <p:cNvPr id="9" name="Straight Connector 8">
            <a:extLst>
              <a:ext uri="{FF2B5EF4-FFF2-40B4-BE49-F238E27FC236}">
                <a16:creationId xmlns:a16="http://schemas.microsoft.com/office/drawing/2014/main" id="{2739A445-9FB5-4942-BC0E-A74AED7033F6}"/>
              </a:ext>
            </a:extLst>
          </p:cNvPr>
          <p:cNvCxnSpPr/>
          <p:nvPr/>
        </p:nvCxnSpPr>
        <p:spPr>
          <a:xfrm>
            <a:off x="10415681" y="3093718"/>
            <a:ext cx="5391150"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04613367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1"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0650808" y="3239271"/>
            <a:ext cx="6689454" cy="6514329"/>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cxnSp>
        <p:nvCxnSpPr>
          <p:cNvPr id="143" name="Straight Connector 142">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483548" y="7287172"/>
            <a:ext cx="1330416"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34CCD945-E399-4CE1-AD3C-C5EC433166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1" y="6207"/>
            <a:ext cx="17328697" cy="9747393"/>
          </a:xfrm>
          <a:prstGeom prst="rect">
            <a:avLst/>
          </a:prstGeom>
        </p:spPr>
      </p:pic>
      <p:sp>
        <p:nvSpPr>
          <p:cNvPr id="2" name="Rectangle 1">
            <a:extLst>
              <a:ext uri="{FF2B5EF4-FFF2-40B4-BE49-F238E27FC236}">
                <a16:creationId xmlns:a16="http://schemas.microsoft.com/office/drawing/2014/main" id="{95C4E210-119B-4CF1-9D97-E949C7D8C390}"/>
              </a:ext>
            </a:extLst>
          </p:cNvPr>
          <p:cNvSpPr/>
          <p:nvPr/>
        </p:nvSpPr>
        <p:spPr>
          <a:xfrm>
            <a:off x="3656470" y="8661849"/>
            <a:ext cx="10138820" cy="536942"/>
          </a:xfrm>
          <a:prstGeom prst="rect">
            <a:avLst/>
          </a:prstGeom>
        </p:spPr>
        <p:txBody>
          <a:bodyPr wrap="square">
            <a:spAutoFit/>
          </a:bodyPr>
          <a:lstStyle/>
          <a:p>
            <a:pPr>
              <a:lnSpc>
                <a:spcPts val="1840"/>
              </a:lnSpc>
            </a:pPr>
            <a:r>
              <a:rPr lang="es-ES_tradnl" sz="12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Texto bíblico tomado de la Santa Biblia, Nueva Versión Internacional® NVI® Propiedad literaria © 1999 </a:t>
            </a:r>
            <a:br>
              <a:rPr lang="es-ES_tradnl" sz="12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br>
            <a:r>
              <a:rPr lang="es-ES_tradnl" sz="12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por </a:t>
            </a:r>
            <a:r>
              <a:rPr lang="es-ES_tradnl" sz="12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Biblica</a:t>
            </a:r>
            <a:r>
              <a:rPr lang="es-ES_tradnl" sz="12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Inc.™ Usado con permiso. Reservados todos los derechos mundialmente. </a:t>
            </a:r>
            <a:endParaRPr lang="es-ES_tradnl" sz="1200" dirty="0">
              <a:solidFill>
                <a:schemeClr val="tx1"/>
              </a:solidFill>
            </a:endParaRPr>
          </a:p>
        </p:txBody>
      </p:sp>
      <p:sp>
        <p:nvSpPr>
          <p:cNvPr id="10" name="Shape 122">
            <a:extLst>
              <a:ext uri="{FF2B5EF4-FFF2-40B4-BE49-F238E27FC236}">
                <a16:creationId xmlns:a16="http://schemas.microsoft.com/office/drawing/2014/main" id="{31102930-EE0E-4CD1-86D8-2C2A254DC307}"/>
              </a:ext>
            </a:extLst>
          </p:cNvPr>
          <p:cNvSpPr>
            <a:spLocks noGrp="1"/>
          </p:cNvSpPr>
          <p:nvPr>
            <p:ph type="title"/>
          </p:nvPr>
        </p:nvSpPr>
        <p:spPr>
          <a:xfrm>
            <a:off x="3184071" y="260754"/>
            <a:ext cx="11284185" cy="1571446"/>
          </a:xfrm>
          <a:prstGeom prst="rect">
            <a:avLst/>
          </a:prstGeom>
        </p:spPr>
        <p:txBody>
          <a:bodyPr vert="horz" lIns="91440" tIns="45720" rIns="91440" bIns="45720" rtlCol="0" anchor="b">
            <a:normAutofit/>
          </a:bodyPr>
          <a:lstStyle/>
          <a:p>
            <a:pPr defTabSz="914400">
              <a:lnSpc>
                <a:spcPct val="90000"/>
              </a:lnSpc>
              <a:spcBef>
                <a:spcPct val="0"/>
              </a:spcBef>
            </a:pPr>
            <a:r>
              <a:rPr lang="es-ES_tradnl" sz="8800" kern="1200" dirty="0">
                <a:solidFill>
                  <a:schemeClr val="tx1"/>
                </a:solidFill>
                <a:latin typeface="+mj-lt"/>
                <a:ea typeface="+mj-ea"/>
                <a:cs typeface="+mj-cs"/>
              </a:rPr>
              <a:t>Presentaciones </a:t>
            </a:r>
          </a:p>
        </p:txBody>
      </p:sp>
      <p:pic>
        <p:nvPicPr>
          <p:cNvPr id="8" name="Picture 7" descr="Two people sitting on a motorcycle&#10;&#10;Description generated with high confidence">
            <a:extLst>
              <a:ext uri="{FF2B5EF4-FFF2-40B4-BE49-F238E27FC236}">
                <a16:creationId xmlns:a16="http://schemas.microsoft.com/office/drawing/2014/main" id="{090DE289-7985-41C9-AAC2-90D69FB3F1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72003" y="1273359"/>
            <a:ext cx="11596254" cy="7592336"/>
          </a:xfrm>
          <a:prstGeom prst="rect">
            <a:avLst/>
          </a:prstGeom>
          <a:effectLst>
            <a:softEdge rad="635000"/>
          </a:effectLst>
        </p:spPr>
      </p:pic>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73CEB3-82B8-4471-A983-557508FC7AA5}"/>
              </a:ext>
            </a:extLst>
          </p:cNvPr>
          <p:cNvSpPr>
            <a:spLocks noGrp="1"/>
          </p:cNvSpPr>
          <p:nvPr>
            <p:ph type="body" idx="1"/>
          </p:nvPr>
        </p:nvSpPr>
        <p:spPr>
          <a:xfrm>
            <a:off x="336175" y="3112169"/>
            <a:ext cx="8333956" cy="6141557"/>
          </a:xfrm>
        </p:spPr>
        <p:txBody>
          <a:bodyPr vert="horz" lIns="91440" tIns="45720" rIns="91440" bIns="45720" rtlCol="0">
            <a:normAutofit lnSpcReduction="10000"/>
          </a:bodyPr>
          <a:lstStyle/>
          <a:p>
            <a:pPr marL="609631" indent="0" defTabSz="609630">
              <a:spcBef>
                <a:spcPts val="0"/>
              </a:spcBef>
              <a:buNone/>
              <a:defRPr sz="1500">
                <a:uFill>
                  <a:solidFill>
                    <a:srgbClr val="000000"/>
                  </a:solidFill>
                </a:uFill>
              </a:defRPr>
            </a:pPr>
            <a:r>
              <a:rPr lang="es-ES_tradnl" sz="3600" dirty="0"/>
              <a:t>En las lecciones los niños podrían </a:t>
            </a:r>
            <a:br>
              <a:rPr lang="es-ES_tradnl" sz="3600" dirty="0"/>
            </a:br>
            <a:r>
              <a:rPr lang="es-ES_tradnl" sz="3600" dirty="0"/>
              <a:t>estar participando en las siguientes actividades:</a:t>
            </a:r>
          </a:p>
          <a:p>
            <a:pPr marL="609631" indent="0" defTabSz="609630">
              <a:spcBef>
                <a:spcPts val="0"/>
              </a:spcBef>
              <a:buNone/>
              <a:defRPr sz="1500">
                <a:uFill>
                  <a:solidFill>
                    <a:srgbClr val="000000"/>
                  </a:solidFill>
                </a:uFill>
              </a:defRPr>
            </a:pPr>
            <a:endParaRPr lang="es-ES_tradnl" sz="3600" dirty="0"/>
          </a:p>
          <a:p>
            <a:pPr marL="1066831" indent="-457200" defTabSz="609630">
              <a:spcBef>
                <a:spcPts val="0"/>
              </a:spcBef>
              <a:defRPr sz="1500">
                <a:uFill>
                  <a:solidFill>
                    <a:srgbClr val="000000"/>
                  </a:solidFill>
                </a:uFill>
              </a:defRPr>
            </a:pPr>
            <a:r>
              <a:rPr lang="es-ES_tradnl" sz="3600" dirty="0">
                <a:ea typeface="Helvetica"/>
                <a:cs typeface="Helvetica"/>
                <a:sym typeface="Helvetica"/>
              </a:rPr>
              <a:t>Escuchar</a:t>
            </a:r>
            <a:endParaRPr lang="es-ES_tradnl" sz="3600" dirty="0"/>
          </a:p>
          <a:p>
            <a:pPr marL="1066831" indent="-457200" defTabSz="609630">
              <a:spcBef>
                <a:spcPts val="0"/>
              </a:spcBef>
              <a:defRPr sz="1500">
                <a:uFill>
                  <a:solidFill>
                    <a:srgbClr val="000000"/>
                  </a:solidFill>
                </a:uFill>
              </a:defRPr>
            </a:pPr>
            <a:r>
              <a:rPr lang="es-ES_tradnl" sz="3600" dirty="0">
                <a:ea typeface="Helvetica"/>
                <a:cs typeface="Helvetica"/>
                <a:sym typeface="Helvetica"/>
              </a:rPr>
              <a:t>Hablar</a:t>
            </a:r>
            <a:endParaRPr lang="es-ES_tradnl" sz="3600" dirty="0"/>
          </a:p>
          <a:p>
            <a:pPr marL="1066831" indent="-457200" defTabSz="609630">
              <a:spcBef>
                <a:spcPts val="0"/>
              </a:spcBef>
              <a:defRPr sz="1500">
                <a:uFill>
                  <a:solidFill>
                    <a:srgbClr val="000000"/>
                  </a:solidFill>
                </a:uFill>
              </a:defRPr>
            </a:pPr>
            <a:r>
              <a:rPr lang="es-ES_tradnl" sz="3600" dirty="0">
                <a:ea typeface="Helvetica"/>
                <a:cs typeface="Helvetica"/>
                <a:sym typeface="Helvetica"/>
              </a:rPr>
              <a:t>Movimientos grandes, </a:t>
            </a:r>
            <a:br>
              <a:rPr lang="es-ES_tradnl" sz="3600" dirty="0">
                <a:ea typeface="Helvetica"/>
                <a:cs typeface="Helvetica"/>
                <a:sym typeface="Helvetica"/>
              </a:rPr>
            </a:br>
            <a:r>
              <a:rPr lang="es-ES_tradnl" sz="3600" dirty="0">
                <a:ea typeface="Helvetica"/>
                <a:cs typeface="Helvetica"/>
                <a:sym typeface="Helvetica"/>
              </a:rPr>
              <a:t>motricidad gruesa</a:t>
            </a:r>
          </a:p>
          <a:p>
            <a:pPr marL="1066831" indent="-457200" defTabSz="609630">
              <a:spcBef>
                <a:spcPts val="0"/>
              </a:spcBef>
              <a:defRPr sz="1500">
                <a:uFill>
                  <a:solidFill>
                    <a:srgbClr val="000000"/>
                  </a:solidFill>
                </a:uFill>
              </a:defRPr>
            </a:pPr>
            <a:r>
              <a:rPr lang="es-ES_tradnl" sz="3600" dirty="0">
                <a:ea typeface="Helvetica"/>
                <a:cs typeface="Helvetica"/>
                <a:sym typeface="Helvetica"/>
              </a:rPr>
              <a:t>Movimientos pequeños, </a:t>
            </a:r>
            <a:br>
              <a:rPr lang="es-ES_tradnl" sz="3600" dirty="0">
                <a:ea typeface="Helvetica"/>
                <a:cs typeface="Helvetica"/>
                <a:sym typeface="Helvetica"/>
              </a:rPr>
            </a:br>
            <a:r>
              <a:rPr lang="es-ES_tradnl" sz="3600" dirty="0">
                <a:ea typeface="Helvetica"/>
                <a:cs typeface="Helvetica"/>
                <a:sym typeface="Helvetica"/>
              </a:rPr>
              <a:t>motricidad fina</a:t>
            </a:r>
            <a:endParaRPr lang="es-ES_tradnl" sz="3600" dirty="0"/>
          </a:p>
          <a:p>
            <a:pPr marL="1066831" indent="-457200" defTabSz="609630">
              <a:spcBef>
                <a:spcPts val="0"/>
              </a:spcBef>
              <a:defRPr sz="1500">
                <a:uFill>
                  <a:solidFill>
                    <a:srgbClr val="000000"/>
                  </a:solidFill>
                </a:uFill>
              </a:defRPr>
            </a:pPr>
            <a:r>
              <a:rPr lang="es-ES_tradnl" sz="3600" dirty="0">
                <a:ea typeface="Helvetica"/>
                <a:cs typeface="Helvetica"/>
                <a:sym typeface="Helvetica"/>
              </a:rPr>
              <a:t>Música</a:t>
            </a:r>
            <a:endParaRPr lang="es-ES_tradnl" sz="3600" dirty="0"/>
          </a:p>
          <a:p>
            <a:pPr marL="1066831" indent="-457200" defTabSz="609630">
              <a:spcBef>
                <a:spcPts val="0"/>
              </a:spcBef>
              <a:defRPr sz="1500">
                <a:uFill>
                  <a:solidFill>
                    <a:srgbClr val="000000"/>
                  </a:solidFill>
                </a:uFill>
              </a:defRPr>
            </a:pPr>
            <a:r>
              <a:rPr lang="es-ES_tradnl" sz="3600" dirty="0">
                <a:ea typeface="Helvetica"/>
                <a:cs typeface="Helvetica"/>
                <a:sym typeface="Helvetica"/>
              </a:rPr>
              <a:t>Saborear y oler</a:t>
            </a:r>
            <a:endParaRPr lang="es-ES_tradnl" sz="3600" kern="1200" dirty="0">
              <a:solidFill>
                <a:schemeClr val="tx1"/>
              </a:solidFill>
            </a:endParaRPr>
          </a:p>
        </p:txBody>
      </p:sp>
      <p:pic>
        <p:nvPicPr>
          <p:cNvPr id="4" name="Picture 3" descr="A person that is standing in the grass&#10;&#10;Description generated with very high confidence">
            <a:extLst>
              <a:ext uri="{FF2B5EF4-FFF2-40B4-BE49-F238E27FC236}">
                <a16:creationId xmlns:a16="http://schemas.microsoft.com/office/drawing/2014/main" id="{A9EEE6D3-4C35-492A-B48E-09AC91B6C7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191" r="16191" b="-1"/>
          <a:stretch/>
        </p:blipFill>
        <p:spPr>
          <a:xfrm>
            <a:off x="8662468" y="10"/>
            <a:ext cx="8677793" cy="9753590"/>
          </a:xfrm>
          <a:prstGeom prst="rect">
            <a:avLst/>
          </a:prstGeom>
          <a:effectLst/>
        </p:spPr>
      </p:pic>
      <p:sp>
        <p:nvSpPr>
          <p:cNvPr id="6" name="Title 5">
            <a:extLst>
              <a:ext uri="{FF2B5EF4-FFF2-40B4-BE49-F238E27FC236}">
                <a16:creationId xmlns:a16="http://schemas.microsoft.com/office/drawing/2014/main" id="{9BA39D97-B237-4C66-875A-4EF8D2E40AE5}"/>
              </a:ext>
            </a:extLst>
          </p:cNvPr>
          <p:cNvSpPr>
            <a:spLocks noGrp="1"/>
          </p:cNvSpPr>
          <p:nvPr>
            <p:ph type="title"/>
          </p:nvPr>
        </p:nvSpPr>
        <p:spPr>
          <a:xfrm>
            <a:off x="219377" y="644447"/>
            <a:ext cx="8333957" cy="1795363"/>
          </a:xfrm>
          <a:prstGeom prst="rect">
            <a:avLst/>
          </a:prstGeom>
        </p:spPr>
        <p:txBody>
          <a:bodyPr wrap="square">
            <a:spAutoFit/>
          </a:bodyPr>
          <a:lstStyle/>
          <a:p>
            <a:pPr>
              <a:spcBef>
                <a:spcPts val="1200"/>
              </a:spcBef>
            </a:pPr>
            <a:r>
              <a:rPr lang="es-ES_tradnl" sz="5400" b="1" kern="1200" dirty="0">
                <a:solidFill>
                  <a:srgbClr val="C00000"/>
                </a:solidFill>
              </a:rPr>
              <a:t>Preparación de la lección</a:t>
            </a:r>
            <a:br>
              <a:rPr lang="es-ES_tradnl" sz="9600" b="1" kern="1200" dirty="0">
                <a:solidFill>
                  <a:srgbClr val="C00000"/>
                </a:solidFill>
              </a:rPr>
            </a:br>
            <a:r>
              <a:rPr lang="es-ES_tradnl" sz="2800" kern="1200" dirty="0">
                <a:solidFill>
                  <a:schemeClr val="tx1"/>
                </a:solidFill>
              </a:rPr>
              <a:t>Cómo crear un ambiente de aprendizaje </a:t>
            </a:r>
            <a:r>
              <a:rPr lang="es-ES_tradnl" sz="2800" kern="1200" dirty="0" err="1">
                <a:solidFill>
                  <a:schemeClr val="tx1"/>
                </a:solidFill>
              </a:rPr>
              <a:t>multisensorial</a:t>
            </a:r>
            <a:r>
              <a:rPr lang="es-ES_tradnl" sz="2800" kern="1200" dirty="0">
                <a:solidFill>
                  <a:schemeClr val="tx1"/>
                </a:solidFill>
              </a:rPr>
              <a:t>.</a:t>
            </a:r>
            <a:endParaRPr lang="es-ES_tradnl" sz="2800" dirty="0"/>
          </a:p>
        </p:txBody>
      </p:sp>
      <p:cxnSp>
        <p:nvCxnSpPr>
          <p:cNvPr id="5" name="Straight Connector 4">
            <a:extLst>
              <a:ext uri="{FF2B5EF4-FFF2-40B4-BE49-F238E27FC236}">
                <a16:creationId xmlns:a16="http://schemas.microsoft.com/office/drawing/2014/main" id="{BD05C936-FE7E-4A52-A1A5-34CF0795D1CD}"/>
              </a:ext>
            </a:extLst>
          </p:cNvPr>
          <p:cNvCxnSpPr/>
          <p:nvPr/>
        </p:nvCxnSpPr>
        <p:spPr>
          <a:xfrm>
            <a:off x="1690781" y="2701421"/>
            <a:ext cx="5391150"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84650218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encil and paper&#10;&#10;Description generated with high confidence">
            <a:extLst>
              <a:ext uri="{FF2B5EF4-FFF2-40B4-BE49-F238E27FC236}">
                <a16:creationId xmlns:a16="http://schemas.microsoft.com/office/drawing/2014/main" id="{8193C1CD-DB33-43F9-9F37-93F494D4EA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 b="15734"/>
          <a:stretch/>
        </p:blipFill>
        <p:spPr>
          <a:xfrm>
            <a:off x="20" y="10"/>
            <a:ext cx="17340242" cy="9753590"/>
          </a:xfrm>
          <a:prstGeom prst="rect">
            <a:avLst/>
          </a:prstGeom>
        </p:spPr>
      </p:pic>
      <p:sp>
        <p:nvSpPr>
          <p:cNvPr id="9" name="Freeform: Shape 8">
            <a:extLst>
              <a:ext uri="{FF2B5EF4-FFF2-40B4-BE49-F238E27FC236}">
                <a16:creationId xmlns:a16="http://schemas.microsoft.com/office/drawing/2014/main" id="{22C6C9C9-83BF-4A6C-A1BF-C1735C61B4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64157" y="1"/>
            <a:ext cx="10376106" cy="9747139"/>
          </a:xfrm>
          <a:custGeom>
            <a:avLst/>
            <a:gdLst>
              <a:gd name="connsiteX0" fmla="*/ 2113864 w 7295477"/>
              <a:gd name="connsiteY0" fmla="*/ 0 h 6853457"/>
              <a:gd name="connsiteX1" fmla="*/ 5731689 w 7295477"/>
              <a:gd name="connsiteY1" fmla="*/ 0 h 6853457"/>
              <a:gd name="connsiteX2" fmla="*/ 5792604 w 7295477"/>
              <a:gd name="connsiteY2" fmla="*/ 31199 h 6853457"/>
              <a:gd name="connsiteX3" fmla="*/ 7277638 w 7295477"/>
              <a:gd name="connsiteY3" fmla="*/ 1446415 h 6853457"/>
              <a:gd name="connsiteX4" fmla="*/ 7295477 w 7295477"/>
              <a:gd name="connsiteY4" fmla="*/ 1478103 h 6853457"/>
              <a:gd name="connsiteX5" fmla="*/ 7295477 w 7295477"/>
              <a:gd name="connsiteY5" fmla="*/ 5482224 h 6853457"/>
              <a:gd name="connsiteX6" fmla="*/ 7195301 w 7295477"/>
              <a:gd name="connsiteY6" fmla="*/ 5644337 h 6853457"/>
              <a:gd name="connsiteX7" fmla="*/ 5956878 w 7295477"/>
              <a:gd name="connsiteY7" fmla="*/ 6835380 h 6853457"/>
              <a:gd name="connsiteX8" fmla="*/ 5925438 w 7295477"/>
              <a:gd name="connsiteY8" fmla="*/ 6853457 h 6853457"/>
              <a:gd name="connsiteX9" fmla="*/ 1920114 w 7295477"/>
              <a:gd name="connsiteY9" fmla="*/ 6853457 h 6853457"/>
              <a:gd name="connsiteX10" fmla="*/ 1888674 w 7295477"/>
              <a:gd name="connsiteY10" fmla="*/ 6835380 h 6853457"/>
              <a:gd name="connsiteX11" fmla="*/ 0 w 7295477"/>
              <a:gd name="connsiteY11" fmla="*/ 3480517 h 6853457"/>
              <a:gd name="connsiteX12" fmla="*/ 2052949 w 7295477"/>
              <a:gd name="connsiteY12" fmla="*/ 31199 h 6853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5477" h="6853457">
                <a:moveTo>
                  <a:pt x="2113864" y="0"/>
                </a:moveTo>
                <a:lnTo>
                  <a:pt x="5731689" y="0"/>
                </a:lnTo>
                <a:lnTo>
                  <a:pt x="5792604" y="31199"/>
                </a:lnTo>
                <a:cubicBezTo>
                  <a:pt x="6404018" y="363339"/>
                  <a:pt x="6917255" y="853303"/>
                  <a:pt x="7277638" y="1446415"/>
                </a:cubicBezTo>
                <a:lnTo>
                  <a:pt x="7295477" y="1478103"/>
                </a:lnTo>
                <a:lnTo>
                  <a:pt x="7295477" y="5482224"/>
                </a:lnTo>
                <a:lnTo>
                  <a:pt x="7195301" y="5644337"/>
                </a:lnTo>
                <a:cubicBezTo>
                  <a:pt x="6875688" y="6126745"/>
                  <a:pt x="6452261" y="6534378"/>
                  <a:pt x="5956878" y="6835380"/>
                </a:cubicBezTo>
                <a:lnTo>
                  <a:pt x="5925438" y="6853457"/>
                </a:lnTo>
                <a:lnTo>
                  <a:pt x="1920114" y="6853457"/>
                </a:lnTo>
                <a:lnTo>
                  <a:pt x="1888674" y="6835380"/>
                </a:lnTo>
                <a:cubicBezTo>
                  <a:pt x="756370" y="6147375"/>
                  <a:pt x="0" y="4902276"/>
                  <a:pt x="0" y="3480517"/>
                </a:cubicBezTo>
                <a:cubicBezTo>
                  <a:pt x="0" y="1991056"/>
                  <a:pt x="830121" y="695479"/>
                  <a:pt x="2052949" y="31199"/>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a:extLst>
              <a:ext uri="{FF2B5EF4-FFF2-40B4-BE49-F238E27FC236}">
                <a16:creationId xmlns:a16="http://schemas.microsoft.com/office/drawing/2014/main" id="{6EC9A4DD-0795-4B93-B8AF-DFC70D0BF3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8403" y="291830"/>
            <a:ext cx="9753600" cy="9753600"/>
          </a:xfrm>
          <a:prstGeom prst="rect">
            <a:avLst/>
          </a:prstGeom>
        </p:spPr>
      </p:pic>
      <p:sp>
        <p:nvSpPr>
          <p:cNvPr id="10" name="TextBox 9">
            <a:extLst>
              <a:ext uri="{FF2B5EF4-FFF2-40B4-BE49-F238E27FC236}">
                <a16:creationId xmlns:a16="http://schemas.microsoft.com/office/drawing/2014/main" id="{B1E0697E-0B12-4290-B9B1-1A50BAD71EBD}"/>
              </a:ext>
            </a:extLst>
          </p:cNvPr>
          <p:cNvSpPr txBox="1"/>
          <p:nvPr/>
        </p:nvSpPr>
        <p:spPr>
          <a:xfrm rot="487854">
            <a:off x="9390662" y="2545889"/>
            <a:ext cx="6769081" cy="58272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R="0" defTabSz="584200" rtl="0" fontAlgn="auto" latinLnBrk="0" hangingPunct="0">
              <a:lnSpc>
                <a:spcPct val="100000"/>
              </a:lnSpc>
              <a:spcBef>
                <a:spcPts val="0"/>
              </a:spcBef>
              <a:spcAft>
                <a:spcPts val="0"/>
              </a:spcAft>
              <a:buClrTx/>
              <a:buSzTx/>
              <a:tabLst/>
            </a:pPr>
            <a:r>
              <a:rPr kumimoji="0" lang="es-ES_tradnl" sz="4800" b="1" i="0" u="none" strike="noStrike" cap="none" spc="0" normalizeH="0" baseline="0" dirty="0">
                <a:ln>
                  <a:noFill/>
                </a:ln>
                <a:solidFill>
                  <a:srgbClr val="000000"/>
                </a:solidFill>
                <a:effectLst/>
                <a:uFillTx/>
                <a:latin typeface="+mn-lt"/>
                <a:ea typeface="+mn-ea"/>
                <a:cs typeface="+mn-cs"/>
                <a:sym typeface="Helvetica Light"/>
              </a:rPr>
              <a:t>Reflexión</a:t>
            </a:r>
          </a:p>
          <a:p>
            <a:pPr marR="0" algn="l" defTabSz="584200" rtl="0" fontAlgn="auto" latinLnBrk="0" hangingPunct="0">
              <a:lnSpc>
                <a:spcPct val="100000"/>
              </a:lnSpc>
              <a:spcBef>
                <a:spcPts val="0"/>
              </a:spcBef>
              <a:spcAft>
                <a:spcPts val="0"/>
              </a:spcAft>
              <a:buClrTx/>
              <a:buSzTx/>
              <a:tabLst/>
            </a:pPr>
            <a:r>
              <a:rPr kumimoji="0" lang="es-ES_tradnl" b="0" i="0" u="none" strike="noStrike" cap="none" spc="0" normalizeH="0" baseline="0" dirty="0">
                <a:ln>
                  <a:noFill/>
                </a:ln>
                <a:solidFill>
                  <a:srgbClr val="000000"/>
                </a:solidFill>
                <a:effectLst/>
                <a:uFillTx/>
                <a:latin typeface="+mn-lt"/>
                <a:ea typeface="+mn-ea"/>
                <a:cs typeface="+mn-cs"/>
                <a:sym typeface="Helvetica Light"/>
              </a:rPr>
              <a:t>¿Qué tipos de modificaciones </a:t>
            </a:r>
            <a:br>
              <a:rPr kumimoji="0" lang="es-ES_tradnl" b="0" i="0" u="none" strike="noStrike" cap="none" spc="0" normalizeH="0" baseline="0" dirty="0">
                <a:ln>
                  <a:noFill/>
                </a:ln>
                <a:solidFill>
                  <a:srgbClr val="000000"/>
                </a:solidFill>
                <a:effectLst/>
                <a:uFillTx/>
                <a:latin typeface="+mn-lt"/>
                <a:ea typeface="+mn-ea"/>
                <a:cs typeface="+mn-cs"/>
                <a:sym typeface="Helvetica Light"/>
              </a:rPr>
            </a:br>
            <a:r>
              <a:rPr kumimoji="0" lang="es-ES_tradnl" b="0" i="0" u="none" strike="noStrike" cap="none" spc="0" normalizeH="0" baseline="0" dirty="0">
                <a:ln>
                  <a:noFill/>
                </a:ln>
                <a:solidFill>
                  <a:srgbClr val="000000"/>
                </a:solidFill>
                <a:effectLst/>
                <a:uFillTx/>
                <a:latin typeface="+mn-lt"/>
                <a:ea typeface="+mn-ea"/>
                <a:cs typeface="+mn-cs"/>
                <a:sym typeface="Helvetica Light"/>
              </a:rPr>
              <a:t>y adaptaciones necesita hacer a sus lecciones basado en los alumnos de su clase?</a:t>
            </a:r>
          </a:p>
          <a:p>
            <a:pPr marR="0" algn="l" defTabSz="584200" rtl="0" fontAlgn="auto" latinLnBrk="0" hangingPunct="0">
              <a:lnSpc>
                <a:spcPct val="100000"/>
              </a:lnSpc>
              <a:spcBef>
                <a:spcPts val="0"/>
              </a:spcBef>
              <a:spcAft>
                <a:spcPts val="0"/>
              </a:spcAft>
              <a:buClrTx/>
              <a:buSzTx/>
              <a:tabLst/>
            </a:pPr>
            <a:endParaRPr kumimoji="0" lang="es-ES_tradnl" b="0" i="0" u="none" strike="noStrike" cap="none" spc="0" normalizeH="0" baseline="0" dirty="0">
              <a:ln>
                <a:noFill/>
              </a:ln>
              <a:solidFill>
                <a:srgbClr val="000000"/>
              </a:solidFill>
              <a:effectLst/>
              <a:uFillTx/>
              <a:latin typeface="+mn-lt"/>
              <a:ea typeface="+mn-ea"/>
              <a:cs typeface="+mn-cs"/>
              <a:sym typeface="Helvetica Light"/>
            </a:endParaRPr>
          </a:p>
          <a:p>
            <a:pPr marR="0" algn="l" defTabSz="584200" rtl="0" fontAlgn="auto" latinLnBrk="0" hangingPunct="0">
              <a:lnSpc>
                <a:spcPct val="100000"/>
              </a:lnSpc>
              <a:spcBef>
                <a:spcPts val="0"/>
              </a:spcBef>
              <a:spcAft>
                <a:spcPts val="0"/>
              </a:spcAft>
              <a:buClrTx/>
              <a:buSzTx/>
              <a:tabLst/>
            </a:pPr>
            <a:r>
              <a:rPr lang="es-ES_tradnl" dirty="0"/>
              <a:t>¿Qué actividades agregará </a:t>
            </a:r>
            <a:br>
              <a:rPr lang="es-ES_tradnl" dirty="0"/>
            </a:br>
            <a:r>
              <a:rPr lang="es-ES_tradnl" dirty="0"/>
              <a:t>a sus lecciones para crear </a:t>
            </a:r>
            <a:br>
              <a:rPr lang="es-ES_tradnl" dirty="0"/>
            </a:br>
            <a:r>
              <a:rPr lang="es-ES_tradnl" dirty="0"/>
              <a:t>un ambiente de aprendizaje </a:t>
            </a:r>
            <a:r>
              <a:rPr lang="es-ES_tradnl" dirty="0" err="1"/>
              <a:t>multisensorial</a:t>
            </a:r>
            <a:r>
              <a:rPr lang="es-ES_tradnl" dirty="0"/>
              <a:t>?</a:t>
            </a:r>
            <a:endParaRPr kumimoji="0" lang="es-ES_tradnl" b="0" i="0" u="none" strike="noStrike" cap="none" spc="0" normalizeH="0" baseline="0" dirty="0">
              <a:ln>
                <a:noFill/>
              </a:ln>
              <a:solidFill>
                <a:srgbClr val="000000"/>
              </a:solidFill>
              <a:effectLst/>
              <a:uFillTx/>
              <a:latin typeface="+mn-lt"/>
              <a:ea typeface="+mn-ea"/>
              <a:cs typeface="+mn-cs"/>
              <a:sym typeface="Helvetica Light"/>
            </a:endParaRPr>
          </a:p>
        </p:txBody>
      </p:sp>
    </p:spTree>
    <p:extLst>
      <p:ext uri="{BB962C8B-B14F-4D97-AF65-F5344CB8AC3E}">
        <p14:creationId xmlns:p14="http://schemas.microsoft.com/office/powerpoint/2010/main" val="466841387"/>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wall, indoor, young&#10;&#10;Description generated with very high confidence">
            <a:extLst>
              <a:ext uri="{FF2B5EF4-FFF2-40B4-BE49-F238E27FC236}">
                <a16:creationId xmlns:a16="http://schemas.microsoft.com/office/drawing/2014/main" id="{2B84F252-BE78-4561-98D1-37F9C3FA87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870" r="16103" b="7176"/>
          <a:stretch/>
        </p:blipFill>
        <p:spPr>
          <a:xfrm>
            <a:off x="-163252" y="-16042"/>
            <a:ext cx="17502348" cy="9753600"/>
          </a:xfrm>
          <a:prstGeom prst="rect">
            <a:avLst/>
          </a:prstGeom>
        </p:spPr>
      </p:pic>
      <p:sp>
        <p:nvSpPr>
          <p:cNvPr id="193" name="Shape 193"/>
          <p:cNvSpPr>
            <a:spLocks noGrp="1"/>
          </p:cNvSpPr>
          <p:nvPr>
            <p:ph type="title"/>
          </p:nvPr>
        </p:nvSpPr>
        <p:spPr>
          <a:xfrm>
            <a:off x="223508" y="721678"/>
            <a:ext cx="10989694" cy="2159000"/>
          </a:xfrm>
          <a:prstGeom prst="rect">
            <a:avLst/>
          </a:prstGeom>
        </p:spPr>
        <p:txBody>
          <a:bodyPr>
            <a:normAutofit/>
          </a:bodyPr>
          <a:lstStyle>
            <a:lvl1pPr algn="l" defTabSz="508254">
              <a:defRPr sz="6960"/>
            </a:lvl1pPr>
          </a:lstStyle>
          <a:p>
            <a:r>
              <a:rPr lang="es-ES_tradnl" dirty="0">
                <a:solidFill>
                  <a:schemeClr val="bg1"/>
                </a:solidFill>
              </a:rPr>
              <a:t>Técnicas de comunicación</a:t>
            </a:r>
          </a:p>
        </p:txBody>
      </p:sp>
      <p:sp>
        <p:nvSpPr>
          <p:cNvPr id="4" name="TextBox 3">
            <a:extLst>
              <a:ext uri="{FF2B5EF4-FFF2-40B4-BE49-F238E27FC236}">
                <a16:creationId xmlns:a16="http://schemas.microsoft.com/office/drawing/2014/main" id="{057A1338-A9D4-43F5-946D-C3CFCFC814B8}"/>
              </a:ext>
            </a:extLst>
          </p:cNvPr>
          <p:cNvSpPr txBox="1"/>
          <p:nvPr/>
        </p:nvSpPr>
        <p:spPr>
          <a:xfrm>
            <a:off x="534546" y="6142357"/>
            <a:ext cx="6787660" cy="36112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1" indent="0" algn="l" defTabSz="609630">
              <a:lnSpc>
                <a:spcPct val="150000"/>
              </a:lnSpc>
              <a:defRPr sz="1200" i="1">
                <a:uFill>
                  <a:solidFill>
                    <a:srgbClr val="000000"/>
                  </a:solidFill>
                </a:uFill>
                <a:latin typeface="Century Gothic"/>
                <a:ea typeface="Century Gothic"/>
                <a:cs typeface="Century Gothic"/>
                <a:sym typeface="Century Gothic"/>
              </a:defRPr>
            </a:pPr>
            <a:r>
              <a:rPr lang="es-ES_tradnl" sz="3200" b="1" dirty="0">
                <a:solidFill>
                  <a:srgbClr val="A4D3FE"/>
                </a:solidFill>
              </a:rPr>
              <a:t>En vez de intentar que los niños con autismo lo miren a los ojos, busque otros gestos para que </a:t>
            </a:r>
            <a:br>
              <a:rPr lang="es-ES_tradnl" sz="3200" b="1" dirty="0">
                <a:solidFill>
                  <a:srgbClr val="A4D3FE"/>
                </a:solidFill>
              </a:rPr>
            </a:br>
            <a:r>
              <a:rPr lang="es-ES_tradnl" sz="3200" b="1" dirty="0">
                <a:solidFill>
                  <a:srgbClr val="A4D3FE"/>
                </a:solidFill>
              </a:rPr>
              <a:t>lo puedan seguir</a:t>
            </a:r>
            <a:r>
              <a:rPr lang="es-ES_tradnl" b="1" dirty="0">
                <a:solidFill>
                  <a:srgbClr val="A4D3FE"/>
                </a:solidFill>
              </a:rPr>
              <a:t>.</a:t>
            </a:r>
          </a:p>
          <a:p>
            <a:pPr marL="0" marR="0" indent="0" algn="ctr" defTabSz="584200" rtl="0" fontAlgn="auto" latinLnBrk="0" hangingPunct="0">
              <a:lnSpc>
                <a:spcPct val="100000"/>
              </a:lnSpc>
              <a:spcBef>
                <a:spcPts val="0"/>
              </a:spcBef>
              <a:spcAft>
                <a:spcPts val="0"/>
              </a:spcAft>
              <a:buClrTx/>
              <a:buSzTx/>
              <a:buFontTx/>
              <a:buNone/>
              <a:tabLst/>
            </a:pPr>
            <a:endParaRPr kumimoji="0" lang="es-ES_tradnl" sz="36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5" name="TextBox 4">
            <a:extLst>
              <a:ext uri="{FF2B5EF4-FFF2-40B4-BE49-F238E27FC236}">
                <a16:creationId xmlns:a16="http://schemas.microsoft.com/office/drawing/2014/main" id="{07A6D310-7194-479B-9AF4-DC9EEC129DA7}"/>
              </a:ext>
            </a:extLst>
          </p:cNvPr>
          <p:cNvSpPr txBox="1"/>
          <p:nvPr/>
        </p:nvSpPr>
        <p:spPr>
          <a:xfrm>
            <a:off x="534546" y="3092134"/>
            <a:ext cx="7662970"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kumimoji="0" lang="es-ES_tradnl" sz="3600" i="0" u="none" strike="noStrike" cap="none" spc="0" normalizeH="0" baseline="0" dirty="0">
                <a:ln>
                  <a:noFill/>
                </a:ln>
                <a:solidFill>
                  <a:schemeClr val="bg1"/>
                </a:solidFill>
                <a:effectLst/>
                <a:uFillTx/>
                <a:ea typeface="+mn-ea"/>
                <a:cs typeface="+mn-cs"/>
                <a:sym typeface="Helvetica Light"/>
              </a:rPr>
              <a:t>Dar tiempo para procesar</a:t>
            </a:r>
          </a:p>
          <a:p>
            <a:pPr marL="571500" marR="0" indent="-5715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es-ES_tradnl" dirty="0">
                <a:solidFill>
                  <a:schemeClr val="bg1"/>
                </a:solidFill>
              </a:rPr>
              <a:t>Usar gestos y fotos</a:t>
            </a:r>
            <a:endParaRPr kumimoji="0" lang="es-ES_tradnl" sz="3600" i="0" u="none" strike="noStrike" cap="none" spc="0" normalizeH="0" baseline="0" dirty="0">
              <a:ln>
                <a:noFill/>
              </a:ln>
              <a:solidFill>
                <a:schemeClr val="bg1"/>
              </a:solidFill>
              <a:effectLst/>
              <a:uFillTx/>
              <a:sym typeface="Helvetica Light"/>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98">
            <a:extLst>
              <a:ext uri="{FF2B5EF4-FFF2-40B4-BE49-F238E27FC236}">
                <a16:creationId xmlns:a16="http://schemas.microsoft.com/office/drawing/2014/main" id="{E9E05F4C-24EE-44AF-BD04-75B42D88459F}"/>
              </a:ext>
            </a:extLst>
          </p:cNvPr>
          <p:cNvSpPr txBox="1">
            <a:spLocks/>
          </p:cNvSpPr>
          <p:nvPr/>
        </p:nvSpPr>
        <p:spPr>
          <a:xfrm>
            <a:off x="7343157" y="287813"/>
            <a:ext cx="9321560" cy="1706180"/>
          </a:xfrm>
          <a:prstGeom prst="rect">
            <a:avLst/>
          </a:prstGeom>
        </p:spPr>
        <p:txBody>
          <a:bodyPr vert="horz" lIns="91440" tIns="45720" rIns="91440" bIns="45720" rtlCol="0" anchor="ctr">
            <a:noAutofit/>
          </a:bodyPr>
          <a:lstStyle>
            <a:lvl1pPr marL="0" marR="0" indent="0" algn="l" defTabSz="537463" rtl="0" latinLnBrk="0">
              <a:lnSpc>
                <a:spcPct val="100000"/>
              </a:lnSpc>
              <a:spcBef>
                <a:spcPts val="0"/>
              </a:spcBef>
              <a:spcAft>
                <a:spcPts val="0"/>
              </a:spcAft>
              <a:buClrTx/>
              <a:buSzTx/>
              <a:buFontTx/>
              <a:buNone/>
              <a:tabLst/>
              <a:defRPr sz="7360" b="0" i="0" u="none" strike="noStrike" cap="none" spc="0" baseline="0">
                <a:ln>
                  <a:noFill/>
                </a:ln>
                <a:solidFill>
                  <a:srgbClr val="000000"/>
                </a:solidFill>
                <a:uFillTx/>
                <a:latin typeface="+mn-lt"/>
                <a:ea typeface="+mn-ea"/>
                <a:cs typeface="+mn-cs"/>
                <a:sym typeface="Helvetica Light"/>
              </a:defRPr>
            </a:lvl1pPr>
            <a:lvl2pPr marL="0" marR="0" indent="304815"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2pPr>
            <a:lvl3pPr marL="0" marR="0" indent="60963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3pPr>
            <a:lvl4pPr marL="0" marR="0" indent="914446"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4pPr>
            <a:lvl5pPr marL="0" marR="0" indent="1219261"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5pPr>
            <a:lvl6pPr marL="0" marR="0" indent="1524076"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6pPr>
            <a:lvl7pPr marL="0" marR="0" indent="1828891"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7pPr>
            <a:lvl8pPr marL="0" marR="0" indent="2133707"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8pPr>
            <a:lvl9pPr marL="0" marR="0" indent="2438522"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9pPr>
          </a:lstStyle>
          <a:p>
            <a:pPr algn="ctr" defTabSz="914400" hangingPunct="1">
              <a:lnSpc>
                <a:spcPct val="90000"/>
              </a:lnSpc>
              <a:spcBef>
                <a:spcPct val="0"/>
              </a:spcBef>
            </a:pPr>
            <a:r>
              <a:rPr lang="es-ES_tradnl" sz="5400" b="1" kern="1200" dirty="0">
                <a:solidFill>
                  <a:srgbClr val="C00000"/>
                </a:solidFill>
                <a:latin typeface="+mj-lt"/>
                <a:ea typeface="+mj-ea"/>
                <a:cs typeface="+mj-cs"/>
              </a:rPr>
              <a:t>Cómo crear horarios visuales</a:t>
            </a:r>
          </a:p>
        </p:txBody>
      </p:sp>
      <p:sp>
        <p:nvSpPr>
          <p:cNvPr id="10" name="TextBox 9">
            <a:extLst>
              <a:ext uri="{FF2B5EF4-FFF2-40B4-BE49-F238E27FC236}">
                <a16:creationId xmlns:a16="http://schemas.microsoft.com/office/drawing/2014/main" id="{CC76D8DC-63AF-4989-827D-152041F7EFF6}"/>
              </a:ext>
            </a:extLst>
          </p:cNvPr>
          <p:cNvSpPr txBox="1"/>
          <p:nvPr/>
        </p:nvSpPr>
        <p:spPr>
          <a:xfrm>
            <a:off x="7604116" y="1967025"/>
            <a:ext cx="9172144"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defTabSz="584200" rtl="0" fontAlgn="auto" latinLnBrk="0" hangingPunct="0">
              <a:lnSpc>
                <a:spcPct val="100000"/>
              </a:lnSpc>
              <a:spcBef>
                <a:spcPts val="0"/>
              </a:spcBef>
              <a:spcAft>
                <a:spcPts val="0"/>
              </a:spcAft>
              <a:buClrTx/>
              <a:buSzTx/>
              <a:buFontTx/>
              <a:buNone/>
              <a:tabLst/>
            </a:pPr>
            <a:r>
              <a:rPr lang="es-ES_tradnl" sz="4000" b="1" i="1" dirty="0"/>
              <a:t>Horarios de la clase</a:t>
            </a:r>
            <a:endParaRPr lang="es-ES_tradnl" dirty="0"/>
          </a:p>
          <a:p>
            <a:pPr marL="0" marR="0" indent="0" algn="l" defTabSz="584200" rtl="0" fontAlgn="auto" latinLnBrk="0" hangingPunct="0">
              <a:lnSpc>
                <a:spcPct val="100000"/>
              </a:lnSpc>
              <a:spcBef>
                <a:spcPts val="0"/>
              </a:spcBef>
              <a:spcAft>
                <a:spcPts val="0"/>
              </a:spcAft>
              <a:buClrTx/>
              <a:buSzTx/>
              <a:buFontTx/>
              <a:buNone/>
              <a:tabLst/>
            </a:pPr>
            <a:endParaRPr lang="es-ES_tradnl" dirty="0"/>
          </a:p>
          <a:p>
            <a:pPr marL="0" marR="0" indent="0" algn="l" defTabSz="584200" rtl="0" fontAlgn="auto" latinLnBrk="0" hangingPunct="0">
              <a:lnSpc>
                <a:spcPct val="100000"/>
              </a:lnSpc>
              <a:spcBef>
                <a:spcPts val="0"/>
              </a:spcBef>
              <a:spcAft>
                <a:spcPts val="0"/>
              </a:spcAft>
              <a:buClrTx/>
              <a:buSzTx/>
              <a:buFontTx/>
              <a:buNone/>
              <a:tabLst/>
            </a:pPr>
            <a:r>
              <a:rPr kumimoji="0" lang="es-ES_tradnl" sz="3600" b="0" i="0" u="none" strike="noStrike" cap="none" spc="0" normalizeH="0" baseline="0" dirty="0">
                <a:ln>
                  <a:noFill/>
                </a:ln>
                <a:solidFill>
                  <a:srgbClr val="000000"/>
                </a:solidFill>
                <a:effectLst/>
                <a:uFillTx/>
                <a:latin typeface="+mn-lt"/>
                <a:ea typeface="+mn-ea"/>
                <a:cs typeface="+mn-cs"/>
                <a:sym typeface="Helvetica Light"/>
              </a:rPr>
              <a:t>Mantenga un horario regular para su tiempo de clase y procure que sea el mismo para cada semana.</a:t>
            </a:r>
          </a:p>
          <a:p>
            <a:pPr marL="0" marR="0" indent="0" algn="l" defTabSz="584200" rtl="0" fontAlgn="auto" latinLnBrk="0" hangingPunct="0">
              <a:lnSpc>
                <a:spcPct val="100000"/>
              </a:lnSpc>
              <a:spcBef>
                <a:spcPts val="0"/>
              </a:spcBef>
              <a:spcAft>
                <a:spcPts val="0"/>
              </a:spcAft>
              <a:buClrTx/>
              <a:buSzTx/>
              <a:buFontTx/>
              <a:buNone/>
              <a:tabLst/>
            </a:pPr>
            <a:endParaRPr lang="es-ES_tradnl" dirty="0"/>
          </a:p>
          <a:p>
            <a:pPr marL="0" marR="0" indent="0" algn="l" defTabSz="584200" rtl="0" fontAlgn="auto" latinLnBrk="0" hangingPunct="0">
              <a:lnSpc>
                <a:spcPct val="100000"/>
              </a:lnSpc>
              <a:spcBef>
                <a:spcPts val="0"/>
              </a:spcBef>
              <a:spcAft>
                <a:spcPts val="0"/>
              </a:spcAft>
              <a:buClrTx/>
              <a:buSzTx/>
              <a:buFontTx/>
              <a:buNone/>
              <a:tabLst/>
            </a:pPr>
            <a:r>
              <a:rPr kumimoji="0" lang="es-ES_tradnl" sz="3600" b="0" i="0" u="none" strike="noStrike" cap="none" spc="0" normalizeH="0" baseline="0" dirty="0">
                <a:ln>
                  <a:noFill/>
                </a:ln>
                <a:solidFill>
                  <a:srgbClr val="000000"/>
                </a:solidFill>
                <a:effectLst/>
                <a:uFillTx/>
                <a:latin typeface="+mn-lt"/>
                <a:ea typeface="+mn-ea"/>
                <a:cs typeface="+mn-cs"/>
                <a:sym typeface="Helvetica Light"/>
              </a:rPr>
              <a:t>La predictibilidad ayuda a todos los niños con su conducta.</a:t>
            </a:r>
          </a:p>
          <a:p>
            <a:pPr marL="0" marR="0" indent="0" algn="l" defTabSz="584200" rtl="0" fontAlgn="auto" latinLnBrk="0" hangingPunct="0">
              <a:lnSpc>
                <a:spcPct val="100000"/>
              </a:lnSpc>
              <a:spcBef>
                <a:spcPts val="0"/>
              </a:spcBef>
              <a:spcAft>
                <a:spcPts val="0"/>
              </a:spcAft>
              <a:buClrTx/>
              <a:buSzTx/>
              <a:buFontTx/>
              <a:buNone/>
              <a:tabLst/>
            </a:pPr>
            <a:endParaRPr lang="es-ES_tradnl" dirty="0"/>
          </a:p>
          <a:p>
            <a:pPr marL="0" marR="0" indent="0" algn="l" defTabSz="584200" rtl="0" fontAlgn="auto" latinLnBrk="0" hangingPunct="0">
              <a:lnSpc>
                <a:spcPct val="100000"/>
              </a:lnSpc>
              <a:spcBef>
                <a:spcPts val="0"/>
              </a:spcBef>
              <a:spcAft>
                <a:spcPts val="0"/>
              </a:spcAft>
              <a:buClrTx/>
              <a:buSzTx/>
              <a:buFontTx/>
              <a:buNone/>
              <a:tabLst/>
            </a:pPr>
            <a:r>
              <a:rPr kumimoji="0" lang="es-ES_tradnl" sz="3600" b="0" i="0" u="none" strike="noStrike" cap="none" spc="0" normalizeH="0" baseline="0" dirty="0">
                <a:ln>
                  <a:noFill/>
                </a:ln>
                <a:solidFill>
                  <a:srgbClr val="000000"/>
                </a:solidFill>
                <a:effectLst/>
                <a:uFillTx/>
                <a:latin typeface="+mn-lt"/>
                <a:ea typeface="+mn-ea"/>
                <a:cs typeface="+mn-cs"/>
                <a:sym typeface="Helvetica Light"/>
              </a:rPr>
              <a:t>Prepare un horario principal y cuélguelo donde todos lo puedan ver.</a:t>
            </a:r>
          </a:p>
        </p:txBody>
      </p:sp>
      <p:pic>
        <p:nvPicPr>
          <p:cNvPr id="14" name="Picture 13" descr="A close up of a logo&#10;&#10;Description generated with high confidence">
            <a:extLst>
              <a:ext uri="{FF2B5EF4-FFF2-40B4-BE49-F238E27FC236}">
                <a16:creationId xmlns:a16="http://schemas.microsoft.com/office/drawing/2014/main" id="{7B0E4E0A-B5BE-4E99-892C-CA2A310080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61120">
            <a:off x="14601350" y="7778745"/>
            <a:ext cx="2386589" cy="1944628"/>
          </a:xfrm>
          <a:prstGeom prst="rect">
            <a:avLst/>
          </a:prstGeom>
        </p:spPr>
      </p:pic>
      <p:cxnSp>
        <p:nvCxnSpPr>
          <p:cNvPr id="8" name="Straight Connector 7">
            <a:extLst>
              <a:ext uri="{FF2B5EF4-FFF2-40B4-BE49-F238E27FC236}">
                <a16:creationId xmlns:a16="http://schemas.microsoft.com/office/drawing/2014/main" id="{F0D7687C-BF5E-491B-A44A-DBB638651466}"/>
              </a:ext>
            </a:extLst>
          </p:cNvPr>
          <p:cNvCxnSpPr/>
          <p:nvPr/>
        </p:nvCxnSpPr>
        <p:spPr>
          <a:xfrm>
            <a:off x="9494613" y="2813296"/>
            <a:ext cx="5391150"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pic>
        <p:nvPicPr>
          <p:cNvPr id="5" name="Picture 4">
            <a:extLst>
              <a:ext uri="{FF2B5EF4-FFF2-40B4-BE49-F238E27FC236}">
                <a16:creationId xmlns:a16="http://schemas.microsoft.com/office/drawing/2014/main" id="{1759811C-2E11-4C2E-870B-CFEF12EC84B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0729" y="-985942"/>
            <a:ext cx="9060601" cy="11725483"/>
          </a:xfrm>
          <a:prstGeom prst="rect">
            <a:avLst/>
          </a:prstGeom>
        </p:spPr>
      </p:pic>
    </p:spTree>
    <p:extLst>
      <p:ext uri="{BB962C8B-B14F-4D97-AF65-F5344CB8AC3E}">
        <p14:creationId xmlns:p14="http://schemas.microsoft.com/office/powerpoint/2010/main" val="409953743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98">
            <a:extLst>
              <a:ext uri="{FF2B5EF4-FFF2-40B4-BE49-F238E27FC236}">
                <a16:creationId xmlns:a16="http://schemas.microsoft.com/office/drawing/2014/main" id="{00C5705D-2F85-498E-A6F1-8A5B7A3850E5}"/>
              </a:ext>
            </a:extLst>
          </p:cNvPr>
          <p:cNvSpPr txBox="1">
            <a:spLocks/>
          </p:cNvSpPr>
          <p:nvPr/>
        </p:nvSpPr>
        <p:spPr>
          <a:xfrm>
            <a:off x="387296" y="498005"/>
            <a:ext cx="9606936" cy="991452"/>
          </a:xfrm>
          <a:prstGeom prst="rect">
            <a:avLst/>
          </a:prstGeom>
        </p:spPr>
        <p:txBody>
          <a:bodyPr vert="horz" lIns="91440" tIns="45720" rIns="91440" bIns="45720" rtlCol="0" anchor="ctr">
            <a:noAutofit/>
          </a:bodyPr>
          <a:lstStyle>
            <a:lvl1pPr marL="0" marR="0" indent="0" algn="l" defTabSz="537463" rtl="0" latinLnBrk="0">
              <a:lnSpc>
                <a:spcPct val="100000"/>
              </a:lnSpc>
              <a:spcBef>
                <a:spcPts val="0"/>
              </a:spcBef>
              <a:spcAft>
                <a:spcPts val="0"/>
              </a:spcAft>
              <a:buClrTx/>
              <a:buSzTx/>
              <a:buFontTx/>
              <a:buNone/>
              <a:tabLst/>
              <a:defRPr sz="7360" b="0" i="0" u="none" strike="noStrike" cap="none" spc="0" baseline="0">
                <a:ln>
                  <a:noFill/>
                </a:ln>
                <a:solidFill>
                  <a:srgbClr val="000000"/>
                </a:solidFill>
                <a:uFillTx/>
                <a:latin typeface="+mn-lt"/>
                <a:ea typeface="+mn-ea"/>
                <a:cs typeface="+mn-cs"/>
                <a:sym typeface="Helvetica Light"/>
              </a:defRPr>
            </a:lvl1pPr>
            <a:lvl2pPr marL="0" marR="0" indent="304815"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2pPr>
            <a:lvl3pPr marL="0" marR="0" indent="60963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3pPr>
            <a:lvl4pPr marL="0" marR="0" indent="914446"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4pPr>
            <a:lvl5pPr marL="0" marR="0" indent="1219261"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5pPr>
            <a:lvl6pPr marL="0" marR="0" indent="1524076"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6pPr>
            <a:lvl7pPr marL="0" marR="0" indent="1828891"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7pPr>
            <a:lvl8pPr marL="0" marR="0" indent="2133707"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8pPr>
            <a:lvl9pPr marL="0" marR="0" indent="2438522"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9pPr>
          </a:lstStyle>
          <a:p>
            <a:pPr algn="ctr" defTabSz="914400" hangingPunct="1">
              <a:lnSpc>
                <a:spcPct val="90000"/>
              </a:lnSpc>
              <a:spcBef>
                <a:spcPct val="0"/>
              </a:spcBef>
            </a:pPr>
            <a:r>
              <a:rPr lang="es-ES_tradnl" sz="5400" b="1" kern="1200" dirty="0">
                <a:solidFill>
                  <a:srgbClr val="C00000"/>
                </a:solidFill>
              </a:rPr>
              <a:t>Cómo crear horarios visuales</a:t>
            </a:r>
          </a:p>
        </p:txBody>
      </p:sp>
      <p:pic>
        <p:nvPicPr>
          <p:cNvPr id="5" name="Picture 4">
            <a:extLst>
              <a:ext uri="{FF2B5EF4-FFF2-40B4-BE49-F238E27FC236}">
                <a16:creationId xmlns:a16="http://schemas.microsoft.com/office/drawing/2014/main" id="{F872EF05-F3A1-4C9D-995E-9740D0572A3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855492" y="125507"/>
            <a:ext cx="7484771" cy="9628090"/>
          </a:xfrm>
          <a:prstGeom prst="rect">
            <a:avLst/>
          </a:prstGeom>
        </p:spPr>
      </p:pic>
      <p:sp>
        <p:nvSpPr>
          <p:cNvPr id="2" name="Rectangle 1">
            <a:extLst>
              <a:ext uri="{FF2B5EF4-FFF2-40B4-BE49-F238E27FC236}">
                <a16:creationId xmlns:a16="http://schemas.microsoft.com/office/drawing/2014/main" id="{16B4FA91-9139-40C6-9D67-DB809E81F063}"/>
              </a:ext>
            </a:extLst>
          </p:cNvPr>
          <p:cNvSpPr/>
          <p:nvPr/>
        </p:nvSpPr>
        <p:spPr>
          <a:xfrm>
            <a:off x="251452" y="1555152"/>
            <a:ext cx="10383065" cy="1014124"/>
          </a:xfrm>
          <a:prstGeom prst="rect">
            <a:avLst/>
          </a:prstGeom>
        </p:spPr>
        <p:txBody>
          <a:bodyPr wrap="square">
            <a:spAutoFit/>
          </a:bodyPr>
          <a:lstStyle/>
          <a:p>
            <a:pPr defTabSz="914400" hangingPunct="1">
              <a:lnSpc>
                <a:spcPct val="90000"/>
              </a:lnSpc>
              <a:spcAft>
                <a:spcPts val="600"/>
              </a:spcAft>
              <a:defRPr sz="1344">
                <a:uFill>
                  <a:solidFill>
                    <a:srgbClr val="000000"/>
                  </a:solidFill>
                </a:uFill>
              </a:defRPr>
            </a:pPr>
            <a:r>
              <a:rPr lang="es-ES_tradnl" sz="4000" b="1" i="1" kern="1200" dirty="0">
                <a:solidFill>
                  <a:schemeClr val="tx1"/>
                </a:solidFill>
                <a:uFill>
                  <a:solidFill>
                    <a:srgbClr val="000000"/>
                  </a:solidFill>
                </a:uFill>
              </a:rPr>
              <a:t>Programas individuales</a:t>
            </a:r>
          </a:p>
          <a:p>
            <a:pPr algn="l" defTabSz="914400" hangingPunct="1">
              <a:lnSpc>
                <a:spcPct val="90000"/>
              </a:lnSpc>
              <a:spcAft>
                <a:spcPts val="600"/>
              </a:spcAft>
              <a:defRPr sz="1344">
                <a:uFill>
                  <a:solidFill>
                    <a:srgbClr val="000000"/>
                  </a:solidFill>
                </a:uFill>
              </a:defRPr>
            </a:pPr>
            <a:endParaRPr lang="en-US" sz="2100" kern="1200" dirty="0">
              <a:solidFill>
                <a:schemeClr val="tx1"/>
              </a:solidFill>
              <a:uFill>
                <a:solidFill>
                  <a:srgbClr val="000000"/>
                </a:solidFill>
              </a:uFill>
            </a:endParaRPr>
          </a:p>
        </p:txBody>
      </p:sp>
      <p:sp>
        <p:nvSpPr>
          <p:cNvPr id="4" name="TextBox 3">
            <a:extLst>
              <a:ext uri="{FF2B5EF4-FFF2-40B4-BE49-F238E27FC236}">
                <a16:creationId xmlns:a16="http://schemas.microsoft.com/office/drawing/2014/main" id="{2B1F85F1-9D53-4F01-94DD-2F8D83D32808}"/>
              </a:ext>
            </a:extLst>
          </p:cNvPr>
          <p:cNvSpPr txBox="1"/>
          <p:nvPr/>
        </p:nvSpPr>
        <p:spPr>
          <a:xfrm>
            <a:off x="387295" y="2825117"/>
            <a:ext cx="9144000" cy="64027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656794" lvl="1" indent="0" algn="l" defTabSz="914400" hangingPunct="1">
              <a:lnSpc>
                <a:spcPct val="90000"/>
              </a:lnSpc>
              <a:spcAft>
                <a:spcPts val="600"/>
              </a:spcAft>
              <a:defRPr sz="1344">
                <a:uFill>
                  <a:solidFill>
                    <a:srgbClr val="000000"/>
                  </a:solidFill>
                </a:uFill>
              </a:defRPr>
            </a:pPr>
            <a:r>
              <a:rPr lang="es-ES_tradnl" sz="3200" kern="1200" dirty="0">
                <a:solidFill>
                  <a:schemeClr val="tx1"/>
                </a:solidFill>
                <a:uFill>
                  <a:solidFill>
                    <a:srgbClr val="000000"/>
                  </a:solidFill>
                </a:uFill>
              </a:rPr>
              <a:t>Es muy parecido a un horario de clase pero más pequeño que pueden llevar consigo.</a:t>
            </a:r>
          </a:p>
          <a:p>
            <a:pPr marL="656794" lvl="1" indent="0" algn="l" defTabSz="914400" hangingPunct="1">
              <a:lnSpc>
                <a:spcPct val="90000"/>
              </a:lnSpc>
              <a:spcAft>
                <a:spcPts val="600"/>
              </a:spcAft>
              <a:defRPr sz="1344">
                <a:uFill>
                  <a:solidFill>
                    <a:srgbClr val="000000"/>
                  </a:solidFill>
                </a:uFill>
              </a:defRPr>
            </a:pPr>
            <a:endParaRPr lang="es-ES_tradnl" sz="3200" kern="1200" dirty="0">
              <a:solidFill>
                <a:schemeClr val="tx1"/>
              </a:solidFill>
              <a:uFill>
                <a:solidFill>
                  <a:srgbClr val="000000"/>
                </a:solidFill>
              </a:uFill>
            </a:endParaRPr>
          </a:p>
          <a:p>
            <a:pPr marL="656794" lvl="1" indent="0" algn="l" defTabSz="914400" hangingPunct="1">
              <a:lnSpc>
                <a:spcPct val="90000"/>
              </a:lnSpc>
              <a:spcAft>
                <a:spcPts val="600"/>
              </a:spcAft>
              <a:defRPr sz="1344">
                <a:uFill>
                  <a:solidFill>
                    <a:srgbClr val="000000"/>
                  </a:solidFill>
                </a:uFill>
              </a:defRPr>
            </a:pPr>
            <a:r>
              <a:rPr lang="es-ES_tradnl" sz="3200" kern="1200" dirty="0">
                <a:solidFill>
                  <a:schemeClr val="tx1"/>
                </a:solidFill>
                <a:uFill>
                  <a:solidFill>
                    <a:srgbClr val="000000"/>
                  </a:solidFill>
                </a:uFill>
              </a:rPr>
              <a:t>Puede ser útil que el alumno lleve el horario personal a casa.</a:t>
            </a:r>
          </a:p>
          <a:p>
            <a:pPr marL="656794" lvl="1" indent="0" algn="l" defTabSz="914400" hangingPunct="1">
              <a:lnSpc>
                <a:spcPct val="90000"/>
              </a:lnSpc>
              <a:spcAft>
                <a:spcPts val="600"/>
              </a:spcAft>
              <a:defRPr sz="1344">
                <a:uFill>
                  <a:solidFill>
                    <a:srgbClr val="000000"/>
                  </a:solidFill>
                </a:uFill>
              </a:defRPr>
            </a:pPr>
            <a:endParaRPr lang="es-ES_tradnl" sz="3200" kern="1200" dirty="0">
              <a:solidFill>
                <a:schemeClr val="tx1"/>
              </a:solidFill>
              <a:uFill>
                <a:solidFill>
                  <a:srgbClr val="000000"/>
                </a:solidFill>
              </a:uFill>
            </a:endParaRPr>
          </a:p>
          <a:p>
            <a:pPr marL="656794" lvl="1" indent="0" algn="l" defTabSz="914400" hangingPunct="1">
              <a:lnSpc>
                <a:spcPct val="90000"/>
              </a:lnSpc>
              <a:spcAft>
                <a:spcPts val="600"/>
              </a:spcAft>
              <a:defRPr sz="1344">
                <a:uFill>
                  <a:solidFill>
                    <a:srgbClr val="000000"/>
                  </a:solidFill>
                </a:uFill>
              </a:defRPr>
            </a:pPr>
            <a:r>
              <a:rPr lang="es-ES_tradnl" sz="3200" kern="1200" dirty="0">
                <a:solidFill>
                  <a:schemeClr val="tx1"/>
                </a:solidFill>
                <a:uFill>
                  <a:solidFill>
                    <a:srgbClr val="000000"/>
                  </a:solidFill>
                </a:uFill>
              </a:rPr>
              <a:t>Converse con los padres y muéstreles como usan el horario en la clase.</a:t>
            </a:r>
          </a:p>
          <a:p>
            <a:pPr marL="656794" lvl="1" indent="0" algn="l" defTabSz="914400" hangingPunct="1">
              <a:lnSpc>
                <a:spcPct val="90000"/>
              </a:lnSpc>
              <a:spcAft>
                <a:spcPts val="600"/>
              </a:spcAft>
              <a:defRPr sz="1344">
                <a:uFill>
                  <a:solidFill>
                    <a:srgbClr val="000000"/>
                  </a:solidFill>
                </a:uFill>
              </a:defRPr>
            </a:pPr>
            <a:endParaRPr lang="es-ES_tradnl" sz="3200" kern="1200" dirty="0">
              <a:solidFill>
                <a:schemeClr val="tx1"/>
              </a:solidFill>
              <a:uFill>
                <a:solidFill>
                  <a:srgbClr val="000000"/>
                </a:solidFill>
              </a:uFill>
            </a:endParaRPr>
          </a:p>
          <a:p>
            <a:pPr marL="656794" lvl="1" indent="0" algn="l" defTabSz="914400" hangingPunct="1">
              <a:lnSpc>
                <a:spcPct val="90000"/>
              </a:lnSpc>
              <a:spcAft>
                <a:spcPts val="600"/>
              </a:spcAft>
              <a:defRPr sz="1344">
                <a:uFill>
                  <a:solidFill>
                    <a:srgbClr val="000000"/>
                  </a:solidFill>
                </a:uFill>
              </a:defRPr>
            </a:pPr>
            <a:r>
              <a:rPr lang="es-ES_tradnl" sz="3200" kern="1200" dirty="0">
                <a:solidFill>
                  <a:schemeClr val="tx1"/>
                </a:solidFill>
                <a:uFill>
                  <a:solidFill>
                    <a:srgbClr val="000000"/>
                  </a:solidFill>
                </a:uFill>
              </a:rPr>
              <a:t>Provea un programa individual a cualquier niño que lo pida. Esto podría ayudar a quien lo necesita a sentirse como los demás alumnos de su clase.</a:t>
            </a:r>
          </a:p>
        </p:txBody>
      </p:sp>
      <p:cxnSp>
        <p:nvCxnSpPr>
          <p:cNvPr id="6" name="Straight Connector 5">
            <a:extLst>
              <a:ext uri="{FF2B5EF4-FFF2-40B4-BE49-F238E27FC236}">
                <a16:creationId xmlns:a16="http://schemas.microsoft.com/office/drawing/2014/main" id="{B3B36E18-A826-4347-9F18-AEBB7BFD01B1}"/>
              </a:ext>
            </a:extLst>
          </p:cNvPr>
          <p:cNvCxnSpPr/>
          <p:nvPr/>
        </p:nvCxnSpPr>
        <p:spPr>
          <a:xfrm>
            <a:off x="2747409" y="2411940"/>
            <a:ext cx="5391150"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020279960"/>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7579404-C2D5-4CB6-AB13-64092B65A4FB}"/>
              </a:ext>
            </a:extLst>
          </p:cNvPr>
          <p:cNvSpPr/>
          <p:nvPr/>
        </p:nvSpPr>
        <p:spPr>
          <a:xfrm>
            <a:off x="1026695" y="5177525"/>
            <a:ext cx="14935200" cy="3798604"/>
          </a:xfrm>
          <a:prstGeom prst="rect">
            <a:avLst/>
          </a:prstGeom>
        </p:spPr>
        <p:txBody>
          <a:bodyPr wrap="square">
            <a:spAutoFit/>
          </a:bodyPr>
          <a:lstStyle/>
          <a:p>
            <a:pPr lvl="1" indent="0" defTabSz="914400" hangingPunct="1">
              <a:lnSpc>
                <a:spcPct val="90000"/>
              </a:lnSpc>
              <a:spcAft>
                <a:spcPts val="600"/>
              </a:spcAft>
              <a:defRPr sz="1344">
                <a:uFill>
                  <a:solidFill>
                    <a:srgbClr val="000000"/>
                  </a:solidFill>
                </a:uFill>
              </a:defRPr>
            </a:pPr>
            <a:r>
              <a:rPr lang="es-ES_tradnl" sz="4000" b="1" i="1" kern="1200" dirty="0">
                <a:solidFill>
                  <a:schemeClr val="tx1"/>
                </a:solidFill>
                <a:uFill>
                  <a:solidFill>
                    <a:srgbClr val="000000"/>
                  </a:solidFill>
                </a:uFill>
              </a:rPr>
              <a:t>Mini horarios</a:t>
            </a:r>
          </a:p>
          <a:p>
            <a:pPr lvl="1" indent="0" algn="l" defTabSz="914400" hangingPunct="1">
              <a:lnSpc>
                <a:spcPct val="90000"/>
              </a:lnSpc>
              <a:spcAft>
                <a:spcPts val="600"/>
              </a:spcAft>
              <a:defRPr sz="1344">
                <a:uFill>
                  <a:solidFill>
                    <a:srgbClr val="000000"/>
                  </a:solidFill>
                </a:uFill>
              </a:defRPr>
            </a:pPr>
            <a:endParaRPr lang="es-ES_tradnl" sz="2100" b="1" i="1" kern="1200" dirty="0">
              <a:solidFill>
                <a:schemeClr val="tx1"/>
              </a:solidFill>
              <a:uFill>
                <a:solidFill>
                  <a:srgbClr val="000000"/>
                </a:solidFill>
              </a:uFill>
            </a:endParaRPr>
          </a:p>
          <a:p>
            <a:pPr marL="656794" lvl="1" indent="0" algn="l" defTabSz="914400" hangingPunct="1">
              <a:lnSpc>
                <a:spcPct val="90000"/>
              </a:lnSpc>
              <a:spcAft>
                <a:spcPts val="3000"/>
              </a:spcAft>
              <a:defRPr sz="1344">
                <a:uFill>
                  <a:solidFill>
                    <a:srgbClr val="000000"/>
                  </a:solidFill>
                </a:uFill>
              </a:defRPr>
            </a:pPr>
            <a:r>
              <a:rPr lang="es-ES_tradnl" sz="2800" kern="1200" dirty="0">
                <a:solidFill>
                  <a:schemeClr val="tx1"/>
                </a:solidFill>
                <a:uFill>
                  <a:solidFill>
                    <a:srgbClr val="000000"/>
                  </a:solidFill>
                </a:uFill>
              </a:rPr>
              <a:t>Use los mini horarios para actividades, juegos o manualidades específicas.</a:t>
            </a:r>
          </a:p>
          <a:p>
            <a:pPr marL="1113994" lvl="1" indent="-457200" algn="l" defTabSz="914400" hangingPunct="1">
              <a:lnSpc>
                <a:spcPct val="90000"/>
              </a:lnSpc>
              <a:spcAft>
                <a:spcPts val="3000"/>
              </a:spcAft>
              <a:buFont typeface="Arial" panose="020B0604020202020204" pitchFamily="34" charset="0"/>
              <a:buChar char="•"/>
              <a:defRPr sz="1344">
                <a:uFill>
                  <a:solidFill>
                    <a:srgbClr val="000000"/>
                  </a:solidFill>
                </a:uFill>
              </a:defRPr>
            </a:pPr>
            <a:r>
              <a:rPr lang="es-ES_tradnl" sz="2800" kern="1200" dirty="0">
                <a:solidFill>
                  <a:schemeClr val="tx1"/>
                </a:solidFill>
                <a:uFill>
                  <a:solidFill>
                    <a:srgbClr val="000000"/>
                  </a:solidFill>
                </a:uFill>
              </a:rPr>
              <a:t>Simplificar las instrucciones.</a:t>
            </a:r>
          </a:p>
          <a:p>
            <a:pPr marL="1113994" lvl="1" indent="-457200" algn="l" defTabSz="914400" hangingPunct="1">
              <a:lnSpc>
                <a:spcPct val="90000"/>
              </a:lnSpc>
              <a:spcAft>
                <a:spcPts val="3000"/>
              </a:spcAft>
              <a:buFont typeface="Arial" panose="020B0604020202020204" pitchFamily="34" charset="0"/>
              <a:buChar char="•"/>
              <a:defRPr sz="1344">
                <a:uFill>
                  <a:solidFill>
                    <a:srgbClr val="000000"/>
                  </a:solidFill>
                </a:uFill>
              </a:defRPr>
            </a:pPr>
            <a:r>
              <a:rPr lang="es-ES_tradnl" sz="2800" kern="1200" dirty="0">
                <a:solidFill>
                  <a:schemeClr val="tx1"/>
                </a:solidFill>
                <a:uFill>
                  <a:solidFill>
                    <a:srgbClr val="000000"/>
                  </a:solidFill>
                </a:uFill>
              </a:rPr>
              <a:t>Preparar y usar visuales para los pasos que use a menudo.</a:t>
            </a:r>
          </a:p>
          <a:p>
            <a:pPr marL="656794" lvl="1" indent="0" algn="l" defTabSz="914400" hangingPunct="1">
              <a:lnSpc>
                <a:spcPct val="90000"/>
              </a:lnSpc>
              <a:spcAft>
                <a:spcPts val="3000"/>
              </a:spcAft>
              <a:defRPr sz="1344">
                <a:uFill>
                  <a:solidFill>
                    <a:srgbClr val="000000"/>
                  </a:solidFill>
                </a:uFill>
              </a:defRPr>
            </a:pPr>
            <a:r>
              <a:rPr lang="es-ES_tradnl" sz="2800" kern="1200" dirty="0">
                <a:solidFill>
                  <a:schemeClr val="tx1"/>
                </a:solidFill>
                <a:uFill>
                  <a:solidFill>
                    <a:srgbClr val="000000"/>
                  </a:solidFill>
                </a:uFill>
              </a:rPr>
              <a:t>Si hay ciertos juegos que usa con frecuencia, escriba las reglas en cartulina gruesa. </a:t>
            </a:r>
          </a:p>
        </p:txBody>
      </p:sp>
      <p:pic>
        <p:nvPicPr>
          <p:cNvPr id="9" name="Picture 8" descr="A picture containing photo&#10;&#10;Description generated with high confidence">
            <a:extLst>
              <a:ext uri="{FF2B5EF4-FFF2-40B4-BE49-F238E27FC236}">
                <a16:creationId xmlns:a16="http://schemas.microsoft.com/office/drawing/2014/main" id="{4ED1B8ED-E1A6-41B3-8876-B98309212E6C}"/>
              </a:ext>
            </a:extLst>
          </p:cNvPr>
          <p:cNvPicPr>
            <a:picLocks noChangeAspect="1"/>
          </p:cNvPicPr>
          <p:nvPr/>
        </p:nvPicPr>
        <p:blipFill rotWithShape="1">
          <a:blip r:embed="rId3">
            <a:extLst>
              <a:ext uri="{28A0092B-C50C-407E-A947-70E740481C1C}">
                <a14:useLocalDpi xmlns:a14="http://schemas.microsoft.com/office/drawing/2010/main" val="0"/>
              </a:ext>
            </a:extLst>
          </a:blip>
          <a:srcRect t="19775" b="23877"/>
          <a:stretch/>
        </p:blipFill>
        <p:spPr>
          <a:xfrm>
            <a:off x="0" y="0"/>
            <a:ext cx="17337912" cy="4183693"/>
          </a:xfrm>
          <a:prstGeom prst="rect">
            <a:avLst/>
          </a:prstGeom>
        </p:spPr>
      </p:pic>
      <p:sp>
        <p:nvSpPr>
          <p:cNvPr id="10" name="Shape 198">
            <a:extLst>
              <a:ext uri="{FF2B5EF4-FFF2-40B4-BE49-F238E27FC236}">
                <a16:creationId xmlns:a16="http://schemas.microsoft.com/office/drawing/2014/main" id="{63D88DE3-5E9D-4967-84C3-1254D327820D}"/>
              </a:ext>
            </a:extLst>
          </p:cNvPr>
          <p:cNvSpPr txBox="1">
            <a:spLocks/>
          </p:cNvSpPr>
          <p:nvPr/>
        </p:nvSpPr>
        <p:spPr>
          <a:xfrm>
            <a:off x="3064042" y="4258497"/>
            <a:ext cx="11630526" cy="991452"/>
          </a:xfrm>
          <a:prstGeom prst="rect">
            <a:avLst/>
          </a:prstGeom>
        </p:spPr>
        <p:txBody>
          <a:bodyPr vert="horz" lIns="91440" tIns="45720" rIns="91440" bIns="45720" rtlCol="0" anchor="ctr">
            <a:normAutofit/>
          </a:bodyPr>
          <a:lstStyle>
            <a:lvl1pPr marL="0" marR="0" indent="0" algn="l" defTabSz="537463" rtl="0" latinLnBrk="0">
              <a:lnSpc>
                <a:spcPct val="100000"/>
              </a:lnSpc>
              <a:spcBef>
                <a:spcPts val="0"/>
              </a:spcBef>
              <a:spcAft>
                <a:spcPts val="0"/>
              </a:spcAft>
              <a:buClrTx/>
              <a:buSzTx/>
              <a:buFontTx/>
              <a:buNone/>
              <a:tabLst/>
              <a:defRPr sz="7360" b="0" i="0" u="none" strike="noStrike" cap="none" spc="0" baseline="0">
                <a:ln>
                  <a:noFill/>
                </a:ln>
                <a:solidFill>
                  <a:srgbClr val="000000"/>
                </a:solidFill>
                <a:uFillTx/>
                <a:latin typeface="+mn-lt"/>
                <a:ea typeface="+mn-ea"/>
                <a:cs typeface="+mn-cs"/>
                <a:sym typeface="Helvetica Light"/>
              </a:defRPr>
            </a:lvl1pPr>
            <a:lvl2pPr marL="0" marR="0" indent="304815"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2pPr>
            <a:lvl3pPr marL="0" marR="0" indent="60963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3pPr>
            <a:lvl4pPr marL="0" marR="0" indent="914446"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4pPr>
            <a:lvl5pPr marL="0" marR="0" indent="1219261"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5pPr>
            <a:lvl6pPr marL="0" marR="0" indent="1524076"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6pPr>
            <a:lvl7pPr marL="0" marR="0" indent="1828891"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7pPr>
            <a:lvl8pPr marL="0" marR="0" indent="2133707"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8pPr>
            <a:lvl9pPr marL="0" marR="0" indent="2438522"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Light"/>
              </a:defRPr>
            </a:lvl9pPr>
          </a:lstStyle>
          <a:p>
            <a:pPr algn="ctr" defTabSz="914400" hangingPunct="1">
              <a:lnSpc>
                <a:spcPct val="90000"/>
              </a:lnSpc>
              <a:spcBef>
                <a:spcPct val="0"/>
              </a:spcBef>
            </a:pPr>
            <a:r>
              <a:rPr lang="es-ES_tradnl" sz="5400" b="1" kern="1200" dirty="0">
                <a:solidFill>
                  <a:srgbClr val="C00000"/>
                </a:solidFill>
              </a:rPr>
              <a:t>Cómo crear horarios visuales</a:t>
            </a:r>
          </a:p>
        </p:txBody>
      </p:sp>
      <p:pic>
        <p:nvPicPr>
          <p:cNvPr id="17" name="Picture 16" descr="A close up of a logo&#10;&#10;Description generated with high confidence">
            <a:extLst>
              <a:ext uri="{FF2B5EF4-FFF2-40B4-BE49-F238E27FC236}">
                <a16:creationId xmlns:a16="http://schemas.microsoft.com/office/drawing/2014/main" id="{5BCF1BB7-26F2-4955-A201-5DEFF771A8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336838">
            <a:off x="119788" y="4341802"/>
            <a:ext cx="2386589" cy="1944628"/>
          </a:xfrm>
          <a:prstGeom prst="rect">
            <a:avLst/>
          </a:prstGeom>
        </p:spPr>
      </p:pic>
      <p:cxnSp>
        <p:nvCxnSpPr>
          <p:cNvPr id="8" name="Straight Connector 7">
            <a:extLst>
              <a:ext uri="{FF2B5EF4-FFF2-40B4-BE49-F238E27FC236}">
                <a16:creationId xmlns:a16="http://schemas.microsoft.com/office/drawing/2014/main" id="{A006CBFA-F0E0-43EB-815F-0ABB88151EF3}"/>
              </a:ext>
            </a:extLst>
          </p:cNvPr>
          <p:cNvCxnSpPr>
            <a:cxnSpLocks/>
          </p:cNvCxnSpPr>
          <p:nvPr/>
        </p:nvCxnSpPr>
        <p:spPr>
          <a:xfrm>
            <a:off x="5721461" y="5927648"/>
            <a:ext cx="5391150"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pic>
        <p:nvPicPr>
          <p:cNvPr id="11" name="Picture 10" descr="A close up of a logo&#10;&#10;Description generated with high confidence">
            <a:extLst>
              <a:ext uri="{FF2B5EF4-FFF2-40B4-BE49-F238E27FC236}">
                <a16:creationId xmlns:a16="http://schemas.microsoft.com/office/drawing/2014/main" id="{897E970E-1E78-468B-A65B-2280D483E7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541913">
            <a:off x="15069098" y="7493157"/>
            <a:ext cx="2386589" cy="1944628"/>
          </a:xfrm>
          <a:prstGeom prst="rect">
            <a:avLst/>
          </a:prstGeom>
        </p:spPr>
      </p:pic>
    </p:spTree>
    <p:extLst>
      <p:ext uri="{BB962C8B-B14F-4D97-AF65-F5344CB8AC3E}">
        <p14:creationId xmlns:p14="http://schemas.microsoft.com/office/powerpoint/2010/main" val="284146435"/>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stationary&#10;&#10;Description generated with high confidence">
            <a:extLst>
              <a:ext uri="{FF2B5EF4-FFF2-40B4-BE49-F238E27FC236}">
                <a16:creationId xmlns:a16="http://schemas.microsoft.com/office/drawing/2014/main" id="{32BC0123-DB4A-47FB-B541-B4AC1FA1C2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592943">
            <a:off x="-161113" y="1031594"/>
            <a:ext cx="7248976" cy="7248976"/>
          </a:xfrm>
          <a:prstGeom prst="rect">
            <a:avLst/>
          </a:prstGeom>
        </p:spPr>
      </p:pic>
      <p:sp>
        <p:nvSpPr>
          <p:cNvPr id="3" name="TextBox 2">
            <a:extLst>
              <a:ext uri="{FF2B5EF4-FFF2-40B4-BE49-F238E27FC236}">
                <a16:creationId xmlns:a16="http://schemas.microsoft.com/office/drawing/2014/main" id="{CC0B48CC-1E2E-40CB-A9EE-FF237B147164}"/>
              </a:ext>
            </a:extLst>
          </p:cNvPr>
          <p:cNvSpPr txBox="1"/>
          <p:nvPr/>
        </p:nvSpPr>
        <p:spPr>
          <a:xfrm rot="20309087">
            <a:off x="1229482" y="2472830"/>
            <a:ext cx="4844978" cy="48731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s-ES_tradnl" sz="4800" b="1" i="0" u="none" strike="noStrike" cap="none" spc="0" normalizeH="0" baseline="0" dirty="0">
                <a:ln>
                  <a:noFill/>
                </a:ln>
                <a:solidFill>
                  <a:srgbClr val="000000"/>
                </a:solidFill>
                <a:effectLst/>
                <a:uFillTx/>
                <a:latin typeface="+mn-lt"/>
                <a:ea typeface="+mn-ea"/>
                <a:cs typeface="+mn-cs"/>
                <a:sym typeface="Helvetica Light"/>
              </a:rPr>
              <a:t>Reflexión</a:t>
            </a:r>
          </a:p>
          <a:p>
            <a:pPr marR="0" algn="l" defTabSz="584200" rtl="0" fontAlgn="auto" latinLnBrk="0" hangingPunct="0">
              <a:lnSpc>
                <a:spcPct val="100000"/>
              </a:lnSpc>
              <a:spcBef>
                <a:spcPts val="0"/>
              </a:spcBef>
              <a:spcAft>
                <a:spcPts val="1200"/>
              </a:spcAft>
              <a:buClrTx/>
              <a:buSzTx/>
              <a:tabLst/>
            </a:pPr>
            <a:r>
              <a:rPr kumimoji="0" lang="es-ES_tradnl" b="0" i="0" u="none" strike="noStrike" cap="none" spc="0" normalizeH="0" baseline="0" dirty="0">
                <a:ln>
                  <a:noFill/>
                </a:ln>
                <a:solidFill>
                  <a:srgbClr val="000000"/>
                </a:solidFill>
                <a:effectLst/>
                <a:uFillTx/>
                <a:latin typeface="+mn-lt"/>
                <a:ea typeface="+mn-ea"/>
                <a:cs typeface="+mn-cs"/>
                <a:sym typeface="Helvetica Light"/>
              </a:rPr>
              <a:t>¿Qué tipo de horario visual resultaría mejor en su aula?</a:t>
            </a:r>
            <a:endParaRPr lang="es-ES_tradnl" dirty="0"/>
          </a:p>
          <a:p>
            <a:pPr marR="0" algn="l" defTabSz="584200" rtl="0" fontAlgn="auto" latinLnBrk="0" hangingPunct="0">
              <a:lnSpc>
                <a:spcPct val="100000"/>
              </a:lnSpc>
              <a:spcBef>
                <a:spcPts val="0"/>
              </a:spcBef>
              <a:spcAft>
                <a:spcPts val="0"/>
              </a:spcAft>
              <a:buClrTx/>
              <a:buSzTx/>
              <a:tabLst/>
            </a:pPr>
            <a:r>
              <a:rPr lang="es-ES_tradnl" dirty="0"/>
              <a:t>Dedique un tiempo para crear un horario visual con sus alumnos.</a:t>
            </a:r>
            <a:endParaRPr kumimoji="0" lang="es-ES_tradnl" b="0" i="0" u="none" strike="noStrike" cap="none" spc="0" normalizeH="0" baseline="0" dirty="0">
              <a:ln>
                <a:noFill/>
              </a:ln>
              <a:solidFill>
                <a:srgbClr val="000000"/>
              </a:solidFill>
              <a:effectLst/>
              <a:uFillTx/>
              <a:latin typeface="+mn-lt"/>
              <a:ea typeface="+mn-ea"/>
              <a:cs typeface="+mn-cs"/>
              <a:sym typeface="Helvetica Light"/>
            </a:endParaRPr>
          </a:p>
        </p:txBody>
      </p:sp>
      <p:pic>
        <p:nvPicPr>
          <p:cNvPr id="5" name="Picture 4" descr="A person posing for the camera&#10;&#10;Description generated with very high confidence">
            <a:extLst>
              <a:ext uri="{FF2B5EF4-FFF2-40B4-BE49-F238E27FC236}">
                <a16:creationId xmlns:a16="http://schemas.microsoft.com/office/drawing/2014/main" id="{09621E0E-67CC-411D-AA73-2D576D2A743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8154" y="0"/>
            <a:ext cx="10452109" cy="9753600"/>
          </a:xfrm>
          <a:prstGeom prst="rect">
            <a:avLst/>
          </a:prstGeom>
        </p:spPr>
      </p:pic>
    </p:spTree>
    <p:extLst>
      <p:ext uri="{BB962C8B-B14F-4D97-AF65-F5344CB8AC3E}">
        <p14:creationId xmlns:p14="http://schemas.microsoft.com/office/powerpoint/2010/main" val="126068468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person, outdoor, ground&#10;&#10;Description generated with very high confidence">
            <a:extLst>
              <a:ext uri="{FF2B5EF4-FFF2-40B4-BE49-F238E27FC236}">
                <a16:creationId xmlns:a16="http://schemas.microsoft.com/office/drawing/2014/main" id="{9BDE1F33-5110-4464-89BC-B1B31FC5BDB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6833" r="1" b="24125"/>
          <a:stretch/>
        </p:blipFill>
        <p:spPr>
          <a:xfrm>
            <a:off x="-1" y="-1"/>
            <a:ext cx="17340263" cy="5676375"/>
          </a:xfrm>
          <a:prstGeom prst="rect">
            <a:avLst/>
          </a:prstGeom>
        </p:spPr>
      </p:pic>
      <p:pic>
        <p:nvPicPr>
          <p:cNvPr id="84" name="Picture 83">
            <a:extLst>
              <a:ext uri="{FF2B5EF4-FFF2-40B4-BE49-F238E27FC236}">
                <a16:creationId xmlns:a16="http://schemas.microsoft.com/office/drawing/2014/main" id="{EE09A529-E47C-4634-BB98-0A9526C372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7340262" cy="9753600"/>
          </a:xfrm>
          <a:prstGeom prst="rect">
            <a:avLst/>
          </a:prstGeom>
        </p:spPr>
      </p:pic>
      <p:sp>
        <p:nvSpPr>
          <p:cNvPr id="86" name="Oval 85">
            <a:extLst>
              <a:ext uri="{FF2B5EF4-FFF2-40B4-BE49-F238E27FC236}">
                <a16:creationId xmlns:a16="http://schemas.microsoft.com/office/drawing/2014/main" id="{569C1A01-6FB5-43CE-ADCC-936728ACA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71198" y="6241142"/>
            <a:ext cx="1172073" cy="99980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 name="Shape 206"/>
          <p:cNvSpPr>
            <a:spLocks noGrp="1"/>
          </p:cNvSpPr>
          <p:nvPr>
            <p:ph type="title"/>
          </p:nvPr>
        </p:nvSpPr>
        <p:spPr>
          <a:xfrm>
            <a:off x="962526" y="6515308"/>
            <a:ext cx="6801843" cy="2147458"/>
          </a:xfrm>
          <a:prstGeom prst="rect">
            <a:avLst/>
          </a:prstGeom>
        </p:spPr>
        <p:txBody>
          <a:bodyPr vert="horz" lIns="91440" tIns="45720" rIns="91440" bIns="45720" rtlCol="0" anchor="ctr">
            <a:normAutofit/>
          </a:bodyPr>
          <a:lstStyle>
            <a:lvl1pPr algn="l" defTabSz="490727">
              <a:defRPr sz="6719"/>
            </a:lvl1pPr>
          </a:lstStyle>
          <a:p>
            <a:pPr defTabSz="914400">
              <a:lnSpc>
                <a:spcPct val="90000"/>
              </a:lnSpc>
              <a:spcBef>
                <a:spcPct val="0"/>
              </a:spcBef>
            </a:pPr>
            <a:r>
              <a:rPr lang="es-ES_tradnl" sz="5400" b="1" kern="1200" dirty="0">
                <a:solidFill>
                  <a:srgbClr val="C00000"/>
                </a:solidFill>
                <a:latin typeface="+mj-lt"/>
                <a:ea typeface="+mj-ea"/>
                <a:cs typeface="+mj-cs"/>
              </a:rPr>
              <a:t>Ayudar a los niños a cultivar amistades </a:t>
            </a:r>
          </a:p>
        </p:txBody>
      </p:sp>
      <p:sp>
        <p:nvSpPr>
          <p:cNvPr id="207" name="Shape 207"/>
          <p:cNvSpPr>
            <a:spLocks noGrp="1"/>
          </p:cNvSpPr>
          <p:nvPr>
            <p:ph type="body" idx="1"/>
          </p:nvPr>
        </p:nvSpPr>
        <p:spPr>
          <a:xfrm>
            <a:off x="10514270" y="5842346"/>
            <a:ext cx="4993907" cy="4199353"/>
          </a:xfrm>
          <a:prstGeom prst="rect">
            <a:avLst/>
          </a:prstGeom>
        </p:spPr>
        <p:txBody>
          <a:bodyPr vert="horz" lIns="91440" tIns="45720" rIns="91440" bIns="45720" rtlCol="0" anchor="t">
            <a:normAutofit/>
          </a:bodyPr>
          <a:lstStyle/>
          <a:p>
            <a:pPr marL="420066" indent="-228600" defTabSz="914400">
              <a:lnSpc>
                <a:spcPct val="90000"/>
              </a:lnSpc>
              <a:spcBef>
                <a:spcPts val="0"/>
              </a:spcBef>
              <a:spcAft>
                <a:spcPts val="600"/>
              </a:spcAft>
              <a:buFont typeface="Arial" panose="020B0604020202020204" pitchFamily="34" charset="0"/>
              <a:buChar char="•"/>
              <a:defRPr sz="1224">
                <a:uFill>
                  <a:solidFill>
                    <a:srgbClr val="000000"/>
                  </a:solidFill>
                </a:uFill>
                <a:latin typeface="Helvetica"/>
                <a:ea typeface="Helvetica"/>
                <a:cs typeface="Helvetica"/>
                <a:sym typeface="Helvetica"/>
              </a:defRPr>
            </a:pPr>
            <a:r>
              <a:rPr lang="es-ES_tradnl" sz="2800" kern="1200" dirty="0"/>
              <a:t>Modelar </a:t>
            </a:r>
          </a:p>
          <a:p>
            <a:pPr marL="420066" indent="-228600" defTabSz="914400">
              <a:lnSpc>
                <a:spcPct val="90000"/>
              </a:lnSpc>
              <a:spcBef>
                <a:spcPts val="0"/>
              </a:spcBef>
              <a:spcAft>
                <a:spcPts val="600"/>
              </a:spcAft>
              <a:buFont typeface="Arial" panose="020B0604020202020204" pitchFamily="34" charset="0"/>
              <a:buChar char="•"/>
              <a:defRPr sz="1224">
                <a:uFill>
                  <a:solidFill>
                    <a:srgbClr val="000000"/>
                  </a:solidFill>
                </a:uFill>
                <a:latin typeface="Helvetica"/>
                <a:ea typeface="Helvetica"/>
                <a:cs typeface="Helvetica"/>
                <a:sym typeface="Helvetica"/>
              </a:defRPr>
            </a:pPr>
            <a:r>
              <a:rPr lang="es-ES_tradnl" sz="2800" kern="1200" dirty="0"/>
              <a:t>Destacar las fortalezas </a:t>
            </a:r>
          </a:p>
          <a:p>
            <a:pPr marL="420066" indent="-228600" defTabSz="914400">
              <a:lnSpc>
                <a:spcPct val="90000"/>
              </a:lnSpc>
              <a:spcBef>
                <a:spcPts val="0"/>
              </a:spcBef>
              <a:spcAft>
                <a:spcPts val="600"/>
              </a:spcAft>
              <a:buFont typeface="Arial" panose="020B0604020202020204" pitchFamily="34" charset="0"/>
              <a:buChar char="•"/>
              <a:defRPr sz="1224">
                <a:uFill>
                  <a:solidFill>
                    <a:srgbClr val="000000"/>
                  </a:solidFill>
                </a:uFill>
                <a:latin typeface="Helvetica"/>
                <a:ea typeface="Helvetica"/>
                <a:cs typeface="Helvetica"/>
                <a:sym typeface="Helvetica"/>
              </a:defRPr>
            </a:pPr>
            <a:r>
              <a:rPr lang="es-ES_tradnl" sz="2800" kern="1200" dirty="0"/>
              <a:t>Rotar a los colaboradores </a:t>
            </a:r>
          </a:p>
          <a:p>
            <a:pPr marL="420066" indent="-228600" defTabSz="914400">
              <a:lnSpc>
                <a:spcPct val="90000"/>
              </a:lnSpc>
              <a:spcBef>
                <a:spcPts val="0"/>
              </a:spcBef>
              <a:spcAft>
                <a:spcPts val="600"/>
              </a:spcAft>
              <a:buFont typeface="Arial" panose="020B0604020202020204" pitchFamily="34" charset="0"/>
              <a:buChar char="•"/>
              <a:defRPr sz="1224">
                <a:uFill>
                  <a:solidFill>
                    <a:srgbClr val="000000"/>
                  </a:solidFill>
                </a:uFill>
                <a:latin typeface="Helvetica"/>
                <a:ea typeface="Helvetica"/>
                <a:cs typeface="Helvetica"/>
                <a:sym typeface="Helvetica"/>
              </a:defRPr>
            </a:pPr>
            <a:r>
              <a:rPr lang="es-ES_tradnl" sz="2800" kern="1200" dirty="0"/>
              <a:t>Cultivar amistades </a:t>
            </a:r>
          </a:p>
          <a:p>
            <a:pPr marL="420066" indent="-228600" defTabSz="914400">
              <a:lnSpc>
                <a:spcPct val="90000"/>
              </a:lnSpc>
              <a:spcBef>
                <a:spcPts val="0"/>
              </a:spcBef>
              <a:spcAft>
                <a:spcPts val="600"/>
              </a:spcAft>
              <a:buFont typeface="Arial" panose="020B0604020202020204" pitchFamily="34" charset="0"/>
              <a:buChar char="•"/>
              <a:defRPr sz="1224">
                <a:uFill>
                  <a:solidFill>
                    <a:srgbClr val="000000"/>
                  </a:solidFill>
                </a:uFill>
                <a:latin typeface="Helvetica"/>
                <a:ea typeface="Helvetica"/>
                <a:cs typeface="Helvetica"/>
                <a:sym typeface="Helvetica"/>
              </a:defRPr>
            </a:pPr>
            <a:r>
              <a:rPr lang="es-ES_tradnl" sz="2800" kern="1200" dirty="0"/>
              <a:t>Animar con palabras </a:t>
            </a:r>
          </a:p>
          <a:p>
            <a:pPr marL="420066" indent="-228600" defTabSz="914400">
              <a:lnSpc>
                <a:spcPct val="90000"/>
              </a:lnSpc>
              <a:spcBef>
                <a:spcPts val="0"/>
              </a:spcBef>
              <a:spcAft>
                <a:spcPts val="600"/>
              </a:spcAft>
              <a:buFont typeface="Arial" panose="020B0604020202020204" pitchFamily="34" charset="0"/>
              <a:buChar char="•"/>
              <a:defRPr sz="1224">
                <a:uFill>
                  <a:solidFill>
                    <a:srgbClr val="000000"/>
                  </a:solidFill>
                </a:uFill>
                <a:latin typeface="Helvetica"/>
                <a:ea typeface="Helvetica"/>
                <a:cs typeface="Helvetica"/>
                <a:sym typeface="Helvetica"/>
              </a:defRPr>
            </a:pPr>
            <a:r>
              <a:rPr lang="es-ES_tradnl" sz="2800" kern="1200" dirty="0"/>
              <a:t>Actividades de apoyo</a:t>
            </a:r>
          </a:p>
          <a:p>
            <a:pPr marL="420066" indent="-228600" defTabSz="914400">
              <a:lnSpc>
                <a:spcPct val="90000"/>
              </a:lnSpc>
              <a:spcBef>
                <a:spcPts val="0"/>
              </a:spcBef>
              <a:spcAft>
                <a:spcPts val="600"/>
              </a:spcAft>
              <a:buFont typeface="Arial" panose="020B0604020202020204" pitchFamily="34" charset="0"/>
              <a:buChar char="•"/>
              <a:defRPr sz="1224">
                <a:uFill>
                  <a:solidFill>
                    <a:srgbClr val="000000"/>
                  </a:solidFill>
                </a:uFill>
                <a:latin typeface="Helvetica"/>
                <a:ea typeface="Helvetica"/>
                <a:cs typeface="Helvetica"/>
                <a:sym typeface="Helvetica"/>
              </a:defRPr>
            </a:pPr>
            <a:r>
              <a:rPr lang="es-ES_tradnl" sz="2800" kern="1200" dirty="0"/>
              <a:t>Intereses especiales </a:t>
            </a:r>
          </a:p>
          <a:p>
            <a:pPr marL="420066" indent="-228600" defTabSz="914400">
              <a:lnSpc>
                <a:spcPct val="90000"/>
              </a:lnSpc>
              <a:spcBef>
                <a:spcPts val="0"/>
              </a:spcBef>
              <a:spcAft>
                <a:spcPts val="600"/>
              </a:spcAft>
              <a:buFont typeface="Arial" panose="020B0604020202020204" pitchFamily="34" charset="0"/>
              <a:buChar char="•"/>
              <a:defRPr sz="1224">
                <a:uFill>
                  <a:solidFill>
                    <a:srgbClr val="000000"/>
                  </a:solidFill>
                </a:uFill>
                <a:latin typeface="Helvetica"/>
                <a:ea typeface="Helvetica"/>
                <a:cs typeface="Helvetica"/>
                <a:sym typeface="Helvetica"/>
              </a:defRPr>
            </a:pPr>
            <a:r>
              <a:rPr lang="es-ES_tradnl" sz="2800" kern="1200" dirty="0"/>
              <a:t>Enseñar la amistad</a:t>
            </a:r>
          </a:p>
        </p:txBody>
      </p:sp>
      <p:cxnSp>
        <p:nvCxnSpPr>
          <p:cNvPr id="4" name="Straight Connector 3">
            <a:extLst>
              <a:ext uri="{FF2B5EF4-FFF2-40B4-BE49-F238E27FC236}">
                <a16:creationId xmlns:a16="http://schemas.microsoft.com/office/drawing/2014/main" id="{49F7CA86-6C80-498B-840E-4D6ED5977A32}"/>
              </a:ext>
            </a:extLst>
          </p:cNvPr>
          <p:cNvCxnSpPr/>
          <p:nvPr/>
        </p:nvCxnSpPr>
        <p:spPr>
          <a:xfrm>
            <a:off x="8682184" y="6454262"/>
            <a:ext cx="0" cy="2666375"/>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descr="A picture containing outdoor, water, sky, man&#10;&#10;Description generated with very high confidence">
            <a:extLst>
              <a:ext uri="{FF2B5EF4-FFF2-40B4-BE49-F238E27FC236}">
                <a16:creationId xmlns:a16="http://schemas.microsoft.com/office/drawing/2014/main" id="{258891AE-9E4A-4FE5-A3E7-9121A359590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627"/>
          <a:stretch/>
        </p:blipFill>
        <p:spPr>
          <a:xfrm>
            <a:off x="0" y="0"/>
            <a:ext cx="17340263" cy="9753600"/>
          </a:xfrm>
          <a:prstGeom prst="rect">
            <a:avLst/>
          </a:prstGeom>
        </p:spPr>
      </p:pic>
      <p:pic>
        <p:nvPicPr>
          <p:cNvPr id="7" name="Picture 6" descr="A close up of a logo&#10;&#10;Description generated with high confidence">
            <a:extLst>
              <a:ext uri="{FF2B5EF4-FFF2-40B4-BE49-F238E27FC236}">
                <a16:creationId xmlns:a16="http://schemas.microsoft.com/office/drawing/2014/main" id="{B87E7952-E9DE-412E-AEB1-20A723603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11741">
            <a:off x="12026658" y="4862870"/>
            <a:ext cx="5281495" cy="5281495"/>
          </a:xfrm>
          <a:prstGeom prst="rect">
            <a:avLst/>
          </a:prstGeom>
        </p:spPr>
      </p:pic>
      <p:sp>
        <p:nvSpPr>
          <p:cNvPr id="8" name="TextBox 7">
            <a:extLst>
              <a:ext uri="{FF2B5EF4-FFF2-40B4-BE49-F238E27FC236}">
                <a16:creationId xmlns:a16="http://schemas.microsoft.com/office/drawing/2014/main" id="{05257ECE-2E9C-4F08-A031-21C1326094BA}"/>
              </a:ext>
            </a:extLst>
          </p:cNvPr>
          <p:cNvSpPr txBox="1"/>
          <p:nvPr/>
        </p:nvSpPr>
        <p:spPr>
          <a:xfrm rot="278642">
            <a:off x="12675689" y="5995393"/>
            <a:ext cx="3983432" cy="32419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s-ES_tradnl" sz="4400" b="1" i="0" u="none" strike="noStrike" cap="none" spc="0" normalizeH="0" baseline="0" dirty="0">
                <a:ln>
                  <a:noFill/>
                </a:ln>
                <a:solidFill>
                  <a:srgbClr val="000000"/>
                </a:solidFill>
                <a:effectLst/>
                <a:uFillTx/>
                <a:latin typeface="+mn-lt"/>
                <a:ea typeface="+mn-ea"/>
                <a:cs typeface="+mn-cs"/>
                <a:sym typeface="Helvetica Light"/>
              </a:rPr>
              <a:t>Reflexión</a:t>
            </a:r>
          </a:p>
          <a:p>
            <a:pPr marR="0" algn="l" defTabSz="584200" rtl="0" fontAlgn="auto" latinLnBrk="0" hangingPunct="0">
              <a:lnSpc>
                <a:spcPct val="100000"/>
              </a:lnSpc>
              <a:spcBef>
                <a:spcPts val="0"/>
              </a:spcBef>
              <a:spcAft>
                <a:spcPts val="0"/>
              </a:spcAft>
              <a:buClrTx/>
              <a:buSzTx/>
              <a:tabLst/>
            </a:pPr>
            <a:r>
              <a:rPr kumimoji="0" lang="es-ES_tradnl" sz="3200" b="0" i="0" u="none" strike="noStrike" cap="none" spc="0" normalizeH="0" baseline="0" dirty="0">
                <a:ln>
                  <a:noFill/>
                </a:ln>
                <a:solidFill>
                  <a:srgbClr val="000000"/>
                </a:solidFill>
                <a:effectLst/>
                <a:uFillTx/>
                <a:latin typeface="+mn-lt"/>
                <a:ea typeface="+mn-ea"/>
                <a:cs typeface="+mn-cs"/>
                <a:sym typeface="Helvetica Light"/>
              </a:rPr>
              <a:t>¿Qué otras estrategias puede usted usar para cultivar la amistad entre los alumnos?</a:t>
            </a:r>
          </a:p>
        </p:txBody>
      </p:sp>
    </p:spTree>
    <p:extLst>
      <p:ext uri="{BB962C8B-B14F-4D97-AF65-F5344CB8AC3E}">
        <p14:creationId xmlns:p14="http://schemas.microsoft.com/office/powerpoint/2010/main" val="4058726505"/>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irl in a blue shirt&#10;&#10;Description generated with high confidence">
            <a:extLst>
              <a:ext uri="{FF2B5EF4-FFF2-40B4-BE49-F238E27FC236}">
                <a16:creationId xmlns:a16="http://schemas.microsoft.com/office/drawing/2014/main" id="{2C8195BA-DF6D-4D8E-9FE7-B6A4FB28AF5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286"/>
          <a:stretch/>
        </p:blipFill>
        <p:spPr>
          <a:xfrm>
            <a:off x="6417177" y="0"/>
            <a:ext cx="11163716" cy="9753600"/>
          </a:xfrm>
          <a:prstGeom prst="rect">
            <a:avLst/>
          </a:prstGeom>
        </p:spPr>
      </p:pic>
      <p:sp>
        <p:nvSpPr>
          <p:cNvPr id="211" name="Shape 211"/>
          <p:cNvSpPr>
            <a:spLocks noGrp="1"/>
          </p:cNvSpPr>
          <p:nvPr>
            <p:ph type="title"/>
          </p:nvPr>
        </p:nvSpPr>
        <p:spPr>
          <a:xfrm>
            <a:off x="309754" y="582532"/>
            <a:ext cx="11995024" cy="2159000"/>
          </a:xfrm>
          <a:prstGeom prst="rect">
            <a:avLst/>
          </a:prstGeom>
        </p:spPr>
        <p:txBody>
          <a:bodyPr>
            <a:normAutofit/>
          </a:bodyPr>
          <a:lstStyle>
            <a:lvl1pPr algn="l"/>
          </a:lstStyle>
          <a:p>
            <a:r>
              <a:rPr lang="es-ES_tradnl" sz="6000" b="1" dirty="0">
                <a:solidFill>
                  <a:srgbClr val="C00000"/>
                </a:solidFill>
              </a:rPr>
              <a:t>El manejo de la conducta</a:t>
            </a:r>
          </a:p>
        </p:txBody>
      </p:sp>
      <p:sp>
        <p:nvSpPr>
          <p:cNvPr id="5" name="Rectangle 4">
            <a:extLst>
              <a:ext uri="{FF2B5EF4-FFF2-40B4-BE49-F238E27FC236}">
                <a16:creationId xmlns:a16="http://schemas.microsoft.com/office/drawing/2014/main" id="{09B46936-C6BF-4742-A111-D82B6F093331}"/>
              </a:ext>
            </a:extLst>
          </p:cNvPr>
          <p:cNvSpPr/>
          <p:nvPr/>
        </p:nvSpPr>
        <p:spPr>
          <a:xfrm>
            <a:off x="309754" y="2542205"/>
            <a:ext cx="8128393" cy="2616101"/>
          </a:xfrm>
          <a:prstGeom prst="rect">
            <a:avLst/>
          </a:prstGeom>
        </p:spPr>
        <p:txBody>
          <a:bodyPr wrap="square">
            <a:spAutoFit/>
          </a:bodyPr>
          <a:lstStyle/>
          <a:p>
            <a:r>
              <a:rPr lang="es-ES_tradnl" sz="4000" dirty="0"/>
              <a:t>Maneras de ayudar a los niños </a:t>
            </a:r>
          </a:p>
          <a:p>
            <a:r>
              <a:rPr lang="es-ES_tradnl" sz="4400" b="1" i="1" dirty="0"/>
              <a:t>antes</a:t>
            </a:r>
            <a:endParaRPr lang="es-ES_tradnl" sz="4000" dirty="0"/>
          </a:p>
          <a:p>
            <a:r>
              <a:rPr lang="es-ES_tradnl" sz="4000" dirty="0"/>
              <a:t>de que surja la conducta indeseada:</a:t>
            </a:r>
          </a:p>
        </p:txBody>
      </p:sp>
      <p:sp>
        <p:nvSpPr>
          <p:cNvPr id="9" name="Shape 212">
            <a:extLst>
              <a:ext uri="{FF2B5EF4-FFF2-40B4-BE49-F238E27FC236}">
                <a16:creationId xmlns:a16="http://schemas.microsoft.com/office/drawing/2014/main" id="{FAA93ED3-470B-4DB9-91F7-17E00CA6D486}"/>
              </a:ext>
            </a:extLst>
          </p:cNvPr>
          <p:cNvSpPr txBox="1">
            <a:spLocks/>
          </p:cNvSpPr>
          <p:nvPr/>
        </p:nvSpPr>
        <p:spPr>
          <a:xfrm>
            <a:off x="309754" y="5807242"/>
            <a:ext cx="9336270" cy="344332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lvl1pPr marL="592696"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1pPr>
            <a:lvl2pPr marL="1185393"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2pPr>
            <a:lvl3pPr marL="1778089"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3pPr>
            <a:lvl4pPr marL="2370785"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4pPr>
            <a:lvl5pPr marL="2963482"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5pPr>
            <a:lvl6pPr marL="3556178"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6pPr>
            <a:lvl7pPr marL="4148874"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7pPr>
            <a:lvl8pPr marL="4741570"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8pPr>
            <a:lvl9pPr marL="5334267" marR="0" indent="-592696" algn="l" defTabSz="778972" rtl="0" latinLnBrk="0">
              <a:lnSpc>
                <a:spcPct val="100000"/>
              </a:lnSpc>
              <a:spcBef>
                <a:spcPts val="5600"/>
              </a:spcBef>
              <a:spcAft>
                <a:spcPts val="0"/>
              </a:spcAft>
              <a:buClrTx/>
              <a:buSzPct val="75000"/>
              <a:buFontTx/>
              <a:buChar char="•"/>
              <a:tabLst/>
              <a:defRPr sz="4800" b="0" i="0" u="none" strike="noStrike" cap="none" spc="0" baseline="0">
                <a:ln>
                  <a:noFill/>
                </a:ln>
                <a:solidFill>
                  <a:srgbClr val="000000"/>
                </a:solidFill>
                <a:uFillTx/>
                <a:latin typeface="+mn-lt"/>
                <a:ea typeface="+mn-ea"/>
                <a:cs typeface="+mn-cs"/>
                <a:sym typeface="Helvetica Light"/>
              </a:defRPr>
            </a:lvl9pPr>
          </a:lstStyle>
          <a:p>
            <a:pPr marL="457200" lvl="1" indent="-228600" hangingPunct="1">
              <a:spcBef>
                <a:spcPts val="1800"/>
              </a:spcBef>
              <a:defRPr sz="2200">
                <a:latin typeface="Helvetica"/>
                <a:ea typeface="Helvetica"/>
                <a:cs typeface="Helvetica"/>
                <a:sym typeface="Helvetica"/>
              </a:defRPr>
            </a:pPr>
            <a:r>
              <a:rPr lang="es-ES_tradnl" sz="3600" dirty="0">
                <a:latin typeface="Helvetica"/>
                <a:ea typeface="Helvetica"/>
                <a:cs typeface="Helvetica"/>
                <a:sym typeface="Helvetica"/>
              </a:rPr>
              <a:t>Fije una lista de reglas sencillas.</a:t>
            </a:r>
          </a:p>
          <a:p>
            <a:pPr marL="457200" lvl="1" indent="-228600" hangingPunct="1">
              <a:spcBef>
                <a:spcPts val="1800"/>
              </a:spcBef>
              <a:defRPr sz="2200">
                <a:latin typeface="Helvetica"/>
                <a:ea typeface="Helvetica"/>
                <a:cs typeface="Helvetica"/>
                <a:sym typeface="Helvetica"/>
              </a:defRPr>
            </a:pPr>
            <a:r>
              <a:rPr lang="es-ES_tradnl" sz="3600" dirty="0">
                <a:latin typeface="Helvetica"/>
                <a:ea typeface="Helvetica"/>
                <a:cs typeface="Helvetica"/>
                <a:sym typeface="Helvetica"/>
              </a:rPr>
              <a:t>Repase las reglas.</a:t>
            </a:r>
          </a:p>
          <a:p>
            <a:pPr marL="457200" lvl="1" indent="-228600" hangingPunct="1">
              <a:spcBef>
                <a:spcPts val="1800"/>
              </a:spcBef>
              <a:defRPr sz="2200">
                <a:latin typeface="Helvetica"/>
                <a:ea typeface="Helvetica"/>
                <a:cs typeface="Helvetica"/>
                <a:sym typeface="Helvetica"/>
              </a:defRPr>
            </a:pPr>
            <a:r>
              <a:rPr lang="es-ES_tradnl" sz="3600" dirty="0">
                <a:latin typeface="Helvetica"/>
                <a:ea typeface="Helvetica"/>
                <a:cs typeface="Helvetica"/>
                <a:sym typeface="Helvetica"/>
              </a:rPr>
              <a:t>Refiérase a las reglas específicas.</a:t>
            </a:r>
          </a:p>
          <a:p>
            <a:pPr marL="457200" lvl="1" indent="-228600" hangingPunct="1">
              <a:spcBef>
                <a:spcPts val="1800"/>
              </a:spcBef>
              <a:defRPr sz="2200">
                <a:latin typeface="Helvetica"/>
                <a:ea typeface="Helvetica"/>
                <a:cs typeface="Helvetica"/>
                <a:sym typeface="Helvetica"/>
              </a:defRPr>
            </a:pPr>
            <a:r>
              <a:rPr lang="es-ES_tradnl" sz="3600" dirty="0">
                <a:latin typeface="Helvetica"/>
                <a:ea typeface="Helvetica"/>
                <a:cs typeface="Helvetica"/>
                <a:sym typeface="Helvetica"/>
              </a:rPr>
              <a:t>Cuando surjan problemas, refiérase </a:t>
            </a:r>
            <a:br>
              <a:rPr lang="es-ES_tradnl" sz="3600" dirty="0">
                <a:latin typeface="Helvetica"/>
                <a:ea typeface="Helvetica"/>
                <a:cs typeface="Helvetica"/>
                <a:sym typeface="Helvetica"/>
              </a:rPr>
            </a:br>
            <a:r>
              <a:rPr lang="es-ES_tradnl" sz="3600" dirty="0">
                <a:latin typeface="Helvetica"/>
                <a:ea typeface="Helvetica"/>
                <a:cs typeface="Helvetica"/>
                <a:sym typeface="Helvetica"/>
              </a:rPr>
              <a:t>a la lista.</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71DF7B-5A0B-495F-8358-EF892DE02B53}"/>
              </a:ext>
            </a:extLst>
          </p:cNvPr>
          <p:cNvSpPr>
            <a:spLocks noGrp="1"/>
          </p:cNvSpPr>
          <p:nvPr>
            <p:ph type="title"/>
          </p:nvPr>
        </p:nvSpPr>
        <p:spPr>
          <a:xfrm>
            <a:off x="823375" y="651267"/>
            <a:ext cx="6719926" cy="2407530"/>
          </a:xfrm>
        </p:spPr>
        <p:txBody>
          <a:bodyPr vert="horz" lIns="91440" tIns="45720" rIns="91440" bIns="45720" rtlCol="0" anchor="ctr">
            <a:normAutofit fontScale="90000"/>
          </a:bodyPr>
          <a:lstStyle/>
          <a:p>
            <a:pPr defTabSz="914400">
              <a:lnSpc>
                <a:spcPct val="90000"/>
              </a:lnSpc>
              <a:spcBef>
                <a:spcPct val="0"/>
              </a:spcBef>
            </a:pPr>
            <a:r>
              <a:rPr lang="es-ES_tradnl" sz="6600" b="1" kern="1200" dirty="0">
                <a:solidFill>
                  <a:schemeClr val="tx1"/>
                </a:solidFill>
                <a:latin typeface="+mj-lt"/>
                <a:ea typeface="+mj-ea"/>
                <a:cs typeface="+mj-cs"/>
              </a:rPr>
              <a:t>Integración </a:t>
            </a:r>
            <a:br>
              <a:rPr lang="es-ES_tradnl" sz="6600" b="1" kern="1200" dirty="0">
                <a:solidFill>
                  <a:schemeClr val="tx1"/>
                </a:solidFill>
                <a:latin typeface="+mj-lt"/>
                <a:ea typeface="+mj-ea"/>
                <a:cs typeface="+mj-cs"/>
              </a:rPr>
            </a:br>
            <a:r>
              <a:rPr lang="es-ES_tradnl" sz="6600" b="1" kern="1200" dirty="0">
                <a:solidFill>
                  <a:schemeClr val="tx1"/>
                </a:solidFill>
                <a:latin typeface="+mj-lt"/>
                <a:ea typeface="+mj-ea"/>
                <a:cs typeface="+mj-cs"/>
              </a:rPr>
              <a:t>de los niños con discapacidades</a:t>
            </a:r>
          </a:p>
        </p:txBody>
      </p:sp>
      <p:cxnSp>
        <p:nvCxnSpPr>
          <p:cNvPr id="11" name="Straight Arrow Connector 10">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2039" y="3294549"/>
            <a:ext cx="6502598"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55F878E2-13D2-46EC-A48F-EB6536670E81}"/>
              </a:ext>
            </a:extLst>
          </p:cNvPr>
          <p:cNvSpPr>
            <a:spLocks noGrp="1"/>
          </p:cNvSpPr>
          <p:nvPr>
            <p:ph type="body" sz="half" idx="1"/>
          </p:nvPr>
        </p:nvSpPr>
        <p:spPr>
          <a:xfrm>
            <a:off x="533327" y="3530302"/>
            <a:ext cx="8136804" cy="5857497"/>
          </a:xfrm>
        </p:spPr>
        <p:txBody>
          <a:bodyPr vert="horz" lIns="91440" tIns="45720" rIns="91440" bIns="45720" rtlCol="0">
            <a:noAutofit/>
          </a:bodyPr>
          <a:lstStyle/>
          <a:p>
            <a:pPr marL="0" indent="0" defTabSz="914400">
              <a:lnSpc>
                <a:spcPct val="90000"/>
              </a:lnSpc>
              <a:spcBef>
                <a:spcPts val="3067"/>
              </a:spcBef>
              <a:buNone/>
            </a:pPr>
            <a:r>
              <a:rPr lang="es-ES_tradnl" sz="3200" kern="1200" dirty="0">
                <a:solidFill>
                  <a:schemeClr val="tx1"/>
                </a:solidFill>
              </a:rPr>
              <a:t>Usted llega temprano a la iglesia para preparar su clase y uno de los líderes le trae a una alumna nueva que está acompañada de sus padres. Ellos le dicen que su hija tiene autismo, por lo que tal vez no responderá a sus preguntas ni hablará con otros niños.</a:t>
            </a:r>
          </a:p>
          <a:p>
            <a:pPr indent="-228600" defTabSz="914400">
              <a:lnSpc>
                <a:spcPct val="90000"/>
              </a:lnSpc>
              <a:spcBef>
                <a:spcPts val="3067"/>
              </a:spcBef>
              <a:buFont typeface="Arial" panose="020B0604020202020204" pitchFamily="34" charset="0"/>
              <a:buChar char="•"/>
            </a:pPr>
            <a:r>
              <a:rPr lang="es-ES_tradnl" sz="3200" kern="1200" dirty="0">
                <a:solidFill>
                  <a:schemeClr val="tx1"/>
                </a:solidFill>
              </a:rPr>
              <a:t>¿Está usted preparada para integrar a esta niña en su grupo?</a:t>
            </a:r>
          </a:p>
          <a:p>
            <a:pPr indent="-228600" defTabSz="914400">
              <a:lnSpc>
                <a:spcPct val="90000"/>
              </a:lnSpc>
              <a:spcBef>
                <a:spcPts val="3067"/>
              </a:spcBef>
              <a:buFont typeface="Arial" panose="020B0604020202020204" pitchFamily="34" charset="0"/>
              <a:buChar char="•"/>
            </a:pPr>
            <a:r>
              <a:rPr lang="es-ES_tradnl" sz="3200" kern="1200" dirty="0">
                <a:solidFill>
                  <a:schemeClr val="tx1"/>
                </a:solidFill>
              </a:rPr>
              <a:t>¿Tiene confianza en sus habilidades para enseñarle? </a:t>
            </a:r>
          </a:p>
        </p:txBody>
      </p:sp>
      <p:pic>
        <p:nvPicPr>
          <p:cNvPr id="6" name="Picture Placeholder 5" descr="A small child smiling at the camera&#10;&#10;Description generated with very high confidence">
            <a:extLst>
              <a:ext uri="{FF2B5EF4-FFF2-40B4-BE49-F238E27FC236}">
                <a16:creationId xmlns:a16="http://schemas.microsoft.com/office/drawing/2014/main" id="{14B94A1B-E5D3-49BC-B271-DC44AD88688B}"/>
              </a:ext>
            </a:extLst>
          </p:cNvPr>
          <p:cNvPicPr>
            <a:picLocks noGrp="1" noChangeAspect="1"/>
          </p:cNvPicPr>
          <p:nvPr>
            <p:ph type="pic" sz="half" idx="13"/>
          </p:nvPr>
        </p:nvPicPr>
        <p:blipFill rotWithShape="1">
          <a:blip r:embed="rId3" cstate="print">
            <a:extLst>
              <a:ext uri="{28A0092B-C50C-407E-A947-70E740481C1C}">
                <a14:useLocalDpi xmlns:a14="http://schemas.microsoft.com/office/drawing/2010/main" val="0"/>
              </a:ext>
            </a:extLst>
          </a:blip>
          <a:srcRect l="7653" r="7652" b="-1"/>
          <a:stretch/>
        </p:blipFill>
        <p:spPr>
          <a:xfrm>
            <a:off x="8361284" y="10"/>
            <a:ext cx="8978977" cy="9753585"/>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pic>
        <p:nvPicPr>
          <p:cNvPr id="5" name="Picture 4" descr="A close up of a logo&#10;&#10;Description generated with high confidence">
            <a:extLst>
              <a:ext uri="{FF2B5EF4-FFF2-40B4-BE49-F238E27FC236}">
                <a16:creationId xmlns:a16="http://schemas.microsoft.com/office/drawing/2014/main" id="{9AB3C185-7750-4705-954D-6049DDFEA3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667713">
            <a:off x="8293168" y="7101341"/>
            <a:ext cx="2386589" cy="1944628"/>
          </a:xfrm>
          <a:prstGeom prst="rect">
            <a:avLst/>
          </a:prstGeom>
        </p:spPr>
      </p:pic>
    </p:spTree>
    <p:extLst>
      <p:ext uri="{BB962C8B-B14F-4D97-AF65-F5344CB8AC3E}">
        <p14:creationId xmlns:p14="http://schemas.microsoft.com/office/powerpoint/2010/main" val="4146962444"/>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erson wearing a white shirt&#10;&#10;Description generated with high confidence">
            <a:extLst>
              <a:ext uri="{FF2B5EF4-FFF2-40B4-BE49-F238E27FC236}">
                <a16:creationId xmlns:a16="http://schemas.microsoft.com/office/drawing/2014/main" id="{1FC08FF9-E06E-4A37-A36E-49B5461D094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919" r="14411"/>
          <a:stretch/>
        </p:blipFill>
        <p:spPr>
          <a:xfrm>
            <a:off x="0" y="10"/>
            <a:ext cx="8670131" cy="9753590"/>
          </a:xfrm>
          <a:prstGeom prst="rect">
            <a:avLst/>
          </a:prstGeom>
        </p:spPr>
      </p:pic>
      <p:pic>
        <p:nvPicPr>
          <p:cNvPr id="163" name="Picture 162">
            <a:extLst>
              <a:ext uri="{FF2B5EF4-FFF2-40B4-BE49-F238E27FC236}">
                <a16:creationId xmlns:a16="http://schemas.microsoft.com/office/drawing/2014/main" id="{19AE98B8-B73A-4724-B639-017087F923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7340262" cy="9753600"/>
          </a:xfrm>
          <a:prstGeom prst="rect">
            <a:avLst/>
          </a:prstGeom>
        </p:spPr>
      </p:pic>
      <p:sp>
        <p:nvSpPr>
          <p:cNvPr id="221" name="Shape 221"/>
          <p:cNvSpPr>
            <a:spLocks noGrp="1"/>
          </p:cNvSpPr>
          <p:nvPr>
            <p:ph type="title"/>
          </p:nvPr>
        </p:nvSpPr>
        <p:spPr>
          <a:xfrm>
            <a:off x="7894439" y="551521"/>
            <a:ext cx="9131300" cy="968267"/>
          </a:xfrm>
          <a:prstGeom prst="rect">
            <a:avLst/>
          </a:prstGeom>
        </p:spPr>
        <p:txBody>
          <a:bodyPr vert="horz" lIns="91440" tIns="45720" rIns="91440" bIns="45720" rtlCol="0" anchor="t">
            <a:noAutofit/>
          </a:bodyPr>
          <a:lstStyle>
            <a:lvl1pPr algn="l"/>
          </a:lstStyle>
          <a:p>
            <a:pPr defTabSz="914400">
              <a:lnSpc>
                <a:spcPct val="90000"/>
              </a:lnSpc>
              <a:spcBef>
                <a:spcPct val="0"/>
              </a:spcBef>
            </a:pPr>
            <a:r>
              <a:rPr lang="es-ES_tradnl" sz="6000" b="1" kern="1200" dirty="0">
                <a:solidFill>
                  <a:srgbClr val="C00000"/>
                </a:solidFill>
                <a:latin typeface="+mj-lt"/>
                <a:ea typeface="+mj-ea"/>
                <a:cs typeface="+mj-cs"/>
              </a:rPr>
              <a:t>El manejo de la conducta</a:t>
            </a:r>
          </a:p>
        </p:txBody>
      </p:sp>
      <p:sp>
        <p:nvSpPr>
          <p:cNvPr id="222" name="Shape 222"/>
          <p:cNvSpPr>
            <a:spLocks noGrp="1"/>
          </p:cNvSpPr>
          <p:nvPr>
            <p:ph type="body" idx="1"/>
          </p:nvPr>
        </p:nvSpPr>
        <p:spPr>
          <a:xfrm>
            <a:off x="8983579" y="3539121"/>
            <a:ext cx="7757093" cy="5662958"/>
          </a:xfrm>
          <a:prstGeom prst="rect">
            <a:avLst/>
          </a:prstGeom>
        </p:spPr>
        <p:txBody>
          <a:bodyPr vert="horz" lIns="91440" tIns="45720" rIns="91440" bIns="45720" rtlCol="0" anchor="t">
            <a:noAutofit/>
          </a:bodyPr>
          <a:lstStyle/>
          <a:p>
            <a:pPr marL="457200" lvl="2" indent="-228600" defTabSz="914400">
              <a:lnSpc>
                <a:spcPct val="90000"/>
              </a:lnSpc>
              <a:spcBef>
                <a:spcPts val="1800"/>
              </a:spcBef>
              <a:buFont typeface="Arial" panose="020B0604020202020204" pitchFamily="34" charset="0"/>
              <a:buChar char="•"/>
              <a:defRPr sz="1798"/>
            </a:pPr>
            <a:r>
              <a:rPr lang="es-ES_tradnl" sz="3200" kern="1200" dirty="0"/>
              <a:t>Mantenga la calma. </a:t>
            </a:r>
          </a:p>
          <a:p>
            <a:pPr marL="457200" lvl="2" indent="-228600" defTabSz="914400">
              <a:lnSpc>
                <a:spcPct val="90000"/>
              </a:lnSpc>
              <a:spcBef>
                <a:spcPts val="1800"/>
              </a:spcBef>
              <a:buFont typeface="Arial" panose="020B0604020202020204" pitchFamily="34" charset="0"/>
              <a:buChar char="•"/>
              <a:defRPr sz="1798"/>
            </a:pPr>
            <a:r>
              <a:rPr lang="es-ES_tradnl" sz="3200" kern="1200" dirty="0"/>
              <a:t>Asegure a los demás niños que todo está en calma. </a:t>
            </a:r>
          </a:p>
          <a:p>
            <a:pPr marL="457200" lvl="2" indent="-228600" defTabSz="914400">
              <a:lnSpc>
                <a:spcPct val="90000"/>
              </a:lnSpc>
              <a:spcBef>
                <a:spcPts val="1800"/>
              </a:spcBef>
              <a:buFont typeface="Arial" panose="020B0604020202020204" pitchFamily="34" charset="0"/>
              <a:buChar char="•"/>
              <a:defRPr sz="1798"/>
            </a:pPr>
            <a:r>
              <a:rPr lang="es-ES_tradnl" sz="3200" kern="1200" dirty="0"/>
              <a:t>No se aconseja hablar con el niño cuando está molesto. </a:t>
            </a:r>
          </a:p>
          <a:p>
            <a:pPr marL="457200" lvl="2" indent="-228600" defTabSz="914400">
              <a:lnSpc>
                <a:spcPct val="90000"/>
              </a:lnSpc>
              <a:spcBef>
                <a:spcPts val="1800"/>
              </a:spcBef>
              <a:buFont typeface="Arial" panose="020B0604020202020204" pitchFamily="34" charset="0"/>
              <a:buChar char="•"/>
              <a:defRPr sz="1798"/>
            </a:pPr>
            <a:r>
              <a:rPr lang="es-ES_tradnl" sz="3200" kern="1200" dirty="0"/>
              <a:t>Exprese su amor y aceptación. </a:t>
            </a:r>
          </a:p>
          <a:p>
            <a:pPr marL="457200" lvl="2" indent="-228600" defTabSz="914400">
              <a:lnSpc>
                <a:spcPct val="90000"/>
              </a:lnSpc>
              <a:spcBef>
                <a:spcPts val="1800"/>
              </a:spcBef>
              <a:buFont typeface="Arial" panose="020B0604020202020204" pitchFamily="34" charset="0"/>
              <a:buChar char="•"/>
              <a:defRPr sz="1798"/>
            </a:pPr>
            <a:r>
              <a:rPr lang="es-ES_tradnl" sz="3200" kern="1200" dirty="0"/>
              <a:t>Asegure a los padres que usted quiere aprender cómo ayudar. </a:t>
            </a:r>
          </a:p>
          <a:p>
            <a:pPr marL="457200" lvl="2" indent="-228600" defTabSz="914400">
              <a:lnSpc>
                <a:spcPct val="90000"/>
              </a:lnSpc>
              <a:spcBef>
                <a:spcPts val="1800"/>
              </a:spcBef>
              <a:buFont typeface="Arial" panose="020B0604020202020204" pitchFamily="34" charset="0"/>
              <a:buChar char="•"/>
              <a:defRPr sz="1798"/>
            </a:pPr>
            <a:r>
              <a:rPr lang="es-ES_tradnl" sz="3200" kern="1200" dirty="0"/>
              <a:t>Siga los procedimientos de su iglesia para redactar un informe. </a:t>
            </a:r>
          </a:p>
        </p:txBody>
      </p:sp>
      <p:sp>
        <p:nvSpPr>
          <p:cNvPr id="6" name="Rectangle 5">
            <a:extLst>
              <a:ext uri="{FF2B5EF4-FFF2-40B4-BE49-F238E27FC236}">
                <a16:creationId xmlns:a16="http://schemas.microsoft.com/office/drawing/2014/main" id="{C0AC3580-E846-4953-9CDA-8EA8B49D113A}"/>
              </a:ext>
            </a:extLst>
          </p:cNvPr>
          <p:cNvSpPr/>
          <p:nvPr/>
        </p:nvSpPr>
        <p:spPr>
          <a:xfrm>
            <a:off x="8438148" y="2071299"/>
            <a:ext cx="8976640" cy="981166"/>
          </a:xfrm>
          <a:prstGeom prst="rect">
            <a:avLst/>
          </a:prstGeom>
        </p:spPr>
        <p:txBody>
          <a:bodyPr wrap="square">
            <a:spAutoFit/>
          </a:bodyPr>
          <a:lstStyle/>
          <a:p>
            <a:pPr marL="138871" lvl="1" indent="0" algn="l" defTabSz="914400">
              <a:lnSpc>
                <a:spcPct val="90000"/>
              </a:lnSpc>
              <a:spcBef>
                <a:spcPts val="1200"/>
              </a:spcBef>
              <a:defRPr sz="2232"/>
            </a:pPr>
            <a:r>
              <a:rPr lang="es-ES_tradnl" sz="3200" kern="1200" dirty="0"/>
              <a:t>Hay diversas maneras de ayudar a los niños cuando surgen conductas indeseadas:</a:t>
            </a: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person, table, indoor, sitting&#10;&#10;Description generated with very high confidence">
            <a:extLst>
              <a:ext uri="{FF2B5EF4-FFF2-40B4-BE49-F238E27FC236}">
                <a16:creationId xmlns:a16="http://schemas.microsoft.com/office/drawing/2014/main" id="{22D9D5EE-A689-47E8-85C8-0C612C25B97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965" r="9475" b="-1"/>
          <a:stretch/>
        </p:blipFill>
        <p:spPr>
          <a:xfrm>
            <a:off x="-16937" y="10"/>
            <a:ext cx="8995261" cy="9753590"/>
          </a:xfrm>
          <a:prstGeom prst="rect">
            <a:avLst/>
          </a:prstGeom>
        </p:spPr>
      </p:pic>
      <p:pic>
        <p:nvPicPr>
          <p:cNvPr id="104" name="Picture 103">
            <a:extLst>
              <a:ext uri="{FF2B5EF4-FFF2-40B4-BE49-F238E27FC236}">
                <a16:creationId xmlns:a16="http://schemas.microsoft.com/office/drawing/2014/main" id="{19AE98B8-B73A-4724-B639-017087F923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7340262" cy="9753600"/>
          </a:xfrm>
          <a:prstGeom prst="rect">
            <a:avLst/>
          </a:prstGeom>
        </p:spPr>
      </p:pic>
      <p:sp>
        <p:nvSpPr>
          <p:cNvPr id="226" name="Shape 226"/>
          <p:cNvSpPr>
            <a:spLocks noGrp="1"/>
          </p:cNvSpPr>
          <p:nvPr>
            <p:ph type="title"/>
          </p:nvPr>
        </p:nvSpPr>
        <p:spPr>
          <a:xfrm>
            <a:off x="10604283" y="211840"/>
            <a:ext cx="4927162" cy="3359859"/>
          </a:xfrm>
          <a:prstGeom prst="rect">
            <a:avLst/>
          </a:prstGeom>
        </p:spPr>
        <p:txBody>
          <a:bodyPr vert="horz" lIns="91440" tIns="45720" rIns="91440" bIns="45720" rtlCol="0" anchor="t">
            <a:noAutofit/>
          </a:bodyPr>
          <a:lstStyle>
            <a:lvl1pPr algn="l"/>
          </a:lstStyle>
          <a:p>
            <a:pPr algn="ctr" defTabSz="914400">
              <a:lnSpc>
                <a:spcPct val="90000"/>
              </a:lnSpc>
              <a:spcBef>
                <a:spcPct val="0"/>
              </a:spcBef>
            </a:pPr>
            <a:r>
              <a:rPr lang="es-ES_tradnl" sz="8000" b="1" kern="1200" dirty="0">
                <a:solidFill>
                  <a:srgbClr val="C00000"/>
                </a:solidFill>
                <a:latin typeface="+mj-lt"/>
                <a:ea typeface="+mj-ea"/>
                <a:cs typeface="+mj-cs"/>
              </a:rPr>
              <a:t>Modelo </a:t>
            </a:r>
            <a:br>
              <a:rPr lang="es-ES_tradnl" sz="8000" b="1" kern="1200" dirty="0">
                <a:solidFill>
                  <a:srgbClr val="C00000"/>
                </a:solidFill>
                <a:latin typeface="+mj-lt"/>
                <a:ea typeface="+mj-ea"/>
                <a:cs typeface="+mj-cs"/>
              </a:rPr>
            </a:br>
            <a:r>
              <a:rPr lang="es-ES_tradnl" sz="8000" b="1" kern="1200" dirty="0">
                <a:solidFill>
                  <a:srgbClr val="C00000"/>
                </a:solidFill>
                <a:latin typeface="+mj-lt"/>
                <a:ea typeface="+mj-ea"/>
                <a:cs typeface="+mj-cs"/>
              </a:rPr>
              <a:t>y </a:t>
            </a:r>
            <a:br>
              <a:rPr lang="es-ES_tradnl" sz="8000" b="1" kern="1200" dirty="0">
                <a:solidFill>
                  <a:srgbClr val="C00000"/>
                </a:solidFill>
                <a:latin typeface="+mj-lt"/>
                <a:ea typeface="+mj-ea"/>
                <a:cs typeface="+mj-cs"/>
              </a:rPr>
            </a:br>
            <a:r>
              <a:rPr lang="es-ES_tradnl" sz="8000" b="1" kern="1200" dirty="0">
                <a:solidFill>
                  <a:srgbClr val="C00000"/>
                </a:solidFill>
                <a:latin typeface="+mj-lt"/>
                <a:ea typeface="+mj-ea"/>
                <a:cs typeface="+mj-cs"/>
              </a:rPr>
              <a:t>mentor</a:t>
            </a:r>
          </a:p>
        </p:txBody>
      </p:sp>
      <p:sp>
        <p:nvSpPr>
          <p:cNvPr id="227" name="Shape 227"/>
          <p:cNvSpPr>
            <a:spLocks noGrp="1"/>
          </p:cNvSpPr>
          <p:nvPr>
            <p:ph type="body" idx="1"/>
          </p:nvPr>
        </p:nvSpPr>
        <p:spPr>
          <a:xfrm>
            <a:off x="8847800" y="4254872"/>
            <a:ext cx="7727293" cy="5027395"/>
          </a:xfrm>
          <a:prstGeom prst="rect">
            <a:avLst/>
          </a:prstGeom>
        </p:spPr>
        <p:txBody>
          <a:bodyPr vert="horz" lIns="91440" tIns="45720" rIns="91440" bIns="45720" rtlCol="0" anchor="t">
            <a:noAutofit/>
          </a:bodyPr>
          <a:lstStyle/>
          <a:p>
            <a:pPr marL="1219261" indent="-228600" defTabSz="914400">
              <a:lnSpc>
                <a:spcPct val="90000"/>
              </a:lnSpc>
              <a:spcBef>
                <a:spcPts val="0"/>
              </a:spcBef>
              <a:spcAft>
                <a:spcPts val="2400"/>
              </a:spcAft>
              <a:buSzPct val="100000"/>
              <a:buFont typeface="Arial" panose="020B0604020202020204" pitchFamily="34" charset="0"/>
              <a:buChar char="•"/>
              <a:defRPr sz="1200">
                <a:uFill>
                  <a:solidFill>
                    <a:srgbClr val="000000"/>
                  </a:solidFill>
                </a:uFill>
                <a:latin typeface="Century Gothic"/>
                <a:ea typeface="Century Gothic"/>
                <a:cs typeface="Century Gothic"/>
                <a:sym typeface="Century Gothic"/>
              </a:defRPr>
            </a:pPr>
            <a:r>
              <a:rPr lang="es-ES_tradnl" sz="3200" kern="1200" dirty="0"/>
              <a:t>Enfocarse en la persona </a:t>
            </a:r>
          </a:p>
          <a:p>
            <a:pPr marL="1219261" indent="-228600" defTabSz="914400">
              <a:lnSpc>
                <a:spcPct val="90000"/>
              </a:lnSpc>
              <a:spcBef>
                <a:spcPts val="0"/>
              </a:spcBef>
              <a:spcAft>
                <a:spcPts val="2400"/>
              </a:spcAft>
              <a:buSzPct val="100000"/>
              <a:buFont typeface="Arial" panose="020B0604020202020204" pitchFamily="34" charset="0"/>
              <a:buChar char="•"/>
              <a:defRPr sz="1200">
                <a:uFill>
                  <a:solidFill>
                    <a:srgbClr val="000000"/>
                  </a:solidFill>
                </a:uFill>
                <a:latin typeface="Century Gothic"/>
                <a:ea typeface="Century Gothic"/>
                <a:cs typeface="Century Gothic"/>
                <a:sym typeface="Century Gothic"/>
              </a:defRPr>
            </a:pPr>
            <a:r>
              <a:rPr lang="es-ES_tradnl" sz="3200" kern="1200" dirty="0"/>
              <a:t>Inclusión</a:t>
            </a:r>
          </a:p>
          <a:p>
            <a:pPr marL="1219261" indent="-228600" defTabSz="914400">
              <a:lnSpc>
                <a:spcPct val="90000"/>
              </a:lnSpc>
              <a:spcBef>
                <a:spcPts val="0"/>
              </a:spcBef>
              <a:spcAft>
                <a:spcPts val="2400"/>
              </a:spcAft>
              <a:buSzPct val="100000"/>
              <a:buFont typeface="Arial" panose="020B0604020202020204" pitchFamily="34" charset="0"/>
              <a:buChar char="•"/>
              <a:defRPr sz="1200">
                <a:uFill>
                  <a:solidFill>
                    <a:srgbClr val="000000"/>
                  </a:solidFill>
                </a:uFill>
                <a:latin typeface="Century Gothic"/>
                <a:ea typeface="Century Gothic"/>
                <a:cs typeface="Century Gothic"/>
                <a:sym typeface="Century Gothic"/>
              </a:defRPr>
            </a:pPr>
            <a:r>
              <a:rPr lang="es-ES_tradnl" sz="3200" kern="1200" dirty="0"/>
              <a:t>Enfocarse en las fortalezas</a:t>
            </a:r>
          </a:p>
          <a:p>
            <a:pPr marL="1219261" indent="-228600" defTabSz="914400">
              <a:lnSpc>
                <a:spcPct val="90000"/>
              </a:lnSpc>
              <a:spcBef>
                <a:spcPts val="0"/>
              </a:spcBef>
              <a:spcAft>
                <a:spcPts val="2400"/>
              </a:spcAft>
              <a:buSzPct val="100000"/>
              <a:buFont typeface="Arial" panose="020B0604020202020204" pitchFamily="34" charset="0"/>
              <a:buChar char="•"/>
              <a:defRPr sz="1200">
                <a:uFill>
                  <a:solidFill>
                    <a:srgbClr val="000000"/>
                  </a:solidFill>
                </a:uFill>
                <a:latin typeface="Century Gothic"/>
                <a:ea typeface="Century Gothic"/>
                <a:cs typeface="Century Gothic"/>
                <a:sym typeface="Century Gothic"/>
              </a:defRPr>
            </a:pPr>
            <a:r>
              <a:rPr lang="es-ES_tradnl" sz="3200" kern="1200" dirty="0"/>
              <a:t>Comunicación directa </a:t>
            </a:r>
          </a:p>
          <a:p>
            <a:pPr marL="1219261" indent="-228600" defTabSz="914400">
              <a:lnSpc>
                <a:spcPct val="90000"/>
              </a:lnSpc>
              <a:spcBef>
                <a:spcPts val="0"/>
              </a:spcBef>
              <a:spcAft>
                <a:spcPts val="2400"/>
              </a:spcAft>
              <a:buSzPct val="100000"/>
              <a:buFont typeface="Arial" panose="020B0604020202020204" pitchFamily="34" charset="0"/>
              <a:buChar char="•"/>
              <a:defRPr sz="1200">
                <a:uFill>
                  <a:solidFill>
                    <a:srgbClr val="000000"/>
                  </a:solidFill>
                </a:uFill>
                <a:latin typeface="Century Gothic"/>
                <a:ea typeface="Century Gothic"/>
                <a:cs typeface="Century Gothic"/>
                <a:sym typeface="Century Gothic"/>
              </a:defRPr>
            </a:pPr>
            <a:r>
              <a:rPr lang="es-ES_tradnl" sz="3200" kern="1200" dirty="0"/>
              <a:t>No hacer suposiciones </a:t>
            </a:r>
          </a:p>
          <a:p>
            <a:pPr marL="1219261" indent="-228600" defTabSz="914400">
              <a:lnSpc>
                <a:spcPct val="90000"/>
              </a:lnSpc>
              <a:spcBef>
                <a:spcPts val="0"/>
              </a:spcBef>
              <a:spcAft>
                <a:spcPts val="2400"/>
              </a:spcAft>
              <a:buSzPct val="100000"/>
              <a:buFont typeface="Arial" panose="020B0604020202020204" pitchFamily="34" charset="0"/>
              <a:buChar char="•"/>
              <a:defRPr sz="1200">
                <a:uFill>
                  <a:solidFill>
                    <a:srgbClr val="000000"/>
                  </a:solidFill>
                </a:uFill>
                <a:latin typeface="Century Gothic"/>
                <a:ea typeface="Century Gothic"/>
                <a:cs typeface="Century Gothic"/>
                <a:sym typeface="Century Gothic"/>
              </a:defRPr>
            </a:pPr>
            <a:r>
              <a:rPr lang="es-ES_tradnl" sz="3200" kern="1200" dirty="0"/>
              <a:t>Aceptar las diferencias </a:t>
            </a:r>
          </a:p>
          <a:p>
            <a:pPr marL="1219261" indent="-228600" defTabSz="914400">
              <a:lnSpc>
                <a:spcPct val="90000"/>
              </a:lnSpc>
              <a:spcBef>
                <a:spcPts val="0"/>
              </a:spcBef>
              <a:spcAft>
                <a:spcPts val="2400"/>
              </a:spcAft>
              <a:buSzPct val="100000"/>
              <a:buFont typeface="Arial" panose="020B0604020202020204" pitchFamily="34" charset="0"/>
              <a:buChar char="•"/>
              <a:defRPr sz="1200">
                <a:uFill>
                  <a:solidFill>
                    <a:srgbClr val="000000"/>
                  </a:solidFill>
                </a:uFill>
                <a:latin typeface="Century Gothic"/>
                <a:ea typeface="Century Gothic"/>
                <a:cs typeface="Century Gothic"/>
                <a:sym typeface="Century Gothic"/>
              </a:defRPr>
            </a:pPr>
            <a:r>
              <a:rPr lang="es-ES_tradnl" sz="3200" kern="1200" dirty="0"/>
              <a:t>Cultivar un ambiente saludable</a:t>
            </a:r>
          </a:p>
        </p:txBody>
      </p:sp>
      <p:cxnSp>
        <p:nvCxnSpPr>
          <p:cNvPr id="6" name="Straight Connector 5">
            <a:extLst>
              <a:ext uri="{FF2B5EF4-FFF2-40B4-BE49-F238E27FC236}">
                <a16:creationId xmlns:a16="http://schemas.microsoft.com/office/drawing/2014/main" id="{A4712C1A-296D-4E85-857F-B5591A098C40}"/>
              </a:ext>
            </a:extLst>
          </p:cNvPr>
          <p:cNvCxnSpPr>
            <a:cxnSpLocks/>
          </p:cNvCxnSpPr>
          <p:nvPr/>
        </p:nvCxnSpPr>
        <p:spPr>
          <a:xfrm>
            <a:off x="10372289" y="3783538"/>
            <a:ext cx="5391150"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B1A1F6-6C46-44B6-82F3-2F441943548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961" b="31529"/>
          <a:stretch/>
        </p:blipFill>
        <p:spPr>
          <a:xfrm>
            <a:off x="0" y="0"/>
            <a:ext cx="17340263" cy="5954540"/>
          </a:xfrm>
          <a:prstGeom prst="rect">
            <a:avLst/>
          </a:prstGeom>
        </p:spPr>
      </p:pic>
      <p:pic>
        <p:nvPicPr>
          <p:cNvPr id="109" name="Picture 108">
            <a:extLst>
              <a:ext uri="{FF2B5EF4-FFF2-40B4-BE49-F238E27FC236}">
                <a16:creationId xmlns:a16="http://schemas.microsoft.com/office/drawing/2014/main" id="{EE09A529-E47C-4634-BB98-0A9526C372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7340262" cy="9753600"/>
          </a:xfrm>
          <a:prstGeom prst="rect">
            <a:avLst/>
          </a:prstGeom>
        </p:spPr>
      </p:pic>
      <p:sp>
        <p:nvSpPr>
          <p:cNvPr id="111" name="Oval 110">
            <a:extLst>
              <a:ext uri="{FF2B5EF4-FFF2-40B4-BE49-F238E27FC236}">
                <a16:creationId xmlns:a16="http://schemas.microsoft.com/office/drawing/2014/main" id="{569C1A01-6FB5-43CE-ADCC-936728ACA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71198" y="6241142"/>
            <a:ext cx="1172073" cy="99980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 name="Shape 231"/>
          <p:cNvSpPr>
            <a:spLocks noGrp="1"/>
          </p:cNvSpPr>
          <p:nvPr>
            <p:ph type="title"/>
          </p:nvPr>
        </p:nvSpPr>
        <p:spPr>
          <a:xfrm>
            <a:off x="152130" y="6605891"/>
            <a:ext cx="17045007" cy="2147458"/>
          </a:xfrm>
          <a:prstGeom prst="rect">
            <a:avLst/>
          </a:prstGeom>
        </p:spPr>
        <p:txBody>
          <a:bodyPr vert="horz" lIns="91440" tIns="45720" rIns="91440" bIns="45720" rtlCol="0" anchor="ctr">
            <a:normAutofit/>
          </a:bodyPr>
          <a:lstStyle>
            <a:lvl1pPr algn="l"/>
          </a:lstStyle>
          <a:p>
            <a:pPr algn="ctr" defTabSz="914400">
              <a:spcBef>
                <a:spcPct val="0"/>
              </a:spcBef>
            </a:pPr>
            <a:r>
              <a:rPr lang="es-ES_tradnl" sz="4800" kern="1200" dirty="0">
                <a:latin typeface="+mj-lt"/>
                <a:ea typeface="+mj-ea"/>
                <a:cs typeface="+mj-cs"/>
              </a:rPr>
              <a:t>¿Cómo puedo apoyar a la familia del niño </a:t>
            </a:r>
            <a:br>
              <a:rPr lang="es-ES_tradnl" sz="4800" kern="1200" dirty="0">
                <a:latin typeface="+mj-lt"/>
                <a:ea typeface="+mj-ea"/>
                <a:cs typeface="+mj-cs"/>
              </a:rPr>
            </a:br>
            <a:r>
              <a:rPr lang="es-ES_tradnl" sz="4800" kern="1200" dirty="0">
                <a:latin typeface="+mj-lt"/>
                <a:ea typeface="+mj-ea"/>
                <a:cs typeface="+mj-cs"/>
              </a:rPr>
              <a:t>con discapacidad?</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hild looking at the camera&#10;&#10;Description generated with high confidence">
            <a:extLst>
              <a:ext uri="{FF2B5EF4-FFF2-40B4-BE49-F238E27FC236}">
                <a16:creationId xmlns:a16="http://schemas.microsoft.com/office/drawing/2014/main" id="{0CC4353E-3369-4191-8D5E-61BC8DCA7EA8}"/>
              </a:ext>
            </a:extLst>
          </p:cNvPr>
          <p:cNvPicPr>
            <a:picLocks noChangeAspect="1"/>
          </p:cNvPicPr>
          <p:nvPr/>
        </p:nvPicPr>
        <p:blipFill rotWithShape="1">
          <a:blip r:embed="rId3">
            <a:extLst>
              <a:ext uri="{28A0092B-C50C-407E-A947-70E740481C1C}">
                <a14:useLocalDpi xmlns:a14="http://schemas.microsoft.com/office/drawing/2010/main" val="0"/>
              </a:ext>
            </a:extLst>
          </a:blip>
          <a:srcRect t="2984" r="1" b="12749"/>
          <a:stretch/>
        </p:blipFill>
        <p:spPr>
          <a:xfrm>
            <a:off x="1" y="10"/>
            <a:ext cx="17340262" cy="9753590"/>
          </a:xfrm>
          <a:prstGeom prst="rect">
            <a:avLst/>
          </a:prstGeom>
        </p:spPr>
      </p:pic>
      <p:sp>
        <p:nvSpPr>
          <p:cNvPr id="10"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1419626"/>
            <a:ext cx="8558016" cy="8333974"/>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1B63F393-CB33-40B5-8464-2855D9F4188F}"/>
              </a:ext>
            </a:extLst>
          </p:cNvPr>
          <p:cNvSpPr>
            <a:spLocks noGrp="1"/>
          </p:cNvSpPr>
          <p:nvPr>
            <p:ph type="title"/>
          </p:nvPr>
        </p:nvSpPr>
        <p:spPr>
          <a:xfrm>
            <a:off x="1247838" y="2415835"/>
            <a:ext cx="6062337" cy="1909694"/>
          </a:xfrm>
        </p:spPr>
        <p:txBody>
          <a:bodyPr vert="horz" lIns="91440" tIns="45720" rIns="91440" bIns="45720" rtlCol="0" anchor="ctr">
            <a:normAutofit/>
          </a:bodyPr>
          <a:lstStyle/>
          <a:p>
            <a:pPr defTabSz="914400">
              <a:lnSpc>
                <a:spcPct val="90000"/>
              </a:lnSpc>
              <a:spcBef>
                <a:spcPct val="0"/>
              </a:spcBef>
            </a:pPr>
            <a:r>
              <a:rPr lang="es-ES_tradnl" sz="5100" kern="1200" dirty="0">
                <a:solidFill>
                  <a:schemeClr val="tx1"/>
                </a:solidFill>
                <a:latin typeface="+mj-lt"/>
                <a:ea typeface="+mj-ea"/>
                <a:cs typeface="+mj-cs"/>
              </a:rPr>
              <a:t>Enseñanza para </a:t>
            </a:r>
            <a:br>
              <a:rPr lang="es-ES_tradnl" sz="5100" kern="1200" dirty="0">
                <a:solidFill>
                  <a:schemeClr val="tx1"/>
                </a:solidFill>
                <a:latin typeface="+mj-lt"/>
                <a:ea typeface="+mj-ea"/>
                <a:cs typeface="+mj-cs"/>
              </a:rPr>
            </a:br>
            <a:r>
              <a:rPr lang="es-ES_tradnl" sz="5100" kern="1200" dirty="0">
                <a:solidFill>
                  <a:schemeClr val="tx1"/>
                </a:solidFill>
                <a:latin typeface="+mj-lt"/>
                <a:ea typeface="+mj-ea"/>
                <a:cs typeface="+mj-cs"/>
              </a:rPr>
              <a:t>la eternidad</a:t>
            </a:r>
          </a:p>
        </p:txBody>
      </p:sp>
      <p:sp>
        <p:nvSpPr>
          <p:cNvPr id="3" name="Text Placeholder 2">
            <a:extLst>
              <a:ext uri="{FF2B5EF4-FFF2-40B4-BE49-F238E27FC236}">
                <a16:creationId xmlns:a16="http://schemas.microsoft.com/office/drawing/2014/main" id="{7B67E86F-7B76-4555-BFAB-8E4B1558F9A8}"/>
              </a:ext>
            </a:extLst>
          </p:cNvPr>
          <p:cNvSpPr>
            <a:spLocks noGrp="1"/>
          </p:cNvSpPr>
          <p:nvPr>
            <p:ph type="body" idx="1"/>
          </p:nvPr>
        </p:nvSpPr>
        <p:spPr>
          <a:xfrm>
            <a:off x="516350" y="4980796"/>
            <a:ext cx="6959272" cy="4893038"/>
          </a:xfrm>
        </p:spPr>
        <p:txBody>
          <a:bodyPr vert="horz" lIns="91440" tIns="45720" rIns="91440" bIns="45720" rtlCol="0" anchor="t">
            <a:normAutofit/>
          </a:bodyPr>
          <a:lstStyle/>
          <a:p>
            <a:pPr marL="364096" indent="0" defTabSz="914400">
              <a:lnSpc>
                <a:spcPct val="90000"/>
              </a:lnSpc>
              <a:spcBef>
                <a:spcPts val="2400"/>
              </a:spcBef>
              <a:spcAft>
                <a:spcPts val="1800"/>
              </a:spcAft>
              <a:buNone/>
            </a:pPr>
            <a:r>
              <a:rPr lang="es-ES_tradnl" sz="2800" dirty="0"/>
              <a:t>La Biblia claramente nos enseña que los niños están en el corazón de Dios y que Él creó a cada niño para que sea perfecto a sus ojos.</a:t>
            </a:r>
            <a:endParaRPr lang="es-ES_tradnl" sz="2800" b="1" i="1" kern="1200" dirty="0">
              <a:solidFill>
                <a:schemeClr val="tx1"/>
              </a:solidFill>
            </a:endParaRPr>
          </a:p>
          <a:p>
            <a:pPr marL="364096" indent="0" defTabSz="914400">
              <a:lnSpc>
                <a:spcPct val="90000"/>
              </a:lnSpc>
              <a:spcBef>
                <a:spcPts val="2400"/>
              </a:spcBef>
              <a:buNone/>
            </a:pPr>
            <a:r>
              <a:rPr lang="es-ES_tradnl" sz="2800" b="1" i="1" kern="1200" dirty="0">
                <a:solidFill>
                  <a:schemeClr val="tx1"/>
                </a:solidFill>
              </a:rPr>
              <a:t>Salmo 139:13,14 dice: «Tú creaste mis entrañas; me formaste en el vientre de mi madre. ¡Te alabo porque soy una creación admirable! ¡Tus obras son maravillosas, y esto lo sé muy bien!».</a:t>
            </a:r>
          </a:p>
        </p:txBody>
      </p:sp>
      <p:cxnSp>
        <p:nvCxnSpPr>
          <p:cNvPr id="7" name="Straight Connector 6">
            <a:extLst>
              <a:ext uri="{FF2B5EF4-FFF2-40B4-BE49-F238E27FC236}">
                <a16:creationId xmlns:a16="http://schemas.microsoft.com/office/drawing/2014/main" id="{D7256127-552F-A447-9D6F-E171889C19F3}"/>
              </a:ext>
            </a:extLst>
          </p:cNvPr>
          <p:cNvCxnSpPr/>
          <p:nvPr/>
        </p:nvCxnSpPr>
        <p:spPr>
          <a:xfrm>
            <a:off x="3285462" y="4476306"/>
            <a:ext cx="1839433"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415583627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large house&#10;&#10;Description generated with very high confidence">
            <a:extLst>
              <a:ext uri="{FF2B5EF4-FFF2-40B4-BE49-F238E27FC236}">
                <a16:creationId xmlns:a16="http://schemas.microsoft.com/office/drawing/2014/main" id="{A6BFF5D9-0FA2-4DF2-B060-1871D5BF284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 r="1" b="1"/>
          <a:stretch/>
        </p:blipFill>
        <p:spPr>
          <a:xfrm>
            <a:off x="20" y="1"/>
            <a:ext cx="17340242" cy="9753599"/>
          </a:xfrm>
          <a:prstGeom prst="rect">
            <a:avLst/>
          </a:prstGeom>
        </p:spPr>
      </p:pic>
      <p:sp>
        <p:nvSpPr>
          <p:cNvPr id="146"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0650808" y="3239271"/>
            <a:ext cx="6689454" cy="6514329"/>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126" name="Shape 126"/>
          <p:cNvSpPr>
            <a:spLocks noGrp="1"/>
          </p:cNvSpPr>
          <p:nvPr>
            <p:ph type="title"/>
          </p:nvPr>
        </p:nvSpPr>
        <p:spPr>
          <a:xfrm>
            <a:off x="5229049" y="81027"/>
            <a:ext cx="11680631" cy="5755586"/>
          </a:xfrm>
          <a:prstGeom prst="rect">
            <a:avLst/>
          </a:prstGeom>
        </p:spPr>
        <p:txBody>
          <a:bodyPr vert="horz" lIns="91440" tIns="45720" rIns="91440" bIns="45720" rtlCol="0" anchor="b">
            <a:normAutofit/>
          </a:bodyPr>
          <a:lstStyle/>
          <a:p>
            <a:pPr defTabSz="914400">
              <a:lnSpc>
                <a:spcPct val="90000"/>
              </a:lnSpc>
              <a:spcBef>
                <a:spcPct val="0"/>
              </a:spcBef>
              <a:defRPr sz="2914"/>
            </a:pPr>
            <a:r>
              <a:rPr lang="es-ES_tradnl" sz="4800" kern="1200" dirty="0">
                <a:solidFill>
                  <a:schemeClr val="tx1"/>
                </a:solidFill>
                <a:latin typeface="+mj-lt"/>
                <a:ea typeface="+mj-ea"/>
                <a:cs typeface="+mj-cs"/>
              </a:rPr>
              <a:t>«El Dios que da la paz…</a:t>
            </a:r>
            <a:r>
              <a:rPr lang="es-ES_tradnl" sz="4800" b="1" i="1" u="sng" kern="1200" dirty="0">
                <a:solidFill>
                  <a:schemeClr val="tx1"/>
                </a:solidFill>
                <a:latin typeface="+mj-lt"/>
                <a:ea typeface="+mj-ea"/>
                <a:cs typeface="+mj-cs"/>
              </a:rPr>
              <a:t>él los capacite</a:t>
            </a:r>
            <a:r>
              <a:rPr lang="es-ES_tradnl" sz="4800" b="1" i="1" kern="1200" dirty="0">
                <a:solidFill>
                  <a:schemeClr val="tx1"/>
                </a:solidFill>
                <a:latin typeface="+mj-lt"/>
                <a:ea typeface="+mj-ea"/>
                <a:cs typeface="+mj-cs"/>
              </a:rPr>
              <a:t> </a:t>
            </a:r>
            <a:r>
              <a:rPr lang="es-ES_tradnl" sz="4800" kern="1200" dirty="0">
                <a:solidFill>
                  <a:schemeClr val="tx1"/>
                </a:solidFill>
                <a:latin typeface="+mj-lt"/>
                <a:ea typeface="+mj-ea"/>
                <a:cs typeface="+mj-cs"/>
              </a:rPr>
              <a:t>en todo lo bueno para hacer su voluntad. Y… cumpla en nosotros lo que le agrada». </a:t>
            </a:r>
            <a:br>
              <a:rPr lang="es-ES_tradnl" sz="4400" kern="1200" dirty="0">
                <a:solidFill>
                  <a:schemeClr val="tx1"/>
                </a:solidFill>
                <a:latin typeface="+mj-lt"/>
                <a:ea typeface="+mj-ea"/>
                <a:cs typeface="+mj-cs"/>
              </a:rPr>
            </a:br>
            <a:r>
              <a:rPr lang="es-ES_tradnl" sz="4000" kern="1200" dirty="0">
                <a:solidFill>
                  <a:schemeClr val="tx1"/>
                </a:solidFill>
              </a:rPr>
              <a:t>Hebreos 13:20,21</a:t>
            </a:r>
            <a:br>
              <a:rPr lang="es-ES_tradnl" sz="4000" kern="1200" dirty="0">
                <a:solidFill>
                  <a:schemeClr val="tx1"/>
                </a:solidFill>
                <a:latin typeface="+mj-lt"/>
                <a:ea typeface="+mj-ea"/>
                <a:cs typeface="+mj-cs"/>
              </a:rPr>
            </a:br>
            <a:br>
              <a:rPr lang="es-ES_tradnl" sz="2700" kern="1200" dirty="0">
                <a:solidFill>
                  <a:schemeClr val="tx1"/>
                </a:solidFill>
                <a:latin typeface="+mj-lt"/>
                <a:ea typeface="+mj-ea"/>
                <a:cs typeface="+mj-cs"/>
              </a:rPr>
            </a:br>
            <a:br>
              <a:rPr lang="es-ES_tradnl" sz="2700" kern="1200" dirty="0">
                <a:solidFill>
                  <a:schemeClr val="tx1"/>
                </a:solidFill>
                <a:latin typeface="+mj-lt"/>
                <a:ea typeface="+mj-ea"/>
                <a:cs typeface="+mj-cs"/>
              </a:rPr>
            </a:br>
            <a:br>
              <a:rPr lang="es-ES_tradnl" sz="2700" kern="1200" dirty="0">
                <a:solidFill>
                  <a:schemeClr val="tx1"/>
                </a:solidFill>
                <a:latin typeface="+mj-lt"/>
                <a:ea typeface="+mj-ea"/>
                <a:cs typeface="+mj-cs"/>
              </a:rPr>
            </a:br>
            <a:r>
              <a:rPr lang="es-ES_tradnl" sz="4400" b="1" i="1" kern="1200" dirty="0">
                <a:solidFill>
                  <a:srgbClr val="C0716D"/>
                </a:solidFill>
                <a:latin typeface="+mj-lt"/>
                <a:ea typeface="+mj-ea"/>
                <a:cs typeface="+mj-cs"/>
              </a:rPr>
              <a:t>El hecho es que Dios no llama a los cualificados;</a:t>
            </a:r>
            <a:br>
              <a:rPr lang="es-ES_tradnl" sz="4400" b="1" i="1" kern="1200" dirty="0">
                <a:solidFill>
                  <a:srgbClr val="C0716D"/>
                </a:solidFill>
                <a:latin typeface="+mj-lt"/>
                <a:ea typeface="+mj-ea"/>
                <a:cs typeface="+mj-cs"/>
              </a:rPr>
            </a:br>
            <a:r>
              <a:rPr lang="es-ES_tradnl" sz="4400" b="1" i="1" kern="1200" dirty="0">
                <a:solidFill>
                  <a:srgbClr val="C0716D"/>
                </a:solidFill>
                <a:latin typeface="+mj-lt"/>
                <a:ea typeface="+mj-ea"/>
                <a:cs typeface="+mj-cs"/>
              </a:rPr>
              <a:t>¡Él cualifica a los llamados! </a:t>
            </a:r>
            <a:br>
              <a:rPr lang="es-ES_tradnl" sz="1400" kern="1200" dirty="0">
                <a:solidFill>
                  <a:srgbClr val="5B3B47"/>
                </a:solidFill>
                <a:latin typeface="+mj-lt"/>
                <a:ea typeface="+mj-ea"/>
                <a:cs typeface="+mj-cs"/>
              </a:rPr>
            </a:br>
            <a:endParaRPr lang="es-ES_tradnl" sz="1400" kern="1200" dirty="0">
              <a:solidFill>
                <a:srgbClr val="5B3B47"/>
              </a:solidFill>
              <a:latin typeface="+mj-lt"/>
              <a:ea typeface="+mj-ea"/>
              <a:cs typeface="+mj-cs"/>
            </a:endParaRPr>
          </a:p>
        </p:txBody>
      </p:sp>
      <p:sp>
        <p:nvSpPr>
          <p:cNvPr id="127" name="Shape 127"/>
          <p:cNvSpPr>
            <a:spLocks noGrp="1"/>
          </p:cNvSpPr>
          <p:nvPr>
            <p:ph type="body" sz="quarter" idx="4294967295"/>
          </p:nvPr>
        </p:nvSpPr>
        <p:spPr>
          <a:xfrm>
            <a:off x="11069365" y="7456248"/>
            <a:ext cx="6158783" cy="971782"/>
          </a:xfrm>
          <a:prstGeom prst="rect">
            <a:avLst/>
          </a:prstGeom>
        </p:spPr>
        <p:txBody>
          <a:bodyPr vert="horz" lIns="91440" tIns="45720" rIns="91440" bIns="45720" rtlCol="0">
            <a:normAutofit fontScale="92500"/>
          </a:bodyPr>
          <a:lstStyle>
            <a:lvl1pPr marL="0" indent="0" algn="ctr">
              <a:spcBef>
                <a:spcPts val="0"/>
              </a:spcBef>
              <a:buSzTx/>
              <a:buNone/>
              <a:defRPr sz="4700"/>
            </a:lvl1pPr>
          </a:lstStyle>
          <a:p>
            <a:pPr defTabSz="914400">
              <a:lnSpc>
                <a:spcPct val="90000"/>
              </a:lnSpc>
              <a:spcBef>
                <a:spcPts val="1000"/>
              </a:spcBef>
            </a:pPr>
            <a:r>
              <a:rPr lang="es-ES_tradnl" sz="4800" b="1" kern="1200" dirty="0">
                <a:solidFill>
                  <a:schemeClr val="tx1"/>
                </a:solidFill>
              </a:rPr>
              <a:t>¡Usted está capacitada!</a:t>
            </a:r>
          </a:p>
        </p:txBody>
      </p:sp>
      <p:cxnSp>
        <p:nvCxnSpPr>
          <p:cNvPr id="148" name="Straight Connector 147">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483548" y="7287172"/>
            <a:ext cx="1330416"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person, indoor, cake, young&#10;&#10;Description generated with high confidence">
            <a:extLst>
              <a:ext uri="{FF2B5EF4-FFF2-40B4-BE49-F238E27FC236}">
                <a16:creationId xmlns:a16="http://schemas.microsoft.com/office/drawing/2014/main" id="{7652DDF7-EAD9-4A1A-838C-272678A98F7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48" r="9092" b="22346"/>
          <a:stretch/>
        </p:blipFill>
        <p:spPr>
          <a:xfrm>
            <a:off x="20" y="10"/>
            <a:ext cx="17340242" cy="9753590"/>
          </a:xfrm>
          <a:prstGeom prst="rect">
            <a:avLst/>
          </a:prstGeom>
        </p:spPr>
      </p:pic>
      <p:sp>
        <p:nvSpPr>
          <p:cNvPr id="104" name="Freeform: Shape 103">
            <a:extLst>
              <a:ext uri="{FF2B5EF4-FFF2-40B4-BE49-F238E27FC236}">
                <a16:creationId xmlns:a16="http://schemas.microsoft.com/office/drawing/2014/main" id="{E862BE82-D00D-42C1-BF16-93AA37870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855"/>
            <a:ext cx="7977800" cy="8306172"/>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6" name="Freeform: Shape 105">
            <a:extLst>
              <a:ext uri="{FF2B5EF4-FFF2-40B4-BE49-F238E27FC236}">
                <a16:creationId xmlns:a16="http://schemas.microsoft.com/office/drawing/2014/main" id="{F6D92C2D-1D3D-4974-918C-06579FB35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18" y="-2"/>
            <a:ext cx="7739768" cy="804258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1" name="Shape 141"/>
          <p:cNvSpPr>
            <a:spLocks noGrp="1"/>
          </p:cNvSpPr>
          <p:nvPr>
            <p:ph type="title"/>
          </p:nvPr>
        </p:nvSpPr>
        <p:spPr>
          <a:xfrm>
            <a:off x="892253" y="1173455"/>
            <a:ext cx="6193293" cy="1483959"/>
          </a:xfrm>
          <a:prstGeom prst="rect">
            <a:avLst/>
          </a:prstGeom>
        </p:spPr>
        <p:txBody>
          <a:bodyPr vert="horz" lIns="91440" tIns="45720" rIns="91440" bIns="45720" rtlCol="0" anchor="ctr">
            <a:normAutofit/>
          </a:bodyPr>
          <a:lstStyle/>
          <a:p>
            <a:pPr algn="l" defTabSz="914400">
              <a:lnSpc>
                <a:spcPct val="90000"/>
              </a:lnSpc>
              <a:spcBef>
                <a:spcPct val="0"/>
              </a:spcBef>
            </a:pPr>
            <a:r>
              <a:rPr lang="es-ES_tradnl" sz="4700" b="1" kern="1200" dirty="0">
                <a:solidFill>
                  <a:schemeClr val="tx1"/>
                </a:solidFill>
                <a:latin typeface="+mj-lt"/>
                <a:ea typeface="+mj-ea"/>
                <a:cs typeface="+mj-cs"/>
              </a:rPr>
              <a:t>El lenguaje que identifica a la persona</a:t>
            </a:r>
          </a:p>
        </p:txBody>
      </p:sp>
      <p:sp>
        <p:nvSpPr>
          <p:cNvPr id="142" name="Shape 142"/>
          <p:cNvSpPr>
            <a:spLocks noGrp="1"/>
          </p:cNvSpPr>
          <p:nvPr>
            <p:ph type="body" idx="1"/>
          </p:nvPr>
        </p:nvSpPr>
        <p:spPr>
          <a:xfrm>
            <a:off x="412799" y="2918153"/>
            <a:ext cx="6432401" cy="4590482"/>
          </a:xfrm>
          <a:prstGeom prst="rect">
            <a:avLst/>
          </a:prstGeom>
        </p:spPr>
        <p:txBody>
          <a:bodyPr vert="horz" lIns="91440" tIns="45720" rIns="91440" bIns="45720" rtlCol="0" anchor="t">
            <a:normAutofit/>
          </a:bodyPr>
          <a:lstStyle/>
          <a:p>
            <a:pPr marL="866935" indent="-228600" defTabSz="914400">
              <a:lnSpc>
                <a:spcPct val="90000"/>
              </a:lnSpc>
              <a:spcBef>
                <a:spcPts val="0"/>
              </a:spcBef>
              <a:spcAft>
                <a:spcPts val="600"/>
              </a:spcAft>
              <a:buFont typeface="Arial" panose="020B0604020202020204" pitchFamily="34" charset="0"/>
              <a:buChar char="•"/>
              <a:defRPr sz="2100">
                <a:uFill>
                  <a:solidFill>
                    <a:srgbClr val="000000"/>
                  </a:solidFill>
                </a:uFill>
              </a:defRPr>
            </a:pPr>
            <a:r>
              <a:rPr lang="es-ES_tradnl" sz="3200" kern="1200" dirty="0">
                <a:solidFill>
                  <a:schemeClr val="tx1"/>
                </a:solidFill>
              </a:rPr>
              <a:t>Cuando se describe a alguien de acuerdo al diagnóstico médico, se lo devalúa como persona. </a:t>
            </a:r>
          </a:p>
          <a:p>
            <a:pPr marL="638335" indent="-228600" defTabSz="914400">
              <a:lnSpc>
                <a:spcPct val="90000"/>
              </a:lnSpc>
              <a:spcBef>
                <a:spcPts val="0"/>
              </a:spcBef>
              <a:spcAft>
                <a:spcPts val="600"/>
              </a:spcAft>
              <a:buFont typeface="Arial" panose="020B0604020202020204" pitchFamily="34" charset="0"/>
              <a:buChar char="•"/>
              <a:defRPr sz="2100">
                <a:uFill>
                  <a:solidFill>
                    <a:srgbClr val="000000"/>
                  </a:solidFill>
                </a:uFill>
              </a:defRPr>
            </a:pPr>
            <a:endParaRPr lang="es-ES_tradnl" sz="3200" kern="1200" dirty="0">
              <a:solidFill>
                <a:schemeClr val="tx1"/>
              </a:solidFill>
            </a:endParaRPr>
          </a:p>
          <a:p>
            <a:pPr marL="866935" indent="-228600" defTabSz="914400">
              <a:lnSpc>
                <a:spcPct val="90000"/>
              </a:lnSpc>
              <a:spcBef>
                <a:spcPts val="0"/>
              </a:spcBef>
              <a:spcAft>
                <a:spcPts val="600"/>
              </a:spcAft>
              <a:buFont typeface="Arial" panose="020B0604020202020204" pitchFamily="34" charset="0"/>
              <a:buChar char="•"/>
              <a:defRPr sz="2100">
                <a:uFill>
                  <a:solidFill>
                    <a:srgbClr val="000000"/>
                  </a:solidFill>
                </a:uFill>
              </a:defRPr>
            </a:pPr>
            <a:r>
              <a:rPr lang="es-ES_tradnl" sz="3200" kern="1200" dirty="0">
                <a:solidFill>
                  <a:schemeClr val="tx1"/>
                </a:solidFill>
              </a:rPr>
              <a:t>Debemos usar el lenguaje que primero lo identifica como persona.</a:t>
            </a:r>
          </a:p>
          <a:p>
            <a:pPr marL="866935" indent="-228600" defTabSz="914400">
              <a:lnSpc>
                <a:spcPct val="90000"/>
              </a:lnSpc>
              <a:spcBef>
                <a:spcPts val="0"/>
              </a:spcBef>
              <a:spcAft>
                <a:spcPts val="600"/>
              </a:spcAft>
              <a:buFont typeface="Arial" panose="020B0604020202020204" pitchFamily="34" charset="0"/>
              <a:buChar char="•"/>
              <a:defRPr sz="2100">
                <a:uFill>
                  <a:solidFill>
                    <a:srgbClr val="000000"/>
                  </a:solidFill>
                </a:uFill>
              </a:defRPr>
            </a:pPr>
            <a:endParaRPr lang="es-ES_tradnl" sz="2600" kern="1200" dirty="0">
              <a:solidFill>
                <a:schemeClr val="tx1"/>
              </a:solidFill>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person, window, indoor, girl&#10;&#10;Description generated with very high confidence">
            <a:extLst>
              <a:ext uri="{FF2B5EF4-FFF2-40B4-BE49-F238E27FC236}">
                <a16:creationId xmlns:a16="http://schemas.microsoft.com/office/drawing/2014/main" id="{565AF064-0AE3-415A-A04F-6A0BBBD063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 b="15417"/>
          <a:stretch/>
        </p:blipFill>
        <p:spPr>
          <a:xfrm>
            <a:off x="20" y="10"/>
            <a:ext cx="17340242" cy="9753590"/>
          </a:xfrm>
          <a:prstGeom prst="rect">
            <a:avLst/>
          </a:prstGeom>
        </p:spPr>
      </p:pic>
      <p:sp>
        <p:nvSpPr>
          <p:cNvPr id="4" name="Title 3">
            <a:extLst>
              <a:ext uri="{FF2B5EF4-FFF2-40B4-BE49-F238E27FC236}">
                <a16:creationId xmlns:a16="http://schemas.microsoft.com/office/drawing/2014/main" id="{D7F36648-A99A-4E38-9328-A5F03EFCF77D}"/>
              </a:ext>
            </a:extLst>
          </p:cNvPr>
          <p:cNvSpPr>
            <a:spLocks noGrp="1"/>
          </p:cNvSpPr>
          <p:nvPr>
            <p:ph type="title"/>
          </p:nvPr>
        </p:nvSpPr>
        <p:spPr>
          <a:xfrm>
            <a:off x="245911" y="219456"/>
            <a:ext cx="7022990" cy="3962908"/>
          </a:xfrm>
        </p:spPr>
        <p:txBody>
          <a:bodyPr>
            <a:normAutofit/>
          </a:bodyPr>
          <a:lstStyle/>
          <a:p>
            <a:r>
              <a:rPr lang="es-ES_tradnl" sz="7200" dirty="0"/>
              <a:t>Discapacidades intelectuales</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young boy sitting on a table&#10;&#10;Description generated with high confidence">
            <a:extLst>
              <a:ext uri="{FF2B5EF4-FFF2-40B4-BE49-F238E27FC236}">
                <a16:creationId xmlns:a16="http://schemas.microsoft.com/office/drawing/2014/main" id="{B9E72F2F-C81F-48C0-8776-5EC3CF2C357A}"/>
              </a:ext>
            </a:extLst>
          </p:cNvPr>
          <p:cNvPicPr>
            <a:picLocks noChangeAspect="1"/>
          </p:cNvPicPr>
          <p:nvPr/>
        </p:nvPicPr>
        <p:blipFill rotWithShape="1">
          <a:blip r:embed="rId3">
            <a:extLst>
              <a:ext uri="{28A0092B-C50C-407E-A947-70E740481C1C}">
                <a14:useLocalDpi xmlns:a14="http://schemas.microsoft.com/office/drawing/2010/main" val="0"/>
              </a:ext>
            </a:extLst>
          </a:blip>
          <a:srcRect l="20729" t="12748" b="24002"/>
          <a:stretch/>
        </p:blipFill>
        <p:spPr>
          <a:xfrm>
            <a:off x="-1" y="1"/>
            <a:ext cx="17340263" cy="9753600"/>
          </a:xfrm>
          <a:prstGeom prst="rect">
            <a:avLst/>
          </a:prstGeom>
        </p:spPr>
      </p:pic>
      <p:sp>
        <p:nvSpPr>
          <p:cNvPr id="2" name="Shape 152">
            <a:extLst>
              <a:ext uri="{FF2B5EF4-FFF2-40B4-BE49-F238E27FC236}">
                <a16:creationId xmlns:a16="http://schemas.microsoft.com/office/drawing/2014/main" id="{EF08594F-E8AC-405A-A4A9-67F1210F62F7}"/>
              </a:ext>
            </a:extLst>
          </p:cNvPr>
          <p:cNvSpPr/>
          <p:nvPr/>
        </p:nvSpPr>
        <p:spPr>
          <a:xfrm>
            <a:off x="5743736" y="1131736"/>
            <a:ext cx="10876829" cy="5553660"/>
          </a:xfrm>
          <a:prstGeom prst="rect">
            <a:avLst/>
          </a:prstGeom>
          <a:ln w="12700">
            <a:miter lim="400000"/>
          </a:ln>
          <a:extLst>
            <a:ext uri="{C572A759-6A51-4108-AA02-DFA0A04FC94B}">
              <ma14:wrappingTextBoxFlag xmlns:ma14="http://schemas.microsoft.com/office/mac/drawingml/2011/main" xmlns="" val="1"/>
            </a:ext>
          </a:extLst>
        </p:spPr>
        <p:txBody>
          <a:bodyPr wrap="square" lIns="67735" tIns="67735" rIns="67735" bIns="67735" anchor="ctr">
            <a:spAutoFit/>
          </a:bodyPr>
          <a:lstStyle/>
          <a:p>
            <a:pPr marL="457223" indent="-457223" algn="l" defTabSz="609630">
              <a:buFont typeface="Arial" panose="020B0604020202020204" pitchFamily="34" charset="0"/>
              <a:buChar char="•"/>
              <a:defRPr sz="2100">
                <a:uFill>
                  <a:solidFill>
                    <a:srgbClr val="000000"/>
                  </a:solidFill>
                </a:uFill>
              </a:defRPr>
            </a:pPr>
            <a:r>
              <a:rPr lang="es-ES_tradnl" sz="3200" dirty="0">
                <a:solidFill>
                  <a:schemeClr val="tx1"/>
                </a:solidFill>
              </a:rPr>
              <a:t>Un niño con una discapacidad intelectual podría tener dificultad en estas áreas:</a:t>
            </a:r>
          </a:p>
          <a:p>
            <a:pPr marL="1607806" lvl="1" indent="-329275" algn="l" defTabSz="609630">
              <a:buSzPct val="75000"/>
              <a:buChar char="•"/>
              <a:defRPr sz="2000">
                <a:uFill>
                  <a:solidFill>
                    <a:srgbClr val="000000"/>
                  </a:solidFill>
                </a:uFill>
              </a:defRPr>
            </a:pPr>
            <a:r>
              <a:rPr lang="es-ES_tradnl" sz="3200" dirty="0">
                <a:solidFill>
                  <a:schemeClr val="tx1"/>
                </a:solidFill>
              </a:rPr>
              <a:t>Entender ideas complejas</a:t>
            </a:r>
          </a:p>
          <a:p>
            <a:pPr marL="1607806" lvl="1" indent="-329275" algn="l" defTabSz="609630">
              <a:buSzPct val="75000"/>
              <a:buChar char="•"/>
              <a:defRPr sz="2000">
                <a:uFill>
                  <a:solidFill>
                    <a:srgbClr val="000000"/>
                  </a:solidFill>
                </a:uFill>
              </a:defRPr>
            </a:pPr>
            <a:r>
              <a:rPr lang="es-ES_tradnl" sz="3200" dirty="0">
                <a:solidFill>
                  <a:schemeClr val="tx1"/>
                </a:solidFill>
              </a:rPr>
              <a:t>Aprender rápidamente conceptos nuevos</a:t>
            </a:r>
          </a:p>
          <a:p>
            <a:pPr marL="1607806" lvl="1" indent="-329275" algn="l" defTabSz="609630">
              <a:buSzPct val="75000"/>
              <a:buChar char="•"/>
              <a:defRPr sz="2000">
                <a:uFill>
                  <a:solidFill>
                    <a:srgbClr val="000000"/>
                  </a:solidFill>
                </a:uFill>
              </a:defRPr>
            </a:pPr>
            <a:r>
              <a:rPr lang="es-ES_tradnl" sz="3200" dirty="0">
                <a:solidFill>
                  <a:schemeClr val="tx1"/>
                </a:solidFill>
              </a:rPr>
              <a:t>Memorizar</a:t>
            </a:r>
          </a:p>
          <a:p>
            <a:pPr marL="1607806" lvl="1" indent="-329275" algn="l" defTabSz="609630">
              <a:buSzPct val="75000"/>
              <a:buChar char="•"/>
              <a:defRPr sz="2000">
                <a:uFill>
                  <a:solidFill>
                    <a:srgbClr val="000000"/>
                  </a:solidFill>
                </a:uFill>
              </a:defRPr>
            </a:pPr>
            <a:r>
              <a:rPr lang="es-ES_tradnl" sz="3200" dirty="0">
                <a:solidFill>
                  <a:schemeClr val="tx1"/>
                </a:solidFill>
              </a:rPr>
              <a:t>Recordar la secuencia de instrucciones</a:t>
            </a:r>
          </a:p>
          <a:p>
            <a:pPr marL="1607806" lvl="1" indent="-329275" algn="l" defTabSz="609630">
              <a:buSzPct val="75000"/>
              <a:buChar char="•"/>
              <a:defRPr sz="2000">
                <a:uFill>
                  <a:solidFill>
                    <a:srgbClr val="000000"/>
                  </a:solidFill>
                </a:uFill>
              </a:defRPr>
            </a:pPr>
            <a:r>
              <a:rPr lang="es-ES_tradnl" sz="3200" dirty="0">
                <a:solidFill>
                  <a:schemeClr val="tx1"/>
                </a:solidFill>
              </a:rPr>
              <a:t>Crear un plan para completar una tarea con el fin de resolver problemas</a:t>
            </a:r>
          </a:p>
          <a:p>
            <a:pPr marL="1607806" lvl="1" indent="-329275" algn="l" defTabSz="609630">
              <a:buSzPct val="75000"/>
              <a:buChar char="•"/>
              <a:defRPr sz="2000">
                <a:uFill>
                  <a:solidFill>
                    <a:srgbClr val="000000"/>
                  </a:solidFill>
                </a:uFill>
              </a:defRPr>
            </a:pPr>
            <a:r>
              <a:rPr lang="es-ES_tradnl" sz="3200" dirty="0">
                <a:solidFill>
                  <a:schemeClr val="tx1"/>
                </a:solidFill>
              </a:rPr>
              <a:t>Aprender de sus experiencias</a:t>
            </a:r>
          </a:p>
          <a:p>
            <a:pPr marL="1607806" lvl="1" indent="-329275" algn="l" defTabSz="609630">
              <a:buSzPct val="75000"/>
              <a:buChar char="•"/>
              <a:defRPr sz="2000">
                <a:uFill>
                  <a:solidFill>
                    <a:srgbClr val="000000"/>
                  </a:solidFill>
                </a:uFill>
              </a:defRPr>
            </a:pPr>
            <a:r>
              <a:rPr lang="es-ES_tradnl" sz="3200" dirty="0">
                <a:solidFill>
                  <a:schemeClr val="tx1"/>
                </a:solidFill>
              </a:rPr>
              <a:t>Aplicar algo que aprendió de un entorno a otro</a:t>
            </a:r>
          </a:p>
          <a:p>
            <a:pPr marL="1607806" lvl="1" indent="-329275" algn="l" defTabSz="609630">
              <a:buSzPct val="75000"/>
              <a:buChar char="•"/>
              <a:defRPr sz="2000">
                <a:uFill>
                  <a:solidFill>
                    <a:srgbClr val="000000"/>
                  </a:solidFill>
                </a:uFill>
              </a:defRPr>
            </a:pPr>
            <a:r>
              <a:rPr lang="es-ES_tradnl" sz="3200" dirty="0">
                <a:solidFill>
                  <a:schemeClr val="tx1"/>
                </a:solidFill>
              </a:rPr>
              <a:t>Recordar algo que aprendió previamente</a:t>
            </a:r>
          </a:p>
        </p:txBody>
      </p:sp>
      <p:sp>
        <p:nvSpPr>
          <p:cNvPr id="3" name="Rectangle 2">
            <a:extLst>
              <a:ext uri="{FF2B5EF4-FFF2-40B4-BE49-F238E27FC236}">
                <a16:creationId xmlns:a16="http://schemas.microsoft.com/office/drawing/2014/main" id="{98B1535C-EEFC-4938-A1C4-6C7AC5CE722B}"/>
              </a:ext>
            </a:extLst>
          </p:cNvPr>
          <p:cNvSpPr/>
          <p:nvPr/>
        </p:nvSpPr>
        <p:spPr>
          <a:xfrm>
            <a:off x="7403253" y="270398"/>
            <a:ext cx="8164415" cy="815608"/>
          </a:xfrm>
          <a:prstGeom prst="rect">
            <a:avLst/>
          </a:prstGeom>
        </p:spPr>
        <p:txBody>
          <a:bodyPr wrap="none">
            <a:spAutoFit/>
          </a:bodyPr>
          <a:lstStyle/>
          <a:p>
            <a:r>
              <a:rPr lang="es-ES_tradnl" sz="4700" b="1" kern="1200" dirty="0">
                <a:solidFill>
                  <a:schemeClr val="tx1"/>
                </a:solidFill>
              </a:rPr>
              <a:t>Discapacidades intelectuales</a:t>
            </a:r>
            <a:endParaRPr lang="es-ES_tradnl" sz="4700" dirty="0"/>
          </a:p>
        </p:txBody>
      </p:sp>
      <p:pic>
        <p:nvPicPr>
          <p:cNvPr id="6" name="Picture 5" descr="A close up of a logo&#10;&#10;Description generated with high confidence">
            <a:extLst>
              <a:ext uri="{FF2B5EF4-FFF2-40B4-BE49-F238E27FC236}">
                <a16:creationId xmlns:a16="http://schemas.microsoft.com/office/drawing/2014/main" id="{B4CD3169-B0A1-403F-BE81-5BCF57F19F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143407">
            <a:off x="14419530" y="7122953"/>
            <a:ext cx="2782848" cy="2267506"/>
          </a:xfrm>
          <a:prstGeom prst="rect">
            <a:avLst/>
          </a:prstGeom>
        </p:spPr>
      </p:pic>
    </p:spTree>
    <p:extLst>
      <p:ext uri="{BB962C8B-B14F-4D97-AF65-F5344CB8AC3E}">
        <p14:creationId xmlns:p14="http://schemas.microsoft.com/office/powerpoint/2010/main" val="151093745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7340262" cy="9753600"/>
          </a:xfrm>
          <a:prstGeom prst="rect">
            <a:avLst/>
          </a:prstGeom>
          <a:solidFill>
            <a:srgbClr val="573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8437" y="682752"/>
            <a:ext cx="15983387" cy="83880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6B2A508-3E1A-4C69-8D77-F6E6F162E58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0791" y="-1358363"/>
            <a:ext cx="17058677" cy="12470325"/>
          </a:xfrm>
          <a:prstGeom prst="rect">
            <a:avLst/>
          </a:prstGeom>
        </p:spPr>
      </p:pic>
    </p:spTree>
    <p:extLst>
      <p:ext uri="{BB962C8B-B14F-4D97-AF65-F5344CB8AC3E}">
        <p14:creationId xmlns:p14="http://schemas.microsoft.com/office/powerpoint/2010/main" val="420892030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erson standing in front of a window&#10;&#10;Description generated with very high confidence">
            <a:extLst>
              <a:ext uri="{FF2B5EF4-FFF2-40B4-BE49-F238E27FC236}">
                <a16:creationId xmlns:a16="http://schemas.microsoft.com/office/drawing/2014/main" id="{CFB2AFD9-E9E9-4DBA-8E1E-936430628762}"/>
              </a:ext>
            </a:extLst>
          </p:cNvPr>
          <p:cNvPicPr>
            <a:picLocks noChangeAspect="1"/>
          </p:cNvPicPr>
          <p:nvPr/>
        </p:nvPicPr>
        <p:blipFill rotWithShape="1">
          <a:blip r:embed="rId3">
            <a:extLst>
              <a:ext uri="{28A0092B-C50C-407E-A947-70E740481C1C}">
                <a14:useLocalDpi xmlns:a14="http://schemas.microsoft.com/office/drawing/2010/main" val="0"/>
              </a:ext>
            </a:extLst>
          </a:blip>
          <a:srcRect l="25154" t="33510" r="38" b="5699"/>
          <a:stretch/>
        </p:blipFill>
        <p:spPr>
          <a:xfrm>
            <a:off x="-1" y="1"/>
            <a:ext cx="18048850" cy="9753600"/>
          </a:xfrm>
          <a:prstGeom prst="rect">
            <a:avLst/>
          </a:prstGeom>
        </p:spPr>
      </p:pic>
      <p:sp>
        <p:nvSpPr>
          <p:cNvPr id="10" name="Rectangle 9">
            <a:extLst>
              <a:ext uri="{FF2B5EF4-FFF2-40B4-BE49-F238E27FC236}">
                <a16:creationId xmlns:a16="http://schemas.microsoft.com/office/drawing/2014/main" id="{2B1D4F77-A17C-43D7-B7FA-545148E4E9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79138" y="456783"/>
            <a:ext cx="6161691" cy="8386479"/>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AB61A59-E0D6-426E-BC4A-C48A69AA1B9E}"/>
              </a:ext>
            </a:extLst>
          </p:cNvPr>
          <p:cNvSpPr>
            <a:spLocks noGrp="1"/>
          </p:cNvSpPr>
          <p:nvPr>
            <p:ph type="title"/>
          </p:nvPr>
        </p:nvSpPr>
        <p:spPr>
          <a:xfrm>
            <a:off x="845970" y="910596"/>
            <a:ext cx="5719438" cy="2392162"/>
          </a:xfrm>
        </p:spPr>
        <p:txBody>
          <a:bodyPr vert="horz" lIns="91440" tIns="45720" rIns="91440" bIns="45720" rtlCol="0" anchor="ctr">
            <a:normAutofit/>
          </a:bodyPr>
          <a:lstStyle/>
          <a:p>
            <a:pPr algn="l" defTabSz="914400">
              <a:lnSpc>
                <a:spcPct val="90000"/>
              </a:lnSpc>
              <a:spcBef>
                <a:spcPct val="0"/>
              </a:spcBef>
            </a:pPr>
            <a:r>
              <a:rPr lang="es-ES_tradnl" sz="4000" kern="1200" dirty="0">
                <a:solidFill>
                  <a:schemeClr val="tx1"/>
                </a:solidFill>
                <a:latin typeface="+mj-lt"/>
                <a:ea typeface="+mj-ea"/>
                <a:cs typeface="+mj-cs"/>
              </a:rPr>
              <a:t>Limitaciones comunes de las personas con discapacidades intelectuales</a:t>
            </a:r>
          </a:p>
        </p:txBody>
      </p:sp>
      <p:sp>
        <p:nvSpPr>
          <p:cNvPr id="3" name="Text Placeholder 2">
            <a:extLst>
              <a:ext uri="{FF2B5EF4-FFF2-40B4-BE49-F238E27FC236}">
                <a16:creationId xmlns:a16="http://schemas.microsoft.com/office/drawing/2014/main" id="{51E4F82F-3029-4029-AEB3-F2F7FE76870D}"/>
              </a:ext>
            </a:extLst>
          </p:cNvPr>
          <p:cNvSpPr>
            <a:spLocks noGrp="1"/>
          </p:cNvSpPr>
          <p:nvPr>
            <p:ph type="body" idx="1"/>
          </p:nvPr>
        </p:nvSpPr>
        <p:spPr>
          <a:xfrm>
            <a:off x="844982" y="3471431"/>
            <a:ext cx="5354582" cy="4912246"/>
          </a:xfrm>
        </p:spPr>
        <p:txBody>
          <a:bodyPr vert="horz" lIns="91440" tIns="45720" rIns="91440" bIns="45720" rtlCol="0">
            <a:normAutofit/>
          </a:bodyPr>
          <a:lstStyle/>
          <a:p>
            <a:pPr indent="-228600" defTabSz="914400">
              <a:lnSpc>
                <a:spcPct val="90000"/>
              </a:lnSpc>
              <a:spcBef>
                <a:spcPts val="3200"/>
              </a:spcBef>
              <a:buFont typeface="Arial" panose="020B0604020202020204" pitchFamily="34" charset="0"/>
              <a:buChar char="•"/>
            </a:pPr>
            <a:r>
              <a:rPr lang="es-ES_tradnl" sz="2600" kern="1200" dirty="0">
                <a:solidFill>
                  <a:schemeClr val="tx1"/>
                </a:solidFill>
              </a:rPr>
              <a:t>Cuidar de las necesidades personales</a:t>
            </a:r>
          </a:p>
          <a:p>
            <a:pPr indent="-228600" defTabSz="914400">
              <a:lnSpc>
                <a:spcPct val="90000"/>
              </a:lnSpc>
              <a:spcBef>
                <a:spcPts val="3200"/>
              </a:spcBef>
              <a:buFont typeface="Arial" panose="020B0604020202020204" pitchFamily="34" charset="0"/>
              <a:buChar char="•"/>
            </a:pPr>
            <a:r>
              <a:rPr lang="es-ES_tradnl" sz="2600" kern="1200" dirty="0">
                <a:solidFill>
                  <a:schemeClr val="tx1"/>
                </a:solidFill>
              </a:rPr>
              <a:t>Seguir las reglas</a:t>
            </a:r>
          </a:p>
          <a:p>
            <a:pPr indent="-228600" defTabSz="914400">
              <a:lnSpc>
                <a:spcPct val="90000"/>
              </a:lnSpc>
              <a:spcBef>
                <a:spcPts val="3200"/>
              </a:spcBef>
              <a:buFont typeface="Arial" panose="020B0604020202020204" pitchFamily="34" charset="0"/>
              <a:buChar char="•"/>
            </a:pPr>
            <a:r>
              <a:rPr lang="es-ES_tradnl" sz="2600" kern="1200" dirty="0">
                <a:solidFill>
                  <a:schemeClr val="tx1"/>
                </a:solidFill>
              </a:rPr>
              <a:t>Interactuar con otros niños</a:t>
            </a:r>
          </a:p>
          <a:p>
            <a:pPr indent="-228600" defTabSz="914400">
              <a:lnSpc>
                <a:spcPct val="90000"/>
              </a:lnSpc>
              <a:spcBef>
                <a:spcPts val="3200"/>
              </a:spcBef>
              <a:buFont typeface="Arial" panose="020B0604020202020204" pitchFamily="34" charset="0"/>
              <a:buChar char="•"/>
            </a:pPr>
            <a:r>
              <a:rPr lang="es-ES_tradnl" sz="2600" kern="1200" dirty="0">
                <a:solidFill>
                  <a:schemeClr val="tx1"/>
                </a:solidFill>
              </a:rPr>
              <a:t>Ser responsable</a:t>
            </a:r>
          </a:p>
          <a:p>
            <a:pPr indent="-228600" defTabSz="914400">
              <a:lnSpc>
                <a:spcPct val="90000"/>
              </a:lnSpc>
              <a:spcBef>
                <a:spcPts val="3200"/>
              </a:spcBef>
              <a:buFont typeface="Arial" panose="020B0604020202020204" pitchFamily="34" charset="0"/>
              <a:buChar char="•"/>
            </a:pPr>
            <a:r>
              <a:rPr lang="es-ES_tradnl" sz="2600" kern="1200" dirty="0">
                <a:solidFill>
                  <a:schemeClr val="tx1"/>
                </a:solidFill>
              </a:rPr>
              <a:t>Estar conscientes de los asuntos de seguridad</a:t>
            </a:r>
          </a:p>
        </p:txBody>
      </p:sp>
    </p:spTree>
    <p:extLst>
      <p:ext uri="{BB962C8B-B14F-4D97-AF65-F5344CB8AC3E}">
        <p14:creationId xmlns:p14="http://schemas.microsoft.com/office/powerpoint/2010/main" val="1923764596"/>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2523</TotalTime>
  <Words>3205</Words>
  <Application>Microsoft Office PowerPoint</Application>
  <PresentationFormat>Custom</PresentationFormat>
  <Paragraphs>318</Paragraphs>
  <Slides>33</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Arial</vt:lpstr>
      <vt:lpstr>Arial Nova Light</vt:lpstr>
      <vt:lpstr>Calibri</vt:lpstr>
      <vt:lpstr>Century Gothic</vt:lpstr>
      <vt:lpstr>Helvetica</vt:lpstr>
      <vt:lpstr>Helvetica Light</vt:lpstr>
      <vt:lpstr>Helvetica Neue</vt:lpstr>
      <vt:lpstr>Times New Roman</vt:lpstr>
      <vt:lpstr>White</vt:lpstr>
      <vt:lpstr>PowerPoint Presentation</vt:lpstr>
      <vt:lpstr>Presentaciones </vt:lpstr>
      <vt:lpstr>Integración  de los niños con discapacidades</vt:lpstr>
      <vt:lpstr>«El Dios que da la paz…él los capacite en todo lo bueno para hacer su voluntad. Y… cumpla en nosotros lo que le agrada».  Hebreos 13:20,21    El hecho es que Dios no llama a los cualificados; ¡Él cualifica a los llamados!  </vt:lpstr>
      <vt:lpstr>El lenguaje que identifica a la persona</vt:lpstr>
      <vt:lpstr>Discapacidades intelectuales</vt:lpstr>
      <vt:lpstr>PowerPoint Presentation</vt:lpstr>
      <vt:lpstr>PowerPoint Presentation</vt:lpstr>
      <vt:lpstr>Limitaciones comunes de las personas con discapacidades intelectuales</vt:lpstr>
      <vt:lpstr>PowerPoint Presentation</vt:lpstr>
      <vt:lpstr>PowerPoint Presentation</vt:lpstr>
      <vt:lpstr>Las discapacidades del desarrollo pueden ser trastornos físicos, mentales o ambos</vt:lpstr>
      <vt:lpstr>PowerPoint Presentation</vt:lpstr>
      <vt:lpstr>Una mirada más de cerca al autismo</vt:lpstr>
      <vt:lpstr>PowerPoint Presentation</vt:lpstr>
      <vt:lpstr>Reflexión </vt:lpstr>
      <vt:lpstr>¿Cómo puedo apoyar a los niños con discapacidades?</vt:lpstr>
      <vt:lpstr>Cómo preparar  su lección  Qué hacer cuando se necesitan modificaciones.</vt:lpstr>
      <vt:lpstr>PowerPoint Presentation</vt:lpstr>
      <vt:lpstr>Preparación de la lección Cómo crear un ambiente de aprendizaje multisensorial.</vt:lpstr>
      <vt:lpstr>PowerPoint Presentation</vt:lpstr>
      <vt:lpstr>Técnicas de comunicación</vt:lpstr>
      <vt:lpstr>PowerPoint Presentation</vt:lpstr>
      <vt:lpstr>PowerPoint Presentation</vt:lpstr>
      <vt:lpstr>PowerPoint Presentation</vt:lpstr>
      <vt:lpstr>PowerPoint Presentation</vt:lpstr>
      <vt:lpstr>Ayudar a los niños a cultivar amistades </vt:lpstr>
      <vt:lpstr>PowerPoint Presentation</vt:lpstr>
      <vt:lpstr>El manejo de la conducta</vt:lpstr>
      <vt:lpstr>El manejo de la conducta</vt:lpstr>
      <vt:lpstr>Modelo  y  mentor</vt:lpstr>
      <vt:lpstr>¿Cómo puedo apoyar a la familia del niño  con discapacidad?</vt:lpstr>
      <vt:lpstr>Enseñanza para  la eternidad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Whalen, Jen</dc:creator>
  <cp:lastModifiedBy>Whalen, Jen</cp:lastModifiedBy>
  <cp:revision>175</cp:revision>
  <cp:lastPrinted>2019-05-23T16:36:28Z</cp:lastPrinted>
  <dcterms:created xsi:type="dcterms:W3CDTF">2019-02-14T20:53:51Z</dcterms:created>
  <dcterms:modified xsi:type="dcterms:W3CDTF">2019-05-23T18:38:46Z</dcterms:modified>
</cp:coreProperties>
</file>