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63" r:id="rId2"/>
    <p:sldMasterId id="2147483648" r:id="rId3"/>
  </p:sldMasterIdLst>
  <p:notesMasterIdLst>
    <p:notesMasterId r:id="rId24"/>
  </p:notesMasterIdLst>
  <p:sldIdLst>
    <p:sldId id="256" r:id="rId4"/>
    <p:sldId id="270" r:id="rId5"/>
    <p:sldId id="259" r:id="rId6"/>
    <p:sldId id="261" r:id="rId7"/>
    <p:sldId id="265" r:id="rId8"/>
    <p:sldId id="264" r:id="rId9"/>
    <p:sldId id="269" r:id="rId10"/>
    <p:sldId id="267" r:id="rId11"/>
    <p:sldId id="272" r:id="rId12"/>
    <p:sldId id="273" r:id="rId13"/>
    <p:sldId id="274" r:id="rId14"/>
    <p:sldId id="275" r:id="rId15"/>
    <p:sldId id="284" r:id="rId16"/>
    <p:sldId id="276" r:id="rId17"/>
    <p:sldId id="277" r:id="rId18"/>
    <p:sldId id="278" r:id="rId19"/>
    <p:sldId id="279" r:id="rId20"/>
    <p:sldId id="280" r:id="rId21"/>
    <p:sldId id="281" r:id="rId22"/>
    <p:sldId id="282" r:id="rId23"/>
  </p:sldIdLst>
  <p:sldSz cx="12192000" cy="6858000"/>
  <p:notesSz cx="6858000" cy="92408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526C"/>
    <a:srgbClr val="0184BC"/>
    <a:srgbClr val="1A9239"/>
    <a:srgbClr val="C198E0"/>
    <a:srgbClr val="FED45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16" autoAdjust="0"/>
    <p:restoredTop sz="85239" autoAdjust="0"/>
  </p:normalViewPr>
  <p:slideViewPr>
    <p:cSldViewPr snapToGrid="0">
      <p:cViewPr varScale="1">
        <p:scale>
          <a:sx n="94" d="100"/>
          <a:sy n="94" d="100"/>
        </p:scale>
        <p:origin x="401"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364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3647"/>
          </a:xfrm>
          <a:prstGeom prst="rect">
            <a:avLst/>
          </a:prstGeom>
        </p:spPr>
        <p:txBody>
          <a:bodyPr vert="horz" lIns="91440" tIns="45720" rIns="91440" bIns="45720" rtlCol="0"/>
          <a:lstStyle>
            <a:lvl1pPr algn="r">
              <a:defRPr sz="1200"/>
            </a:lvl1pPr>
          </a:lstStyle>
          <a:p>
            <a:fld id="{4204540F-223C-41B4-8F3A-469A16C08B38}" type="datetimeFigureOut">
              <a:rPr lang="en-US" smtClean="0"/>
              <a:t>4/23/2020</a:t>
            </a:fld>
            <a:endParaRPr lang="en-US"/>
          </a:p>
        </p:txBody>
      </p:sp>
      <p:sp>
        <p:nvSpPr>
          <p:cNvPr id="4" name="Slide Image Placeholder 3"/>
          <p:cNvSpPr>
            <a:spLocks noGrp="1" noRot="1" noChangeAspect="1"/>
          </p:cNvSpPr>
          <p:nvPr>
            <p:ph type="sldImg" idx="2"/>
          </p:nvPr>
        </p:nvSpPr>
        <p:spPr>
          <a:xfrm>
            <a:off x="658813" y="1155700"/>
            <a:ext cx="5540375" cy="31178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47153"/>
            <a:ext cx="5486400" cy="363858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7193"/>
            <a:ext cx="2971800" cy="46364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777193"/>
            <a:ext cx="2971800" cy="463646"/>
          </a:xfrm>
          <a:prstGeom prst="rect">
            <a:avLst/>
          </a:prstGeom>
        </p:spPr>
        <p:txBody>
          <a:bodyPr vert="horz" lIns="91440" tIns="45720" rIns="91440" bIns="45720" rtlCol="0" anchor="b"/>
          <a:lstStyle>
            <a:lvl1pPr algn="r">
              <a:defRPr sz="1200"/>
            </a:lvl1pPr>
          </a:lstStyle>
          <a:p>
            <a:fld id="{711A9EF9-29F9-423A-AC00-2A5EC2341E03}" type="slidenum">
              <a:rPr lang="en-US" smtClean="0"/>
              <a:t>‹#›</a:t>
            </a:fld>
            <a:endParaRPr lang="en-US"/>
          </a:p>
        </p:txBody>
      </p:sp>
    </p:spTree>
    <p:extLst>
      <p:ext uri="{BB962C8B-B14F-4D97-AF65-F5344CB8AC3E}">
        <p14:creationId xmlns:p14="http://schemas.microsoft.com/office/powerpoint/2010/main" val="24598775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11A9EF9-29F9-423A-AC00-2A5EC2341E03}" type="slidenum">
              <a:rPr lang="en-US" smtClean="0"/>
              <a:t>1</a:t>
            </a:fld>
            <a:endParaRPr lang="en-US"/>
          </a:p>
        </p:txBody>
      </p:sp>
    </p:spTree>
    <p:extLst>
      <p:ext uri="{BB962C8B-B14F-4D97-AF65-F5344CB8AC3E}">
        <p14:creationId xmlns:p14="http://schemas.microsoft.com/office/powerpoint/2010/main" val="14409569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MENTOREE con intencionalidad – Página 11</a:t>
            </a:r>
            <a:r>
              <a:rPr lang="en-US" dirty="0">
                <a:effectLst/>
              </a:rPr>
              <a:t> </a:t>
            </a:r>
          </a:p>
          <a:p>
            <a:r>
              <a:rPr lang="en-US" sz="1200" b="1" i="1" kern="1200" dirty="0">
                <a:solidFill>
                  <a:schemeClr val="tx1"/>
                </a:solidFill>
                <a:effectLst/>
                <a:latin typeface="+mn-lt"/>
                <a:ea typeface="+mn-ea"/>
                <a:cs typeface="+mn-cs"/>
              </a:rPr>
              <a:t>Por la </a:t>
            </a:r>
            <a:r>
              <a:rPr lang="en-US" sz="1200" b="1" i="1" kern="1200" dirty="0" err="1">
                <a:solidFill>
                  <a:schemeClr val="tx1"/>
                </a:solidFill>
                <a:effectLst/>
                <a:latin typeface="+mn-lt"/>
                <a:ea typeface="+mn-ea"/>
                <a:cs typeface="+mn-cs"/>
              </a:rPr>
              <a:t>fe</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Moisés</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recién</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nacido</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fue</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escondido</a:t>
            </a:r>
            <a:r>
              <a:rPr lang="en-US" sz="1200" b="1" i="1" kern="1200" dirty="0">
                <a:solidFill>
                  <a:schemeClr val="tx1"/>
                </a:solidFill>
                <a:effectLst/>
                <a:latin typeface="+mn-lt"/>
                <a:ea typeface="+mn-ea"/>
                <a:cs typeface="+mn-cs"/>
              </a:rPr>
              <a:t> por sus padres </a:t>
            </a:r>
            <a:r>
              <a:rPr lang="en-US" sz="1200" b="1" i="1" kern="1200" dirty="0" err="1">
                <a:solidFill>
                  <a:schemeClr val="tx1"/>
                </a:solidFill>
                <a:effectLst/>
                <a:latin typeface="+mn-lt"/>
                <a:ea typeface="+mn-ea"/>
                <a:cs typeface="+mn-cs"/>
              </a:rPr>
              <a:t>durante</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tres</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meses</a:t>
            </a:r>
            <a:r>
              <a:rPr lang="en-US" sz="1200" b="1" i="1" kern="1200" dirty="0">
                <a:solidFill>
                  <a:schemeClr val="tx1"/>
                </a:solidFill>
                <a:effectLst/>
                <a:latin typeface="+mn-lt"/>
                <a:ea typeface="+mn-ea"/>
                <a:cs typeface="+mn-cs"/>
              </a:rPr>
              <a:t>, </a:t>
            </a:r>
            <a:r>
              <a:rPr lang="en-US" sz="1200" b="1" i="1" u="sng" kern="1200" dirty="0" err="1">
                <a:solidFill>
                  <a:schemeClr val="tx1"/>
                </a:solidFill>
                <a:effectLst/>
                <a:latin typeface="+mn-lt"/>
                <a:ea typeface="+mn-ea"/>
                <a:cs typeface="+mn-cs"/>
              </a:rPr>
              <a:t>porque</a:t>
            </a:r>
            <a:r>
              <a:rPr lang="en-US" sz="1200" b="1" i="1" u="sng" kern="1200" dirty="0">
                <a:solidFill>
                  <a:schemeClr val="tx1"/>
                </a:solidFill>
                <a:effectLst/>
                <a:latin typeface="+mn-lt"/>
                <a:ea typeface="+mn-ea"/>
                <a:cs typeface="+mn-cs"/>
              </a:rPr>
              <a:t> </a:t>
            </a:r>
            <a:r>
              <a:rPr lang="en-US" sz="1200" b="1" i="1" u="sng" kern="1200" dirty="0" err="1">
                <a:solidFill>
                  <a:schemeClr val="tx1"/>
                </a:solidFill>
                <a:effectLst/>
                <a:latin typeface="+mn-lt"/>
                <a:ea typeface="+mn-ea"/>
                <a:cs typeface="+mn-cs"/>
              </a:rPr>
              <a:t>vieron</a:t>
            </a:r>
            <a:r>
              <a:rPr lang="en-US" sz="1200" b="1" i="1" u="sng" kern="1200" dirty="0">
                <a:solidFill>
                  <a:schemeClr val="tx1"/>
                </a:solidFill>
                <a:effectLst/>
                <a:latin typeface="+mn-lt"/>
                <a:ea typeface="+mn-ea"/>
                <a:cs typeface="+mn-cs"/>
              </a:rPr>
              <a:t> que era un </a:t>
            </a:r>
            <a:r>
              <a:rPr lang="en-US" sz="1200" b="1" i="1" u="sng" kern="1200" dirty="0" err="1">
                <a:solidFill>
                  <a:schemeClr val="tx1"/>
                </a:solidFill>
                <a:effectLst/>
                <a:latin typeface="+mn-lt"/>
                <a:ea typeface="+mn-ea"/>
                <a:cs typeface="+mn-cs"/>
              </a:rPr>
              <a:t>niño</a:t>
            </a:r>
            <a:r>
              <a:rPr lang="en-US" sz="1200" b="1" i="1" u="sng" kern="1200" dirty="0">
                <a:solidFill>
                  <a:schemeClr val="tx1"/>
                </a:solidFill>
                <a:effectLst/>
                <a:latin typeface="+mn-lt"/>
                <a:ea typeface="+mn-ea"/>
                <a:cs typeface="+mn-cs"/>
              </a:rPr>
              <a:t> </a:t>
            </a:r>
            <a:r>
              <a:rPr lang="en-US" sz="1200" b="1" i="1" u="sng" kern="1200" dirty="0" err="1">
                <a:solidFill>
                  <a:schemeClr val="tx1"/>
                </a:solidFill>
                <a:effectLst/>
                <a:latin typeface="+mn-lt"/>
                <a:ea typeface="+mn-ea"/>
                <a:cs typeface="+mn-cs"/>
              </a:rPr>
              <a:t>precioso</a:t>
            </a:r>
            <a:r>
              <a:rPr lang="en-US" sz="1200" b="1" i="1" kern="1200" dirty="0">
                <a:solidFill>
                  <a:schemeClr val="tx1"/>
                </a:solidFill>
                <a:effectLst/>
                <a:latin typeface="+mn-lt"/>
                <a:ea typeface="+mn-ea"/>
                <a:cs typeface="+mn-cs"/>
              </a:rPr>
              <a:t>, y no </a:t>
            </a:r>
            <a:r>
              <a:rPr lang="en-US" sz="1200" b="1" i="1" kern="1200" dirty="0" err="1">
                <a:solidFill>
                  <a:schemeClr val="tx1"/>
                </a:solidFill>
                <a:effectLst/>
                <a:latin typeface="+mn-lt"/>
                <a:ea typeface="+mn-ea"/>
                <a:cs typeface="+mn-cs"/>
              </a:rPr>
              <a:t>tuvieron</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miedo</a:t>
            </a:r>
            <a:r>
              <a:rPr lang="en-US" sz="1200" b="1" i="1" kern="1200" dirty="0">
                <a:solidFill>
                  <a:schemeClr val="tx1"/>
                </a:solidFill>
                <a:effectLst/>
                <a:latin typeface="+mn-lt"/>
                <a:ea typeface="+mn-ea"/>
                <a:cs typeface="+mn-cs"/>
              </a:rPr>
              <a:t> del </a:t>
            </a:r>
            <a:r>
              <a:rPr lang="en-US" sz="1200" b="1" i="1" kern="1200" dirty="0" err="1">
                <a:solidFill>
                  <a:schemeClr val="tx1"/>
                </a:solidFill>
                <a:effectLst/>
                <a:latin typeface="+mn-lt"/>
                <a:ea typeface="+mn-ea"/>
                <a:cs typeface="+mn-cs"/>
              </a:rPr>
              <a:t>edicto</a:t>
            </a:r>
            <a:r>
              <a:rPr lang="en-US" sz="1200" b="1" i="1" kern="1200" dirty="0">
                <a:solidFill>
                  <a:schemeClr val="tx1"/>
                </a:solidFill>
                <a:effectLst/>
                <a:latin typeface="+mn-lt"/>
                <a:ea typeface="+mn-ea"/>
                <a:cs typeface="+mn-cs"/>
              </a:rPr>
              <a:t> del </a:t>
            </a:r>
            <a:r>
              <a:rPr lang="en-US" sz="1200" b="1" i="1" kern="1200" dirty="0" err="1">
                <a:solidFill>
                  <a:schemeClr val="tx1"/>
                </a:solidFill>
                <a:effectLst/>
                <a:latin typeface="+mn-lt"/>
                <a:ea typeface="+mn-ea"/>
                <a:cs typeface="+mn-cs"/>
              </a:rPr>
              <a:t>rey</a:t>
            </a:r>
            <a:r>
              <a:rPr lang="en-US" sz="1200" b="1" i="1" kern="1200" dirty="0">
                <a:solidFill>
                  <a:schemeClr val="tx1"/>
                </a:solidFill>
                <a:effectLst/>
                <a:latin typeface="+mn-lt"/>
                <a:ea typeface="+mn-ea"/>
                <a:cs typeface="+mn-cs"/>
              </a:rPr>
              <a:t>. </a:t>
            </a:r>
            <a:r>
              <a:rPr lang="en-US" sz="1200" b="1" i="1" u="none" strike="noStrike" kern="1200" baseline="0" dirty="0" err="1">
                <a:solidFill>
                  <a:schemeClr val="tx1"/>
                </a:solidFill>
                <a:latin typeface="Century Gothic" panose="020B0502020202020204" pitchFamily="34" charset="0"/>
                <a:ea typeface="+mn-ea"/>
                <a:cs typeface="+mn-cs"/>
              </a:rPr>
              <a:t>Hebreos</a:t>
            </a:r>
            <a:r>
              <a:rPr lang="en-US" sz="1200" b="1" i="1" u="none" strike="noStrike" kern="1200" baseline="0" dirty="0">
                <a:solidFill>
                  <a:schemeClr val="tx1"/>
                </a:solidFill>
                <a:latin typeface="Century Gothic" panose="020B0502020202020204" pitchFamily="34" charset="0"/>
                <a:ea typeface="+mn-ea"/>
                <a:cs typeface="+mn-cs"/>
              </a:rPr>
              <a:t> 11:23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Century Gothic" panose="020B0502020202020204" pitchFamily="34" charset="0"/>
              <a:ea typeface="+mn-ea"/>
              <a:cs typeface="+mn-cs"/>
            </a:endParaRPr>
          </a:p>
          <a:p>
            <a:r>
              <a:rPr lang="es-ES" sz="1200" kern="1200" dirty="0" err="1">
                <a:solidFill>
                  <a:schemeClr val="tx1"/>
                </a:solidFill>
                <a:effectLst/>
                <a:latin typeface="+mn-lt"/>
                <a:ea typeface="+mn-ea"/>
                <a:cs typeface="+mn-cs"/>
              </a:rPr>
              <a:t>Amram</a:t>
            </a:r>
            <a:r>
              <a:rPr lang="es-ES" sz="1200" kern="1200" dirty="0">
                <a:solidFill>
                  <a:schemeClr val="tx1"/>
                </a:solidFill>
                <a:effectLst/>
                <a:latin typeface="+mn-lt"/>
                <a:ea typeface="+mn-ea"/>
                <a:cs typeface="+mn-cs"/>
              </a:rPr>
              <a:t> y </a:t>
            </a:r>
            <a:r>
              <a:rPr lang="es-ES" sz="1200" kern="1200" dirty="0" err="1">
                <a:solidFill>
                  <a:schemeClr val="tx1"/>
                </a:solidFill>
                <a:effectLst/>
                <a:latin typeface="+mn-lt"/>
                <a:ea typeface="+mn-ea"/>
                <a:cs typeface="+mn-cs"/>
              </a:rPr>
              <a:t>Jocabed</a:t>
            </a:r>
            <a:r>
              <a:rPr lang="es-ES" sz="1200" kern="1200" dirty="0">
                <a:solidFill>
                  <a:schemeClr val="tx1"/>
                </a:solidFill>
                <a:effectLst/>
                <a:latin typeface="+mn-lt"/>
                <a:ea typeface="+mn-ea"/>
                <a:cs typeface="+mn-cs"/>
              </a:rPr>
              <a:t>, los padres de Moisés, tenían una perspectiva espiritual de que Dios estaba haciendo algo. Vieron más allá de lo natural y percibieron lo sobrenatural. Reconocieron que Moisés no era un niño común y lo criaron acorde. Si hay algo que nuestros hijos necesitan hoy más que nada es la confianza de que tienen lo que se necesita para seguir a Dios todos los días de su vida.</a:t>
            </a:r>
            <a:br>
              <a:rPr lang="es-E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Hay algo poderoso en lo que creemos sobre nosotros mismos y sobre lo que otros nos dicen de nosotros</a:t>
            </a:r>
            <a:r>
              <a:rPr lang="en-US" sz="1200" b="0" i="0" u="none" strike="noStrike" kern="1200" baseline="0" dirty="0">
                <a:solidFill>
                  <a:schemeClr val="tx1"/>
                </a:solidFill>
                <a:latin typeface="Century Gothic" panose="020B0502020202020204" pitchFamily="34" charset="0"/>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200" kern="1200" dirty="0">
                <a:solidFill>
                  <a:schemeClr val="tx1"/>
                </a:solidFill>
                <a:effectLst/>
                <a:latin typeface="+mn-lt"/>
                <a:ea typeface="+mn-ea"/>
                <a:cs typeface="+mn-cs"/>
              </a:rPr>
              <a:t>Jacob fue llamado «tomador del tal</a:t>
            </a:r>
            <a:r>
              <a:rPr lang="es-CO" sz="1200" kern="1200" dirty="0">
                <a:solidFill>
                  <a:schemeClr val="tx1"/>
                </a:solidFill>
                <a:effectLst/>
                <a:latin typeface="+mn-lt"/>
                <a:ea typeface="+mn-ea"/>
                <a:cs typeface="+mn-cs"/>
              </a:rPr>
              <a:t>ón</a:t>
            </a:r>
            <a:r>
              <a:rPr lang="es-ES" sz="1200" kern="1200" dirty="0">
                <a:solidFill>
                  <a:schemeClr val="tx1"/>
                </a:solidFill>
                <a:effectLst/>
                <a:latin typeface="+mn-lt"/>
                <a:ea typeface="+mn-ea"/>
                <a:cs typeface="+mn-cs"/>
              </a:rPr>
              <a:t>» o «suplantador». Se convirtió en un estafador. Cuando Dios le cambió el nombre por «Israel», esto transformó su destino</a:t>
            </a:r>
            <a:r>
              <a:rPr lang="en-US" sz="1200" b="0" i="0" u="none" strike="noStrike" kern="1200" baseline="0" dirty="0">
                <a:solidFill>
                  <a:schemeClr val="tx1"/>
                </a:solidFill>
                <a:latin typeface="Century Gothic" panose="020B0502020202020204" pitchFamily="34" charset="0"/>
                <a:ea typeface="+mn-ea"/>
                <a:cs typeface="+mn-cs"/>
              </a:rPr>
              <a:t>.</a:t>
            </a:r>
          </a:p>
          <a:p>
            <a:pPr marL="171450" indent="-171450">
              <a:buFont typeface="Arial" panose="020B0604020202020204" pitchFamily="34" charset="0"/>
              <a:buChar char="•"/>
            </a:pPr>
            <a:r>
              <a:rPr lang="es-ES" sz="1200" kern="1200" dirty="0">
                <a:solidFill>
                  <a:schemeClr val="tx1"/>
                </a:solidFill>
                <a:effectLst/>
                <a:latin typeface="+mn-lt"/>
                <a:ea typeface="+mn-ea"/>
                <a:cs typeface="+mn-cs"/>
              </a:rPr>
              <a:t>Josué escuchó repetidamente que fuera fuerte y valiente: </a:t>
            </a:r>
            <a:r>
              <a:rPr lang="es-ES" sz="1200" b="1" i="1" kern="1200" dirty="0">
                <a:solidFill>
                  <a:schemeClr val="tx1"/>
                </a:solidFill>
                <a:effectLst/>
                <a:latin typeface="+mn-lt"/>
                <a:ea typeface="+mn-ea"/>
                <a:cs typeface="+mn-cs"/>
              </a:rPr>
              <a:t>«</a:t>
            </a:r>
            <a:r>
              <a:rPr lang="en-US" sz="1200" b="1" i="1" kern="1200" dirty="0" err="1">
                <a:solidFill>
                  <a:schemeClr val="tx1"/>
                </a:solidFill>
                <a:effectLst/>
                <a:latin typeface="+mn-lt"/>
                <a:ea typeface="+mn-ea"/>
                <a:cs typeface="+mn-cs"/>
              </a:rPr>
              <a:t>Sé</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fuerte</a:t>
            </a:r>
            <a:r>
              <a:rPr lang="en-US" sz="1200" b="1" i="1" kern="1200" dirty="0">
                <a:solidFill>
                  <a:schemeClr val="tx1"/>
                </a:solidFill>
                <a:effectLst/>
                <a:latin typeface="+mn-lt"/>
                <a:ea typeface="+mn-ea"/>
                <a:cs typeface="+mn-cs"/>
              </a:rPr>
              <a:t> y </a:t>
            </a:r>
            <a:r>
              <a:rPr lang="en-US" sz="1200" b="1" i="1" kern="1200" dirty="0" err="1">
                <a:solidFill>
                  <a:schemeClr val="tx1"/>
                </a:solidFill>
                <a:effectLst/>
                <a:latin typeface="+mn-lt"/>
                <a:ea typeface="+mn-ea"/>
                <a:cs typeface="+mn-cs"/>
              </a:rPr>
              <a:t>valiente</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porque</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tú</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harás</a:t>
            </a:r>
            <a:r>
              <a:rPr lang="en-US" sz="1200" b="1" i="1" kern="1200" dirty="0">
                <a:solidFill>
                  <a:schemeClr val="tx1"/>
                </a:solidFill>
                <a:effectLst/>
                <a:latin typeface="+mn-lt"/>
                <a:ea typeface="+mn-ea"/>
                <a:cs typeface="+mn-cs"/>
              </a:rPr>
              <a:t> que </a:t>
            </a:r>
            <a:r>
              <a:rPr lang="en-US" sz="1200" b="1" i="1" kern="1200" dirty="0" err="1">
                <a:solidFill>
                  <a:schemeClr val="tx1"/>
                </a:solidFill>
                <a:effectLst/>
                <a:latin typeface="+mn-lt"/>
                <a:ea typeface="+mn-ea"/>
                <a:cs typeface="+mn-cs"/>
              </a:rPr>
              <a:t>este</a:t>
            </a:r>
            <a:r>
              <a:rPr lang="en-US" sz="1200" b="1" i="1" kern="1200" dirty="0">
                <a:solidFill>
                  <a:schemeClr val="tx1"/>
                </a:solidFill>
                <a:effectLst/>
                <a:latin typeface="+mn-lt"/>
                <a:ea typeface="+mn-ea"/>
                <a:cs typeface="+mn-cs"/>
              </a:rPr>
              <a:t> pueblo </a:t>
            </a:r>
            <a:r>
              <a:rPr lang="en-US" sz="1200" b="1" i="1" kern="1200" dirty="0" err="1">
                <a:solidFill>
                  <a:schemeClr val="tx1"/>
                </a:solidFill>
                <a:effectLst/>
                <a:latin typeface="+mn-lt"/>
                <a:ea typeface="+mn-ea"/>
                <a:cs typeface="+mn-cs"/>
              </a:rPr>
              <a:t>herede</a:t>
            </a:r>
            <a:r>
              <a:rPr lang="en-US" sz="1200" b="1" i="1" kern="1200" dirty="0">
                <a:solidFill>
                  <a:schemeClr val="tx1"/>
                </a:solidFill>
                <a:effectLst/>
                <a:latin typeface="+mn-lt"/>
                <a:ea typeface="+mn-ea"/>
                <a:cs typeface="+mn-cs"/>
              </a:rPr>
              <a:t> la tierra que les </a:t>
            </a:r>
            <a:r>
              <a:rPr lang="en-US" sz="1200" b="1" i="1" kern="1200" dirty="0" err="1">
                <a:solidFill>
                  <a:schemeClr val="tx1"/>
                </a:solidFill>
                <a:effectLst/>
                <a:latin typeface="+mn-lt"/>
                <a:ea typeface="+mn-ea"/>
                <a:cs typeface="+mn-cs"/>
              </a:rPr>
              <a:t>prometí</a:t>
            </a:r>
            <a:r>
              <a:rPr lang="en-US" sz="1200" b="1" i="1" kern="1200" dirty="0">
                <a:solidFill>
                  <a:schemeClr val="tx1"/>
                </a:solidFill>
                <a:effectLst/>
                <a:latin typeface="+mn-lt"/>
                <a:ea typeface="+mn-ea"/>
                <a:cs typeface="+mn-cs"/>
              </a:rPr>
              <a:t> a sus </a:t>
            </a:r>
            <a:r>
              <a:rPr lang="en-US" sz="1200" b="1" i="1" kern="1200" dirty="0" err="1">
                <a:solidFill>
                  <a:schemeClr val="tx1"/>
                </a:solidFill>
                <a:effectLst/>
                <a:latin typeface="+mn-lt"/>
                <a:ea typeface="+mn-ea"/>
                <a:cs typeface="+mn-cs"/>
              </a:rPr>
              <a:t>antepasados</a:t>
            </a:r>
            <a:r>
              <a:rPr lang="en-US" sz="1200" b="1" i="1" kern="1200" dirty="0">
                <a:solidFill>
                  <a:schemeClr val="tx1"/>
                </a:solidFill>
                <a:effectLst/>
                <a:latin typeface="+mn-lt"/>
                <a:ea typeface="+mn-ea"/>
                <a:cs typeface="+mn-cs"/>
              </a:rPr>
              <a:t>». </a:t>
            </a:r>
            <a:r>
              <a:rPr lang="es-ES" sz="1200" b="1" kern="1200" dirty="0">
                <a:solidFill>
                  <a:schemeClr val="tx1"/>
                </a:solidFill>
                <a:effectLst/>
                <a:latin typeface="+mn-lt"/>
                <a:ea typeface="+mn-ea"/>
                <a:cs typeface="+mn-cs"/>
              </a:rPr>
              <a:t>(Josué 1:6).</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s-ES" sz="1200" kern="1200" dirty="0">
                <a:solidFill>
                  <a:schemeClr val="tx1"/>
                </a:solidFill>
                <a:effectLst/>
                <a:latin typeface="+mn-lt"/>
                <a:ea typeface="+mn-ea"/>
                <a:cs typeface="+mn-cs"/>
              </a:rPr>
              <a:t>Por las palabras alentadoras de Mardoqueo, Ester creyó estar en el cargo de reina </a:t>
            </a:r>
            <a:r>
              <a:rPr lang="es-ES" sz="1200" b="1"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para un </a:t>
            </a:r>
            <a:r>
              <a:rPr lang="en-US" sz="1200" b="1" kern="1200" dirty="0" err="1">
                <a:solidFill>
                  <a:schemeClr val="tx1"/>
                </a:solidFill>
                <a:effectLst/>
                <a:latin typeface="+mn-lt"/>
                <a:ea typeface="+mn-ea"/>
                <a:cs typeface="+mn-cs"/>
              </a:rPr>
              <a:t>momento</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como</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este</a:t>
            </a:r>
            <a:r>
              <a:rPr lang="es-ES" sz="1200" b="1" kern="1200" dirty="0">
                <a:solidFill>
                  <a:schemeClr val="tx1"/>
                </a:solidFill>
                <a:effectLst/>
                <a:latin typeface="+mn-lt"/>
                <a:ea typeface="+mn-ea"/>
                <a:cs typeface="+mn-cs"/>
              </a:rPr>
              <a:t>» </a:t>
            </a:r>
            <a:r>
              <a:rPr lang="es-ES" sz="1200" kern="1200" dirty="0">
                <a:solidFill>
                  <a:schemeClr val="tx1"/>
                </a:solidFill>
                <a:effectLst/>
                <a:latin typeface="+mn-lt"/>
                <a:ea typeface="+mn-ea"/>
                <a:cs typeface="+mn-cs"/>
              </a:rPr>
              <a:t>y salvó a los judíos </a:t>
            </a:r>
            <a:r>
              <a:rPr lang="es-ES" sz="1200" b="1" kern="1200" dirty="0">
                <a:solidFill>
                  <a:schemeClr val="tx1"/>
                </a:solidFill>
                <a:effectLst/>
                <a:latin typeface="+mn-lt"/>
                <a:ea typeface="+mn-ea"/>
                <a:cs typeface="+mn-cs"/>
              </a:rPr>
              <a:t>(Ester 4:14)</a:t>
            </a:r>
            <a:r>
              <a:rPr lang="es-ES" sz="1200"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s-ES" sz="1200" kern="1200" dirty="0">
                <a:solidFill>
                  <a:schemeClr val="tx1"/>
                </a:solidFill>
                <a:effectLst/>
                <a:latin typeface="+mn-lt"/>
                <a:ea typeface="+mn-ea"/>
                <a:cs typeface="+mn-cs"/>
              </a:rPr>
              <a:t>Jesús llamó a Pedro «roca» y la vida de Pedro cambió debido a su relación con Jesús </a:t>
            </a:r>
            <a:r>
              <a:rPr lang="es-ES" sz="1200" b="1" kern="1200" dirty="0">
                <a:solidFill>
                  <a:schemeClr val="tx1"/>
                </a:solidFill>
                <a:effectLst/>
                <a:latin typeface="+mn-lt"/>
                <a:ea typeface="+mn-ea"/>
                <a:cs typeface="+mn-cs"/>
              </a:rPr>
              <a:t>(Mateo 16:18)</a:t>
            </a:r>
            <a:r>
              <a:rPr lang="es-ES" sz="1200" kern="1200" dirty="0">
                <a:solidFill>
                  <a:schemeClr val="tx1"/>
                </a:solidFill>
                <a:effectLst/>
                <a:latin typeface="+mn-lt"/>
                <a:ea typeface="+mn-ea"/>
                <a:cs typeface="+mn-cs"/>
              </a:rPr>
              <a:t>.</a:t>
            </a:r>
            <a:r>
              <a:rPr lang="en-US" dirty="0">
                <a:effectLst/>
              </a:rPr>
              <a:t> </a:t>
            </a:r>
            <a:br>
              <a:rPr lang="en-US" dirty="0">
                <a:effectLst/>
              </a:rPr>
            </a:br>
            <a:endParaRPr lang="en-US" sz="1200" b="0" i="0" u="none" strike="noStrike" kern="1200" baseline="0" dirty="0">
              <a:solidFill>
                <a:schemeClr val="tx1"/>
              </a:solidFill>
              <a:latin typeface="Century Gothic" panose="020B0502020202020204" pitchFamily="34" charset="0"/>
              <a:ea typeface="+mn-ea"/>
              <a:cs typeface="+mn-cs"/>
            </a:endParaRPr>
          </a:p>
          <a:p>
            <a:r>
              <a:rPr lang="es-ES" sz="1200" kern="1200" dirty="0">
                <a:solidFill>
                  <a:schemeClr val="tx1"/>
                </a:solidFill>
                <a:effectLst/>
                <a:latin typeface="+mn-lt"/>
                <a:ea typeface="+mn-ea"/>
                <a:cs typeface="+mn-cs"/>
              </a:rPr>
              <a:t>Como maestros y líderes ministeriales, es imperativo para nuestro propósito que guiemos a niños y adultos, viéndolos con los ojos de Dios y hablándoles palabras de vida. Cuando consideramos el tipo de legado que dejaremos, en gran parte depende de poder ver más allá de las interacciones físicas con un alumno para ver que Dios tiene un plan y ese plan es significativo.</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ES" sz="1200" b="1" kern="1200" dirty="0">
                <a:solidFill>
                  <a:schemeClr val="tx1"/>
                </a:solidFill>
                <a:effectLst/>
                <a:latin typeface="+mn-lt"/>
                <a:ea typeface="+mn-ea"/>
                <a:cs typeface="+mn-cs"/>
              </a:rPr>
              <a:t>Como líderes de la iglesia, vemos el impacto que podemos tener cuando mostramos fe en los niños.</a:t>
            </a:r>
            <a:br>
              <a:rPr lang="es-ES" sz="1200" kern="1200" dirty="0">
                <a:solidFill>
                  <a:schemeClr val="tx1"/>
                </a:solidFill>
                <a:effectLst/>
                <a:latin typeface="+mn-lt"/>
                <a:ea typeface="+mn-ea"/>
                <a:cs typeface="+mn-cs"/>
              </a:rPr>
            </a:b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Muy a menudo esto sucede en los altares cuando les pedimos a los niños que escuchen la voz del Espíritu Santo. Es en estos momentos que les habla. Muchos son llamados a las misiones o al ministerio pastoral</a:t>
            </a:r>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 </a:t>
            </a:r>
          </a:p>
          <a:p>
            <a:r>
              <a:rPr lang="es-ES" sz="1200" kern="1200" dirty="0">
                <a:solidFill>
                  <a:schemeClr val="tx1"/>
                </a:solidFill>
                <a:effectLst/>
                <a:latin typeface="+mn-lt"/>
                <a:ea typeface="+mn-ea"/>
                <a:cs typeface="+mn-cs"/>
              </a:rPr>
              <a:t>Pero, es en ese momento que escuchan la voz de su Creador que dice: «¡Estás destinado a algo grandioso!» Cuando nosotros como líderes y padres alentamos a un niño, estamos creando una declaración de poder que permanece en su mente por el resto de su vida.</a:t>
            </a:r>
            <a:br>
              <a:rPr lang="es-ES" sz="1200" kern="1200" dirty="0">
                <a:solidFill>
                  <a:schemeClr val="tx1"/>
                </a:solidFill>
                <a:effectLst/>
                <a:latin typeface="+mn-lt"/>
                <a:ea typeface="+mn-ea"/>
                <a:cs typeface="+mn-cs"/>
              </a:rPr>
            </a:b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¿Cuándo fue la última vez que le dijo a un niño: «Puedo ver que Dios tiene un plan para tu vida», o «Dios está trabajando en ti y estoy impaciente por ver cómo su plan dará frutos dentro de 10 años»?</a:t>
            </a:r>
            <a:br>
              <a:rPr lang="es-ES" sz="1200" kern="1200" dirty="0">
                <a:solidFill>
                  <a:schemeClr val="tx1"/>
                </a:solidFill>
                <a:effectLst/>
                <a:latin typeface="+mn-lt"/>
                <a:ea typeface="+mn-ea"/>
                <a:cs typeface="+mn-cs"/>
              </a:rPr>
            </a:b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Eso es diferente que decir: «Siéntate y escucha mi lección». Debemos hablar palabras de vida de una manera que genere confianza en los niños</a:t>
            </a:r>
            <a:r>
              <a:rPr lang="en-US" sz="1200" kern="1200" dirty="0">
                <a:solidFill>
                  <a:schemeClr val="tx1"/>
                </a:solidFill>
                <a:effectLst/>
                <a:latin typeface="Century Gothic" panose="020B0502020202020204" pitchFamily="34" charset="0"/>
                <a:ea typeface="+mn-ea"/>
                <a:cs typeface="+mn-cs"/>
              </a:rPr>
              <a:t>.</a:t>
            </a:r>
          </a:p>
          <a:p>
            <a:r>
              <a:rPr lang="en-US" sz="1200" kern="1200" dirty="0">
                <a:solidFill>
                  <a:schemeClr val="tx1"/>
                </a:solidFill>
                <a:effectLst/>
                <a:latin typeface="Century Gothic" panose="020B0502020202020204" pitchFamily="34" charset="0"/>
                <a:ea typeface="+mn-ea"/>
                <a:cs typeface="+mn-cs"/>
              </a:rPr>
              <a:t> </a:t>
            </a:r>
          </a:p>
          <a:p>
            <a:r>
              <a:rPr lang="en-US" sz="1200" kern="1200" dirty="0" err="1">
                <a:solidFill>
                  <a:schemeClr val="tx1"/>
                </a:solidFill>
                <a:effectLst/>
                <a:latin typeface="Century Gothic" panose="020B0502020202020204" pitchFamily="34" charset="0"/>
                <a:ea typeface="+mn-ea"/>
                <a:cs typeface="+mn-cs"/>
              </a:rPr>
              <a:t>Hebreos</a:t>
            </a:r>
            <a:r>
              <a:rPr lang="en-US" sz="1200" kern="1200" dirty="0">
                <a:solidFill>
                  <a:schemeClr val="tx1"/>
                </a:solidFill>
                <a:effectLst/>
                <a:latin typeface="Century Gothic" panose="020B0502020202020204" pitchFamily="34" charset="0"/>
                <a:ea typeface="+mn-ea"/>
                <a:cs typeface="+mn-cs"/>
              </a:rPr>
              <a:t> 11:23 dice, </a:t>
            </a:r>
            <a:r>
              <a:rPr lang="en-US" sz="1200" i="1" kern="1200" dirty="0">
                <a:solidFill>
                  <a:schemeClr val="tx1"/>
                </a:solidFill>
                <a:effectLst/>
                <a:latin typeface="Century Gothic" panose="020B0502020202020204" pitchFamily="34" charset="0"/>
                <a:ea typeface="+mn-ea"/>
                <a:cs typeface="+mn-cs"/>
              </a:rPr>
              <a:t>«le </a:t>
            </a:r>
            <a:r>
              <a:rPr lang="en-US" sz="1200" i="1" kern="1200" dirty="0" err="1">
                <a:solidFill>
                  <a:schemeClr val="tx1"/>
                </a:solidFill>
                <a:effectLst/>
                <a:latin typeface="Century Gothic" panose="020B0502020202020204" pitchFamily="34" charset="0"/>
                <a:ea typeface="+mn-ea"/>
                <a:cs typeface="+mn-cs"/>
              </a:rPr>
              <a:t>vieron</a:t>
            </a:r>
            <a:r>
              <a:rPr lang="en-US" sz="1200" i="1" kern="1200" dirty="0">
                <a:solidFill>
                  <a:schemeClr val="tx1"/>
                </a:solidFill>
                <a:effectLst/>
                <a:latin typeface="Century Gothic" panose="020B0502020202020204" pitchFamily="34" charset="0"/>
                <a:ea typeface="+mn-ea"/>
                <a:cs typeface="+mn-cs"/>
              </a:rPr>
              <a:t> que era un </a:t>
            </a:r>
            <a:r>
              <a:rPr lang="en-US" sz="1200" i="1" kern="1200" dirty="0" err="1">
                <a:solidFill>
                  <a:schemeClr val="tx1"/>
                </a:solidFill>
                <a:effectLst/>
                <a:latin typeface="Century Gothic" panose="020B0502020202020204" pitchFamily="34" charset="0"/>
                <a:ea typeface="+mn-ea"/>
                <a:cs typeface="+mn-cs"/>
              </a:rPr>
              <a:t>niño</a:t>
            </a:r>
            <a:r>
              <a:rPr lang="en-US" sz="1200" i="1" kern="1200" dirty="0">
                <a:solidFill>
                  <a:schemeClr val="tx1"/>
                </a:solidFill>
                <a:effectLst/>
                <a:latin typeface="Century Gothic" panose="020B0502020202020204" pitchFamily="34" charset="0"/>
                <a:ea typeface="+mn-ea"/>
                <a:cs typeface="+mn-cs"/>
              </a:rPr>
              <a:t> </a:t>
            </a:r>
            <a:r>
              <a:rPr lang="en-US" sz="1200" i="1" kern="1200" dirty="0" err="1">
                <a:solidFill>
                  <a:schemeClr val="tx1"/>
                </a:solidFill>
                <a:effectLst/>
                <a:latin typeface="Century Gothic" panose="020B0502020202020204" pitchFamily="34" charset="0"/>
                <a:ea typeface="+mn-ea"/>
                <a:cs typeface="+mn-cs"/>
              </a:rPr>
              <a:t>hermoso</a:t>
            </a:r>
            <a:r>
              <a:rPr lang="en-US" sz="1200" i="1" kern="1200" dirty="0">
                <a:solidFill>
                  <a:schemeClr val="tx1"/>
                </a:solidFill>
                <a:effectLst/>
                <a:latin typeface="Century Gothic" panose="020B0502020202020204" pitchFamily="34" charset="0"/>
                <a:ea typeface="+mn-ea"/>
                <a:cs typeface="+mn-cs"/>
              </a:rPr>
              <a:t>». </a:t>
            </a:r>
          </a:p>
          <a:p>
            <a:r>
              <a:rPr lang="es-ES" sz="1200" kern="1200" dirty="0">
                <a:solidFill>
                  <a:schemeClr val="tx1"/>
                </a:solidFill>
                <a:effectLst/>
                <a:latin typeface="+mn-lt"/>
                <a:ea typeface="+mn-ea"/>
                <a:cs typeface="+mn-cs"/>
              </a:rPr>
              <a:t>En la NTV está escrito: «</a:t>
            </a:r>
            <a:r>
              <a:rPr lang="es-ES" sz="1200" i="1" kern="1200" dirty="0">
                <a:solidFill>
                  <a:schemeClr val="tx1"/>
                </a:solidFill>
                <a:effectLst/>
                <a:latin typeface="+mn-lt"/>
                <a:ea typeface="+mn-ea"/>
                <a:cs typeface="+mn-cs"/>
              </a:rPr>
              <a:t>un hijo fuera de lo común</a:t>
            </a:r>
            <a:r>
              <a:rPr lang="es-ES" sz="1200" kern="1200" dirty="0">
                <a:solidFill>
                  <a:schemeClr val="tx1"/>
                </a:solidFill>
                <a:effectLst/>
                <a:latin typeface="+mn-lt"/>
                <a:ea typeface="+mn-ea"/>
                <a:cs typeface="+mn-cs"/>
              </a:rPr>
              <a:t>»</a:t>
            </a:r>
            <a:br>
              <a:rPr lang="es-ES" sz="1200" kern="1200" dirty="0">
                <a:solidFill>
                  <a:schemeClr val="tx1"/>
                </a:solidFill>
                <a:effectLst/>
                <a:latin typeface="+mn-lt"/>
                <a:ea typeface="+mn-ea"/>
                <a:cs typeface="+mn-cs"/>
              </a:rPr>
            </a:br>
            <a:r>
              <a:rPr lang="en-US" sz="1200" kern="1200" dirty="0" err="1">
                <a:solidFill>
                  <a:schemeClr val="tx1"/>
                </a:solidFill>
                <a:effectLst/>
                <a:latin typeface="Century Gothic" panose="020B0502020202020204" pitchFamily="34" charset="0"/>
                <a:ea typeface="+mn-ea"/>
                <a:cs typeface="+mn-cs"/>
              </a:rPr>
              <a:t>En</a:t>
            </a:r>
            <a:r>
              <a:rPr lang="en-US" sz="1200" kern="1200" dirty="0">
                <a:solidFill>
                  <a:schemeClr val="tx1"/>
                </a:solidFill>
                <a:effectLst/>
                <a:latin typeface="Century Gothic" panose="020B0502020202020204" pitchFamily="34" charset="0"/>
                <a:ea typeface="+mn-ea"/>
                <a:cs typeface="+mn-cs"/>
              </a:rPr>
              <a:t> la RV-1960 </a:t>
            </a:r>
            <a:r>
              <a:rPr lang="en-US" sz="1200" i="1" kern="1200" dirty="0">
                <a:solidFill>
                  <a:schemeClr val="tx1"/>
                </a:solidFill>
                <a:effectLst/>
                <a:latin typeface="Century Gothic" panose="020B0502020202020204" pitchFamily="34" charset="0"/>
                <a:ea typeface="+mn-ea"/>
                <a:cs typeface="+mn-cs"/>
              </a:rPr>
              <a:t>«</a:t>
            </a:r>
            <a:r>
              <a:rPr lang="en-US" sz="1200" i="1" kern="1200" dirty="0" err="1">
                <a:solidFill>
                  <a:schemeClr val="tx1"/>
                </a:solidFill>
                <a:effectLst/>
                <a:latin typeface="Century Gothic" panose="020B0502020202020204" pitchFamily="34" charset="0"/>
                <a:ea typeface="+mn-ea"/>
                <a:cs typeface="+mn-cs"/>
              </a:rPr>
              <a:t>porque</a:t>
            </a:r>
            <a:r>
              <a:rPr lang="en-US" sz="1200" i="1" kern="1200" dirty="0">
                <a:solidFill>
                  <a:schemeClr val="tx1"/>
                </a:solidFill>
                <a:effectLst/>
                <a:latin typeface="Century Gothic" panose="020B0502020202020204" pitchFamily="34" charset="0"/>
                <a:ea typeface="+mn-ea"/>
                <a:cs typeface="+mn-cs"/>
              </a:rPr>
              <a:t> le </a:t>
            </a:r>
            <a:r>
              <a:rPr lang="en-US" sz="1200" i="1" kern="1200" dirty="0" err="1">
                <a:solidFill>
                  <a:schemeClr val="tx1"/>
                </a:solidFill>
                <a:effectLst/>
                <a:latin typeface="Century Gothic" panose="020B0502020202020204" pitchFamily="34" charset="0"/>
                <a:ea typeface="+mn-ea"/>
                <a:cs typeface="+mn-cs"/>
              </a:rPr>
              <a:t>vieron</a:t>
            </a:r>
            <a:r>
              <a:rPr lang="en-US" sz="1200" i="1" kern="1200" dirty="0">
                <a:solidFill>
                  <a:schemeClr val="tx1"/>
                </a:solidFill>
                <a:effectLst/>
                <a:latin typeface="Century Gothic" panose="020B0502020202020204" pitchFamily="34" charset="0"/>
                <a:ea typeface="+mn-ea"/>
                <a:cs typeface="+mn-cs"/>
              </a:rPr>
              <a:t> </a:t>
            </a:r>
            <a:r>
              <a:rPr lang="en-US" sz="1200" i="1" kern="1200" dirty="0" err="1">
                <a:solidFill>
                  <a:schemeClr val="tx1"/>
                </a:solidFill>
                <a:effectLst/>
                <a:latin typeface="Century Gothic" panose="020B0502020202020204" pitchFamily="34" charset="0"/>
                <a:ea typeface="+mn-ea"/>
                <a:cs typeface="+mn-cs"/>
              </a:rPr>
              <a:t>niño</a:t>
            </a:r>
            <a:r>
              <a:rPr lang="en-US" sz="1200" i="1" kern="1200" dirty="0">
                <a:solidFill>
                  <a:schemeClr val="tx1"/>
                </a:solidFill>
                <a:effectLst/>
                <a:latin typeface="Century Gothic" panose="020B0502020202020204" pitchFamily="34" charset="0"/>
                <a:ea typeface="+mn-ea"/>
                <a:cs typeface="+mn-cs"/>
              </a:rPr>
              <a:t> </a:t>
            </a:r>
            <a:r>
              <a:rPr lang="en-US" sz="1200" i="1" kern="1200" dirty="0" err="1">
                <a:solidFill>
                  <a:schemeClr val="tx1"/>
                </a:solidFill>
                <a:effectLst/>
                <a:latin typeface="Century Gothic" panose="020B0502020202020204" pitchFamily="34" charset="0"/>
                <a:ea typeface="+mn-ea"/>
                <a:cs typeface="+mn-cs"/>
              </a:rPr>
              <a:t>hermoso</a:t>
            </a:r>
            <a:r>
              <a:rPr lang="en-US" sz="1200" i="1" kern="1200" dirty="0">
                <a:solidFill>
                  <a:schemeClr val="tx1"/>
                </a:solidFill>
                <a:effectLst/>
                <a:latin typeface="Century Gothic" panose="020B0502020202020204" pitchFamily="34" charset="0"/>
                <a:ea typeface="+mn-ea"/>
                <a:cs typeface="+mn-cs"/>
              </a:rPr>
              <a:t>»</a:t>
            </a:r>
            <a:endParaRPr lang="en-US" sz="1200"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 </a:t>
            </a:r>
          </a:p>
          <a:p>
            <a:r>
              <a:rPr lang="es-ES" sz="1200" b="1" u="sng" kern="1200" dirty="0">
                <a:solidFill>
                  <a:schemeClr val="tx1"/>
                </a:solidFill>
                <a:effectLst/>
                <a:latin typeface="+mn-lt"/>
                <a:ea typeface="+mn-ea"/>
                <a:cs typeface="+mn-cs"/>
              </a:rPr>
              <a:t>Los padres de Moisés vieron la grandeza en su hijo</a:t>
            </a:r>
            <a:r>
              <a:rPr lang="es-ES" sz="1200" kern="1200" dirty="0">
                <a:solidFill>
                  <a:schemeClr val="tx1"/>
                </a:solidFill>
                <a:effectLst/>
                <a:latin typeface="+mn-lt"/>
                <a:ea typeface="+mn-ea"/>
                <a:cs typeface="+mn-cs"/>
              </a:rPr>
              <a:t>. Era una visión espiritual de que Dios estaba haciendo algo. Vieron más allá de lo natural y percibieron lo sobrenatural.</a:t>
            </a:r>
            <a:br>
              <a:rPr lang="es-ES" sz="1200" kern="1200" dirty="0">
                <a:solidFill>
                  <a:schemeClr val="tx1"/>
                </a:solidFill>
                <a:effectLst/>
                <a:latin typeface="+mn-lt"/>
                <a:ea typeface="+mn-ea"/>
                <a:cs typeface="+mn-cs"/>
              </a:rPr>
            </a:b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El tipo de legado que dejaremos depende de poder ver más allá de las interacciones físicas con un niño para ver que Dios tiene un plan significativo</a:t>
            </a:r>
            <a:r>
              <a:rPr lang="en-US" sz="1200" kern="1200" dirty="0">
                <a:solidFill>
                  <a:schemeClr val="tx1"/>
                </a:solidFill>
                <a:effectLst/>
                <a:latin typeface="Century Gothic" panose="020B0502020202020204" pitchFamily="34" charset="0"/>
                <a:ea typeface="+mn-ea"/>
                <a:cs typeface="+mn-cs"/>
              </a:rPr>
              <a:t>.</a:t>
            </a:r>
          </a:p>
          <a:p>
            <a:r>
              <a:rPr lang="en-US" sz="1200" kern="1200" dirty="0">
                <a:solidFill>
                  <a:schemeClr val="tx1"/>
                </a:solidFill>
                <a:effectLst/>
                <a:latin typeface="Century Gothic" panose="020B0502020202020204" pitchFamily="34" charset="0"/>
                <a:ea typeface="+mn-ea"/>
                <a:cs typeface="+mn-cs"/>
              </a:rPr>
              <a:t> </a:t>
            </a:r>
          </a:p>
          <a:p>
            <a:r>
              <a:rPr lang="es-ES" sz="1200" b="1" u="sng" kern="1200" dirty="0">
                <a:solidFill>
                  <a:schemeClr val="tx1"/>
                </a:solidFill>
                <a:effectLst/>
                <a:latin typeface="+mn-lt"/>
                <a:ea typeface="+mn-ea"/>
                <a:cs typeface="+mn-cs"/>
              </a:rPr>
              <a:t>Esta es la obra de un mentor</a:t>
            </a:r>
            <a:r>
              <a:rPr lang="es-ES" sz="1200" u="sng" kern="1200" dirty="0">
                <a:solidFill>
                  <a:schemeClr val="tx1"/>
                </a:solidFill>
                <a:effectLst/>
                <a:latin typeface="+mn-lt"/>
                <a:ea typeface="+mn-ea"/>
                <a:cs typeface="+mn-cs"/>
              </a:rPr>
              <a:t> </a:t>
            </a:r>
            <a:r>
              <a:rPr lang="es-ES" sz="1200" kern="1200" dirty="0">
                <a:solidFill>
                  <a:schemeClr val="tx1"/>
                </a:solidFill>
                <a:effectLst/>
                <a:latin typeface="+mn-lt"/>
                <a:ea typeface="+mn-ea"/>
                <a:cs typeface="+mn-cs"/>
              </a:rPr>
              <a:t>– Es alguien que encontrará una manera de hablar palabras de vida e infundir confianza en la próxima generación.</a:t>
            </a:r>
            <a:br>
              <a:rPr lang="es-ES" sz="1200" kern="1200" dirty="0">
                <a:solidFill>
                  <a:schemeClr val="tx1"/>
                </a:solidFill>
                <a:effectLst/>
                <a:latin typeface="+mn-lt"/>
                <a:ea typeface="+mn-ea"/>
                <a:cs typeface="+mn-cs"/>
              </a:rPr>
            </a:b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Me pregunto qué palabras de sus padres hicieron eco en la mente de Moisés mientras caminaba por los pasillos del palacio. ¿Qué sentido de confianza tenía cuando se negó a ser llamado hijo de la hija de Faraón?</a:t>
            </a:r>
            <a:br>
              <a:rPr lang="es-ES" sz="1200" kern="1200" dirty="0">
                <a:solidFill>
                  <a:schemeClr val="tx1"/>
                </a:solidFill>
                <a:effectLst/>
                <a:latin typeface="+mn-lt"/>
                <a:ea typeface="+mn-ea"/>
                <a:cs typeface="+mn-cs"/>
              </a:rPr>
            </a:b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¡Oh, que nuestras palabras sean intencionales para las generaciones que nos siguen</a:t>
            </a:r>
            <a:r>
              <a:rPr lang="en-US" sz="1200" kern="1200" dirty="0">
                <a:solidFill>
                  <a:schemeClr val="tx1"/>
                </a:solidFill>
                <a:effectLst/>
                <a:latin typeface="Century Gothic" panose="020B0502020202020204" pitchFamily="34" charset="0"/>
                <a:ea typeface="+mn-ea"/>
                <a:cs typeface="+mn-cs"/>
              </a:rPr>
              <a:t>!</a:t>
            </a:r>
          </a:p>
          <a:p>
            <a:endParaRPr 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fld id="{711A9EF9-29F9-423A-AC00-2A5EC2341E03}" type="slidenum">
              <a:rPr lang="en-US" smtClean="0"/>
              <a:t>10</a:t>
            </a:fld>
            <a:endParaRPr lang="en-US"/>
          </a:p>
        </p:txBody>
      </p:sp>
    </p:spTree>
    <p:extLst>
      <p:ext uri="{BB962C8B-B14F-4D97-AF65-F5344CB8AC3E}">
        <p14:creationId xmlns:p14="http://schemas.microsoft.com/office/powerpoint/2010/main" val="39399374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MENTOR con aliento – Páginas 12-14</a:t>
            </a:r>
            <a:br>
              <a:rPr lang="es-ES" sz="1200" b="1"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Un mentor es alguien que habla palabras de vida e infunde seguridad a la próxima generación. Cada niño, adolescente y adulto a quien enseñamos tiene el potencial de entregar su vida a Jesús y que el Espíritu Santo more en su interior. Las palabras de un mentor efectivo harán eco en los años venideros. Un mentor camina al lado de una persona afirmándola, capacitándola y desarrollándola. El objetivo es infundirle la confianza de que puede avanzar al siguiente paso y tener buen éxito. Y si falla, lo animamos a intentarlo nuevamente. He aquí algunas preguntas fáciles para propiciar la oportunidad de alentar a un alumno</a:t>
            </a:r>
            <a:r>
              <a:rPr lang="en-US" sz="1200" b="0" i="0" u="none" strike="noStrike" kern="1200" baseline="0" dirty="0">
                <a:solidFill>
                  <a:schemeClr val="tx1"/>
                </a:solidFill>
                <a:latin typeface="Century Gothic" panose="020B0502020202020204" pitchFamily="34" charset="0"/>
                <a:ea typeface="+mn-ea"/>
                <a:cs typeface="+mn-cs"/>
              </a:rPr>
              <a:t>.</a:t>
            </a:r>
          </a:p>
          <a:p>
            <a:endParaRPr lang="es-ES" sz="1200" b="1" kern="1200" dirty="0">
              <a:solidFill>
                <a:schemeClr val="tx1"/>
              </a:solidFill>
              <a:effectLst/>
              <a:latin typeface="+mn-lt"/>
              <a:ea typeface="+mn-ea"/>
              <a:cs typeface="+mn-cs"/>
            </a:endParaRPr>
          </a:p>
          <a:p>
            <a:r>
              <a:rPr lang="es-ES" sz="1200" b="1" kern="1200" dirty="0">
                <a:solidFill>
                  <a:schemeClr val="tx1"/>
                </a:solidFill>
                <a:effectLst/>
                <a:latin typeface="+mn-lt"/>
                <a:ea typeface="+mn-ea"/>
                <a:cs typeface="+mn-cs"/>
              </a:rPr>
              <a:t>Preguntas de </a:t>
            </a:r>
            <a:r>
              <a:rPr lang="es-ES" sz="1200" b="1" kern="1200" dirty="0" err="1">
                <a:solidFill>
                  <a:schemeClr val="tx1"/>
                </a:solidFill>
                <a:effectLst/>
                <a:latin typeface="+mn-lt"/>
                <a:ea typeface="+mn-ea"/>
                <a:cs typeface="+mn-cs"/>
              </a:rPr>
              <a:t>mentoría</a:t>
            </a:r>
            <a:r>
              <a:rPr lang="en-US" dirty="0">
                <a:effectLst/>
              </a:rPr>
              <a:t> </a:t>
            </a:r>
            <a:br>
              <a:rPr lang="en-US" dirty="0">
                <a:effectLst/>
              </a:rPr>
            </a:br>
            <a:r>
              <a:rPr lang="es-ES" sz="1200" kern="1200" dirty="0">
                <a:solidFill>
                  <a:schemeClr val="tx1"/>
                </a:solidFill>
                <a:effectLst/>
                <a:latin typeface="+mn-lt"/>
                <a:ea typeface="+mn-ea"/>
                <a:cs typeface="+mn-cs"/>
              </a:rPr>
              <a:t>• ¿Qué es algo que te encanta hacer en tu tiempo libre? </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¿Qué es algo que usted haces muy bien? </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Si hubiera algo en lo que pudieras mejorar, ¿qué sería? </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¿Qué deseas que piensen tus amigos acerca de ti?</a:t>
            </a:r>
            <a:r>
              <a:rPr lang="en-US" dirty="0">
                <a:effectLst/>
              </a:rPr>
              <a:t> </a:t>
            </a:r>
          </a:p>
          <a:p>
            <a:endParaRPr lang="en-US" sz="1200" b="0" i="0" u="none" strike="noStrike" kern="1200" baseline="0" dirty="0">
              <a:solidFill>
                <a:schemeClr val="tx1"/>
              </a:solidFill>
              <a:latin typeface="Century Gothic" panose="020B0502020202020204" pitchFamily="34" charset="0"/>
              <a:ea typeface="+mn-ea"/>
              <a:cs typeface="+mn-cs"/>
            </a:endParaRPr>
          </a:p>
          <a:p>
            <a:r>
              <a:rPr lang="es-ES" sz="1200" kern="1200" dirty="0">
                <a:solidFill>
                  <a:schemeClr val="tx1"/>
                </a:solidFill>
                <a:effectLst/>
                <a:latin typeface="+mn-lt"/>
                <a:ea typeface="+mn-ea"/>
                <a:cs typeface="+mn-cs"/>
              </a:rPr>
              <a:t>A medida que los niños comienzan a hablar, una herramienta poderosa es afirmarlos por ser quienes son, más que por lo que hacen. Esto también es cierto para los adultos. Aquí hay algunos ejemplos que elogian el logro en vez de la persona</a:t>
            </a:r>
            <a:r>
              <a:rPr lang="en-US" sz="1200" b="0" i="0" u="none" strike="noStrike" kern="1200" baseline="0" dirty="0">
                <a:solidFill>
                  <a:schemeClr val="tx1"/>
                </a:solidFill>
                <a:latin typeface="Century Gothic" panose="020B0502020202020204" pitchFamily="34" charset="0"/>
                <a:ea typeface="+mn-ea"/>
                <a:cs typeface="+mn-cs"/>
              </a:rPr>
              <a:t>. </a:t>
            </a: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Lograste tu objetivo.</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Tienes el puntaje más alto, por lo que ganaste el primer lugar.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Realmente donaste mucho dinero a las misiones.</a:t>
            </a:r>
            <a:endParaRPr lang="en-US" sz="1200" kern="1200" dirty="0">
              <a:solidFill>
                <a:schemeClr val="tx1"/>
              </a:solidFill>
              <a:effectLst/>
              <a:latin typeface="+mn-lt"/>
              <a:ea typeface="+mn-ea"/>
              <a:cs typeface="+mn-cs"/>
            </a:endParaRPr>
          </a:p>
          <a:p>
            <a:endParaRPr lang="en-US" sz="1200" b="0" i="0" u="none" strike="noStrike" kern="1200" baseline="0" dirty="0">
              <a:solidFill>
                <a:schemeClr val="tx1"/>
              </a:solidFill>
              <a:latin typeface="Century Gothic" panose="020B0502020202020204" pitchFamily="34" charset="0"/>
              <a:ea typeface="+mn-ea"/>
              <a:cs typeface="+mn-cs"/>
            </a:endParaRPr>
          </a:p>
          <a:p>
            <a:r>
              <a:rPr lang="es-ES" sz="1200" kern="1200" dirty="0">
                <a:solidFill>
                  <a:schemeClr val="tx1"/>
                </a:solidFill>
                <a:effectLst/>
                <a:latin typeface="+mn-lt"/>
                <a:ea typeface="+mn-ea"/>
                <a:cs typeface="+mn-cs"/>
              </a:rPr>
              <a:t>He aquí algunas maneras para cambiar esas declaraciones y afirmar un atributo interno</a:t>
            </a:r>
            <a:r>
              <a:rPr lang="en-US" sz="1200" b="0" i="0" u="none" strike="noStrike" kern="1200" baseline="0" dirty="0">
                <a:solidFill>
                  <a:schemeClr val="tx1"/>
                </a:solidFill>
                <a:latin typeface="Century Gothic" panose="020B0502020202020204" pitchFamily="34" charset="0"/>
                <a:ea typeface="+mn-ea"/>
                <a:cs typeface="+mn-cs"/>
              </a:rPr>
              <a:t>. </a:t>
            </a: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Puedo ver que te esforzaste mucho y no te rendiste. Valió la pena y lograste tu objetivo.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Obtuviste un puntaje alto, lo cual es bueno, pero lo más importante es que veo a Dios formándote para ser un(a) hombre / mujer de Dios increíble.</a:t>
            </a:r>
            <a:endParaRPr lang="en-US" sz="1200" b="0" i="0" u="none" strike="noStrike" kern="1200" baseline="0" dirty="0">
              <a:solidFill>
                <a:schemeClr val="tx1"/>
              </a:solidFill>
              <a:latin typeface="Century Gothic" panose="020B0502020202020204" pitchFamily="34" charset="0"/>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Puedo ver que tienes corazón compasivo por los perdidos. Estableciste una meta súper alta, y deberías sentirte alentado por lo que Dios ha hecho a través de ti. Espero que hayas aprendido a nunca rendirte.</a:t>
            </a:r>
            <a:endParaRPr lang="en-US" sz="1200" kern="1200" dirty="0">
              <a:solidFill>
                <a:schemeClr val="tx1"/>
              </a:solidFill>
              <a:effectLst/>
              <a:latin typeface="+mn-lt"/>
              <a:ea typeface="+mn-ea"/>
              <a:cs typeface="+mn-cs"/>
            </a:endParaRPr>
          </a:p>
          <a:p>
            <a:endParaRPr lang="en-US" sz="1200" b="0" i="0" u="none" strike="noStrike" kern="1200" baseline="0" dirty="0">
              <a:solidFill>
                <a:schemeClr val="tx1"/>
              </a:solidFill>
              <a:latin typeface="Century Gothic" panose="020B0502020202020204" pitchFamily="34" charset="0"/>
              <a:ea typeface="+mn-ea"/>
              <a:cs typeface="+mn-cs"/>
            </a:endParaRPr>
          </a:p>
          <a:p>
            <a:r>
              <a:rPr lang="es-ES" sz="1200" kern="1200" dirty="0">
                <a:solidFill>
                  <a:schemeClr val="tx1"/>
                </a:solidFill>
                <a:effectLst/>
                <a:latin typeface="+mn-lt"/>
                <a:ea typeface="+mn-ea"/>
                <a:cs typeface="+mn-cs"/>
              </a:rPr>
              <a:t>¿Cuándo fue la última vez que le dijo a un alumno: «Puedo ver que Dios tiene un plan para tu vida. Él está trabajando en ti, y estoy impaciente por ver cómo su plan dará frutos en el futuro».</a:t>
            </a:r>
            <a:endParaRPr lang="en-US" sz="1200" kern="1200" dirty="0">
              <a:solidFill>
                <a:schemeClr val="tx1"/>
              </a:solidFill>
              <a:effectLst/>
              <a:latin typeface="+mn-lt"/>
              <a:ea typeface="+mn-ea"/>
              <a:cs typeface="+mn-cs"/>
            </a:endParaRPr>
          </a:p>
          <a:p>
            <a:endParaRPr lang="en-US" sz="1200" b="0" i="0" u="none" strike="noStrike" kern="1200" baseline="0" dirty="0">
              <a:solidFill>
                <a:schemeClr val="tx1"/>
              </a:solidFill>
              <a:latin typeface="Century Gothic" panose="020B0502020202020204" pitchFamily="34" charset="0"/>
              <a:ea typeface="+mn-ea"/>
              <a:cs typeface="+mn-cs"/>
            </a:endParaRPr>
          </a:p>
          <a:p>
            <a:r>
              <a:rPr lang="es-ES" sz="1200" b="1" u="sng" kern="1200" dirty="0">
                <a:solidFill>
                  <a:schemeClr val="tx1"/>
                </a:solidFill>
                <a:effectLst/>
                <a:latin typeface="+mn-lt"/>
                <a:ea typeface="+mn-ea"/>
                <a:cs typeface="+mn-cs"/>
              </a:rPr>
              <a:t>Necesidad de confianza</a:t>
            </a:r>
            <a:endParaRPr lang="en-US" sz="1200" u="sng" kern="1200" dirty="0">
              <a:solidFill>
                <a:schemeClr val="tx1"/>
              </a:solidFill>
              <a:effectLst/>
              <a:latin typeface="+mn-lt"/>
              <a:ea typeface="+mn-ea"/>
              <a:cs typeface="+mn-cs"/>
            </a:endParaRPr>
          </a:p>
          <a:p>
            <a:r>
              <a:rPr lang="es-ES" sz="1200" b="1" kern="1200" dirty="0">
                <a:solidFill>
                  <a:schemeClr val="tx1"/>
                </a:solidFill>
                <a:effectLst/>
                <a:latin typeface="+mn-lt"/>
                <a:ea typeface="+mn-ea"/>
                <a:cs typeface="+mn-cs"/>
              </a:rPr>
              <a:t>Proverbios 18:21 declara: </a:t>
            </a:r>
            <a:r>
              <a:rPr lang="es-ES" sz="1200" b="1" i="1" kern="1200" dirty="0">
                <a:solidFill>
                  <a:schemeClr val="tx1"/>
                </a:solidFill>
                <a:effectLst/>
                <a:latin typeface="+mn-lt"/>
                <a:ea typeface="+mn-ea"/>
                <a:cs typeface="+mn-cs"/>
              </a:rPr>
              <a:t>«</a:t>
            </a:r>
            <a:r>
              <a:rPr lang="en-US" sz="1200" b="1" i="1" kern="1200" dirty="0" err="1">
                <a:solidFill>
                  <a:schemeClr val="tx1"/>
                </a:solidFill>
                <a:effectLst/>
                <a:latin typeface="+mn-lt"/>
                <a:ea typeface="+mn-ea"/>
                <a:cs typeface="+mn-cs"/>
              </a:rPr>
              <a:t>En</a:t>
            </a:r>
            <a:r>
              <a:rPr lang="en-US" sz="1200" b="1" i="1" kern="1200" dirty="0">
                <a:solidFill>
                  <a:schemeClr val="tx1"/>
                </a:solidFill>
                <a:effectLst/>
                <a:latin typeface="+mn-lt"/>
                <a:ea typeface="+mn-ea"/>
                <a:cs typeface="+mn-cs"/>
              </a:rPr>
              <a:t> la </a:t>
            </a:r>
            <a:r>
              <a:rPr lang="en-US" sz="1200" b="1" i="1" kern="1200" dirty="0" err="1">
                <a:solidFill>
                  <a:schemeClr val="tx1"/>
                </a:solidFill>
                <a:effectLst/>
                <a:latin typeface="+mn-lt"/>
                <a:ea typeface="+mn-ea"/>
                <a:cs typeface="+mn-cs"/>
              </a:rPr>
              <a:t>lengua</a:t>
            </a:r>
            <a:r>
              <a:rPr lang="en-US" sz="1200" b="1" i="1" kern="1200" dirty="0">
                <a:solidFill>
                  <a:schemeClr val="tx1"/>
                </a:solidFill>
                <a:effectLst/>
                <a:latin typeface="+mn-lt"/>
                <a:ea typeface="+mn-ea"/>
                <a:cs typeface="+mn-cs"/>
              </a:rPr>
              <a:t> hay </a:t>
            </a:r>
            <a:r>
              <a:rPr lang="en-US" sz="1200" b="1" i="1" kern="1200" dirty="0" err="1">
                <a:solidFill>
                  <a:schemeClr val="tx1"/>
                </a:solidFill>
                <a:effectLst/>
                <a:latin typeface="+mn-lt"/>
                <a:ea typeface="+mn-ea"/>
                <a:cs typeface="+mn-cs"/>
              </a:rPr>
              <a:t>poder</a:t>
            </a:r>
            <a:r>
              <a:rPr lang="en-US" sz="1200" b="1" i="1" kern="1200" dirty="0">
                <a:solidFill>
                  <a:schemeClr val="tx1"/>
                </a:solidFill>
                <a:effectLst/>
                <a:latin typeface="+mn-lt"/>
                <a:ea typeface="+mn-ea"/>
                <a:cs typeface="+mn-cs"/>
              </a:rPr>
              <a:t> de </a:t>
            </a:r>
            <a:r>
              <a:rPr lang="en-US" sz="1200" b="1" i="1" kern="1200" dirty="0" err="1">
                <a:solidFill>
                  <a:schemeClr val="tx1"/>
                </a:solidFill>
                <a:effectLst/>
                <a:latin typeface="+mn-lt"/>
                <a:ea typeface="+mn-ea"/>
                <a:cs typeface="+mn-cs"/>
              </a:rPr>
              <a:t>vida</a:t>
            </a:r>
            <a:r>
              <a:rPr lang="en-US" sz="1200" b="1" i="1" kern="1200" dirty="0">
                <a:solidFill>
                  <a:schemeClr val="tx1"/>
                </a:solidFill>
                <a:effectLst/>
                <a:latin typeface="+mn-lt"/>
                <a:ea typeface="+mn-ea"/>
                <a:cs typeface="+mn-cs"/>
              </a:rPr>
              <a:t> y </a:t>
            </a:r>
            <a:r>
              <a:rPr lang="en-US" sz="1200" b="1" i="1" kern="1200" dirty="0" err="1">
                <a:solidFill>
                  <a:schemeClr val="tx1"/>
                </a:solidFill>
                <a:effectLst/>
                <a:latin typeface="+mn-lt"/>
                <a:ea typeface="+mn-ea"/>
                <a:cs typeface="+mn-cs"/>
              </a:rPr>
              <a:t>muerte</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quienes</a:t>
            </a:r>
            <a:r>
              <a:rPr lang="en-US" sz="1200" b="1" i="1" kern="1200" dirty="0">
                <a:solidFill>
                  <a:schemeClr val="tx1"/>
                </a:solidFill>
                <a:effectLst/>
                <a:latin typeface="+mn-lt"/>
                <a:ea typeface="+mn-ea"/>
                <a:cs typeface="+mn-cs"/>
              </a:rPr>
              <a:t> la </a:t>
            </a:r>
            <a:r>
              <a:rPr lang="en-US" sz="1200" b="1" i="1" kern="1200" dirty="0" err="1">
                <a:solidFill>
                  <a:schemeClr val="tx1"/>
                </a:solidFill>
                <a:effectLst/>
                <a:latin typeface="+mn-lt"/>
                <a:ea typeface="+mn-ea"/>
                <a:cs typeface="+mn-cs"/>
              </a:rPr>
              <a:t>aman</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comerán</a:t>
            </a:r>
            <a:r>
              <a:rPr lang="en-US" sz="1200" b="1" i="1" kern="1200" dirty="0">
                <a:solidFill>
                  <a:schemeClr val="tx1"/>
                </a:solidFill>
                <a:effectLst/>
                <a:latin typeface="+mn-lt"/>
                <a:ea typeface="+mn-ea"/>
                <a:cs typeface="+mn-cs"/>
              </a:rPr>
              <a:t> de </a:t>
            </a:r>
            <a:r>
              <a:rPr lang="en-US" sz="1200" b="1" i="1" kern="1200" dirty="0" err="1">
                <a:solidFill>
                  <a:schemeClr val="tx1"/>
                </a:solidFill>
                <a:effectLst/>
                <a:latin typeface="+mn-lt"/>
                <a:ea typeface="+mn-ea"/>
                <a:cs typeface="+mn-cs"/>
              </a:rPr>
              <a:t>su</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fruto</a:t>
            </a:r>
            <a:r>
              <a:rPr lang="en-US" sz="1200" b="1" i="1" kern="1200" dirty="0">
                <a:solidFill>
                  <a:schemeClr val="tx1"/>
                </a:solidFill>
                <a:effectLst/>
                <a:latin typeface="+mn-lt"/>
                <a:ea typeface="+mn-ea"/>
                <a:cs typeface="+mn-cs"/>
              </a:rPr>
              <a:t>». </a:t>
            </a:r>
            <a:endParaRPr lang="en-US" sz="1200" i="1"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Debemos ser extremadamente intencionales en expresar la mayor cantidad posible de palabras que den vida. Tal vez usted sea como yo—sus palabras salen de su boca antes de que tengan la oportunidad de ser filtradas por el cerebro. Esto puede ocasionar que se escapen demasiadas palabras hirientes. </a:t>
            </a:r>
            <a:endParaRPr lang="en-US" sz="1200" kern="1200" dirty="0">
              <a:solidFill>
                <a:schemeClr val="tx1"/>
              </a:solidFill>
              <a:effectLst/>
              <a:latin typeface="+mn-lt"/>
              <a:ea typeface="+mn-ea"/>
              <a:cs typeface="+mn-cs"/>
            </a:endParaRPr>
          </a:p>
          <a:p>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Santiago dice que la boca está llena de veneno mortal. Esa no es una excusa para seguir dejando que su lengua eche fuera lo que quiera. Debería ser una advertencia de que todos debemos esforzarnos mucho por someter nuestras palabras al poder del Espíritu Santo, y así aumentar los momentos en que nuestras palabras comuniquen vida en lugar de muerte. Estoy seguro de que, como yo, ha visto a sus hijos desalentarse ante usted cuando sus palabras hirieron su corazón. Nos pasa a todos. Esa no es una excusa… es la razón por la que debe esforzarse aun más por hablar palabras genuinas que den vida a sus hijos. Esto no es fácil, pero es esencial.</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También es importante dar oportunidades para que los alumnos escuchen la voz del Espíritu Santo. Los líderes de nuestra iglesia no son la única voz que busca afirmar a las personas en su identidad. La voz de su Creador dice: «¡Estás destinado a algo grandioso!»</a:t>
            </a:r>
            <a:r>
              <a:rPr lang="en-US" dirty="0">
                <a:effectLst/>
              </a:rPr>
              <a:t> </a:t>
            </a:r>
            <a:r>
              <a:rPr lang="en-US" sz="1200" kern="1200" dirty="0">
                <a:solidFill>
                  <a:schemeClr val="tx1"/>
                </a:solidFill>
                <a:effectLst/>
                <a:latin typeface="Century Gothic" panose="020B0502020202020204" pitchFamily="34" charset="0"/>
                <a:ea typeface="+mn-ea"/>
                <a:cs typeface="+mn-cs"/>
              </a:rPr>
              <a:t>.</a:t>
            </a:r>
          </a:p>
          <a:p>
            <a:endParaRPr lang="en-US" sz="1200" b="0" i="0" u="none" strike="noStrike" kern="1200" baseline="0" dirty="0">
              <a:solidFill>
                <a:schemeClr val="tx1"/>
              </a:solidFill>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Durante los llamados al altar</a:t>
            </a:r>
            <a:r>
              <a:rPr lang="en-US" sz="1200" b="0" i="0" u="none" strike="noStrike" kern="1200" baseline="0" dirty="0">
                <a:solidFill>
                  <a:schemeClr val="tx1"/>
                </a:solidFill>
                <a:latin typeface="Century Gothic" panose="020B0502020202020204" pitchFamily="34" charset="0"/>
                <a:ea typeface="+mn-ea"/>
                <a:cs typeface="+mn-cs"/>
              </a:rPr>
              <a:t>:</a:t>
            </a: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Permita que el Espíritu Santo sea el Maestro.</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Haga una pausa y pida a Dios que hable a su corazón sobre lo que desea hacer en la vida de los niños, jóvenes y adultos en su ministerio.</a:t>
            </a:r>
            <a:endParaRPr lang="en-US" sz="1200" kern="1200" dirty="0">
              <a:solidFill>
                <a:schemeClr val="tx1"/>
              </a:solidFill>
              <a:effectLst/>
              <a:latin typeface="+mn-lt"/>
              <a:ea typeface="+mn-ea"/>
              <a:cs typeface="+mn-cs"/>
            </a:endParaRPr>
          </a:p>
          <a:p>
            <a:endParaRPr lang="en-US" sz="1200" b="0" i="0" u="none" strike="noStrike" kern="1200" baseline="0" dirty="0">
              <a:solidFill>
                <a:schemeClr val="tx1"/>
              </a:solidFill>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kern="1200" dirty="0" err="1">
                <a:solidFill>
                  <a:schemeClr val="tx1"/>
                </a:solidFill>
                <a:effectLst/>
                <a:latin typeface="+mn-lt"/>
                <a:ea typeface="+mn-ea"/>
                <a:cs typeface="+mn-cs"/>
              </a:rPr>
              <a:t>Reflexi</a:t>
            </a:r>
            <a:r>
              <a:rPr lang="es-CO" sz="1200" b="1" kern="1200" dirty="0">
                <a:solidFill>
                  <a:schemeClr val="tx1"/>
                </a:solidFill>
                <a:effectLst/>
                <a:latin typeface="+mn-lt"/>
                <a:ea typeface="+mn-ea"/>
                <a:cs typeface="+mn-cs"/>
              </a:rPr>
              <a:t>ón</a:t>
            </a:r>
            <a:endParaRPr lang="en-US" sz="1200" b="1" i="0" u="none" strike="noStrike" kern="1200" baseline="0" dirty="0">
              <a:solidFill>
                <a:schemeClr val="tx1"/>
              </a:solidFill>
              <a:latin typeface="Century Gothic" panose="020B0502020202020204" pitchFamily="34" charset="0"/>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¿Cuáles son algunas palabras alentadoras que le dijeron cuando niño que han hecho eco en su mente a través de los años?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s-ES" sz="1200" kern="1200" dirty="0">
                <a:solidFill>
                  <a:schemeClr val="tx1"/>
                </a:solidFill>
                <a:effectLst/>
                <a:latin typeface="+mn-lt"/>
                <a:ea typeface="+mn-ea"/>
                <a:cs typeface="+mn-cs"/>
              </a:rPr>
              <a:t>Piense acerca de los alumnos en su ministerio</a:t>
            </a:r>
            <a:r>
              <a:rPr lang="en-US" sz="1200" b="0" i="0" u="none" strike="noStrike" kern="1200" baseline="0" dirty="0">
                <a:solidFill>
                  <a:schemeClr val="tx1"/>
                </a:solidFill>
                <a:latin typeface="Century Gothic" panose="020B0502020202020204" pitchFamily="34" charset="0"/>
                <a:ea typeface="+mn-ea"/>
                <a:cs typeface="+mn-cs"/>
              </a:rPr>
              <a:t>. </a:t>
            </a:r>
            <a:endParaRPr 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fld id="{711A9EF9-29F9-423A-AC00-2A5EC2341E03}" type="slidenum">
              <a:rPr lang="en-US" smtClean="0"/>
              <a:t>11</a:t>
            </a:fld>
            <a:endParaRPr lang="en-US"/>
          </a:p>
        </p:txBody>
      </p:sp>
    </p:spTree>
    <p:extLst>
      <p:ext uri="{BB962C8B-B14F-4D97-AF65-F5344CB8AC3E}">
        <p14:creationId xmlns:p14="http://schemas.microsoft.com/office/powerpoint/2010/main" val="121669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Oración y Bendición – Página 16</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Números 6:22-27 registra las instrucciones de Dios para la bendición sacerdotal</a:t>
            </a:r>
            <a:r>
              <a:rPr lang="en-US" sz="1200" kern="1200" dirty="0">
                <a:solidFill>
                  <a:schemeClr val="tx1"/>
                </a:solidFill>
                <a:effectLst/>
                <a:latin typeface="Century Gothic" panose="020B0502020202020204" pitchFamily="34" charset="0"/>
                <a:ea typeface="+mn-ea"/>
                <a:cs typeface="+mn-cs"/>
              </a:rPr>
              <a:t>:</a:t>
            </a:r>
          </a:p>
          <a:p>
            <a:r>
              <a:rPr lang="en-US" sz="1200" b="1" kern="1200" dirty="0">
                <a:solidFill>
                  <a:schemeClr val="tx1"/>
                </a:solidFill>
                <a:effectLst/>
                <a:latin typeface="+mn-lt"/>
                <a:ea typeface="+mn-ea"/>
                <a:cs typeface="+mn-cs"/>
              </a:rPr>
              <a:t>El </a:t>
            </a:r>
            <a:r>
              <a:rPr lang="en-US" sz="1200" b="1" kern="1200" dirty="0" err="1">
                <a:solidFill>
                  <a:schemeClr val="tx1"/>
                </a:solidFill>
                <a:effectLst/>
                <a:latin typeface="+mn-lt"/>
                <a:ea typeface="+mn-ea"/>
                <a:cs typeface="+mn-cs"/>
              </a:rPr>
              <a:t>Señor</a:t>
            </a:r>
            <a:r>
              <a:rPr lang="en-US" sz="1200" b="1" kern="1200" dirty="0">
                <a:solidFill>
                  <a:schemeClr val="tx1"/>
                </a:solidFill>
                <a:effectLst/>
                <a:latin typeface="+mn-lt"/>
                <a:ea typeface="+mn-ea"/>
                <a:cs typeface="+mn-cs"/>
              </a:rPr>
              <a:t> le </a:t>
            </a:r>
            <a:r>
              <a:rPr lang="en-US" sz="1200" b="1" kern="1200" dirty="0" err="1">
                <a:solidFill>
                  <a:schemeClr val="tx1"/>
                </a:solidFill>
                <a:effectLst/>
                <a:latin typeface="+mn-lt"/>
                <a:ea typeface="+mn-ea"/>
                <a:cs typeface="+mn-cs"/>
              </a:rPr>
              <a:t>ordenó</a:t>
            </a:r>
            <a:r>
              <a:rPr lang="en-US" sz="1200" b="1" kern="1200" dirty="0">
                <a:solidFill>
                  <a:schemeClr val="tx1"/>
                </a:solidFill>
                <a:effectLst/>
                <a:latin typeface="+mn-lt"/>
                <a:ea typeface="+mn-ea"/>
                <a:cs typeface="+mn-cs"/>
              </a:rPr>
              <a:t> a </a:t>
            </a:r>
            <a:r>
              <a:rPr lang="en-US" sz="1200" b="1" kern="1200" dirty="0" err="1">
                <a:solidFill>
                  <a:schemeClr val="tx1"/>
                </a:solidFill>
                <a:effectLst/>
                <a:latin typeface="+mn-lt"/>
                <a:ea typeface="+mn-ea"/>
                <a:cs typeface="+mn-cs"/>
              </a:rPr>
              <a:t>Moisés</a:t>
            </a:r>
            <a:r>
              <a:rPr lang="en-US" sz="1200" b="1" kern="1200" dirty="0">
                <a:solidFill>
                  <a:schemeClr val="tx1"/>
                </a:solidFill>
                <a:effectLst/>
                <a:latin typeface="+mn-lt"/>
                <a:ea typeface="+mn-ea"/>
                <a:cs typeface="+mn-cs"/>
              </a:rPr>
              <a:t>: </a:t>
            </a:r>
            <a:r>
              <a:rPr lang="en-US" sz="1200" b="1" kern="1200" baseline="300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Diles</a:t>
            </a:r>
            <a:r>
              <a:rPr lang="en-US" sz="1200" b="1" kern="1200" dirty="0">
                <a:solidFill>
                  <a:schemeClr val="tx1"/>
                </a:solidFill>
                <a:effectLst/>
                <a:latin typeface="+mn-lt"/>
                <a:ea typeface="+mn-ea"/>
                <a:cs typeface="+mn-cs"/>
              </a:rPr>
              <a:t> a </a:t>
            </a:r>
            <a:r>
              <a:rPr lang="en-US" sz="1200" b="1" kern="1200" dirty="0" err="1">
                <a:solidFill>
                  <a:schemeClr val="tx1"/>
                </a:solidFill>
                <a:effectLst/>
                <a:latin typeface="+mn-lt"/>
                <a:ea typeface="+mn-ea"/>
                <a:cs typeface="+mn-cs"/>
              </a:rPr>
              <a:t>Aarón</a:t>
            </a:r>
            <a:r>
              <a:rPr lang="en-US" sz="1200" b="1" kern="1200" dirty="0">
                <a:solidFill>
                  <a:schemeClr val="tx1"/>
                </a:solidFill>
                <a:effectLst/>
                <a:latin typeface="+mn-lt"/>
                <a:ea typeface="+mn-ea"/>
                <a:cs typeface="+mn-cs"/>
              </a:rPr>
              <a:t> y a sus </a:t>
            </a:r>
            <a:r>
              <a:rPr lang="en-US" sz="1200" b="1" kern="1200" dirty="0" err="1">
                <a:solidFill>
                  <a:schemeClr val="tx1"/>
                </a:solidFill>
                <a:effectLst/>
                <a:latin typeface="+mn-lt"/>
                <a:ea typeface="+mn-ea"/>
                <a:cs typeface="+mn-cs"/>
              </a:rPr>
              <a:t>hijos</a:t>
            </a:r>
            <a:r>
              <a:rPr lang="en-US" sz="1200" b="1" kern="1200" dirty="0">
                <a:solidFill>
                  <a:schemeClr val="tx1"/>
                </a:solidFill>
                <a:effectLst/>
                <a:latin typeface="+mn-lt"/>
                <a:ea typeface="+mn-ea"/>
                <a:cs typeface="+mn-cs"/>
              </a:rPr>
              <a:t> que </a:t>
            </a:r>
            <a:r>
              <a:rPr lang="en-US" sz="1200" b="1" kern="1200" dirty="0" err="1">
                <a:solidFill>
                  <a:schemeClr val="tx1"/>
                </a:solidFill>
                <a:effectLst/>
                <a:latin typeface="+mn-lt"/>
                <a:ea typeface="+mn-ea"/>
                <a:cs typeface="+mn-cs"/>
              </a:rPr>
              <a:t>impartan</a:t>
            </a:r>
            <a:r>
              <a:rPr lang="en-US" sz="1200" b="1" kern="1200" dirty="0">
                <a:solidFill>
                  <a:schemeClr val="tx1"/>
                </a:solidFill>
                <a:effectLst/>
                <a:latin typeface="+mn-lt"/>
                <a:ea typeface="+mn-ea"/>
                <a:cs typeface="+mn-cs"/>
              </a:rPr>
              <a:t> la </a:t>
            </a:r>
            <a:r>
              <a:rPr lang="en-US" sz="1200" b="1" kern="1200" dirty="0" err="1">
                <a:solidFill>
                  <a:schemeClr val="tx1"/>
                </a:solidFill>
                <a:effectLst/>
                <a:latin typeface="+mn-lt"/>
                <a:ea typeface="+mn-ea"/>
                <a:cs typeface="+mn-cs"/>
              </a:rPr>
              <a:t>bendición</a:t>
            </a:r>
            <a:r>
              <a:rPr lang="en-US" sz="1200" b="1" kern="1200" dirty="0">
                <a:solidFill>
                  <a:schemeClr val="tx1"/>
                </a:solidFill>
                <a:effectLst/>
                <a:latin typeface="+mn-lt"/>
                <a:ea typeface="+mn-ea"/>
                <a:cs typeface="+mn-cs"/>
              </a:rPr>
              <a:t> a los </a:t>
            </a:r>
            <a:r>
              <a:rPr lang="en-US" sz="1200" b="1" kern="1200" dirty="0" err="1">
                <a:solidFill>
                  <a:schemeClr val="tx1"/>
                </a:solidFill>
                <a:effectLst/>
                <a:latin typeface="+mn-lt"/>
                <a:ea typeface="+mn-ea"/>
                <a:cs typeface="+mn-cs"/>
              </a:rPr>
              <a:t>israelitas</a:t>
            </a:r>
            <a:r>
              <a:rPr lang="en-US" sz="1200" b="1" kern="1200" dirty="0">
                <a:solidFill>
                  <a:schemeClr val="tx1"/>
                </a:solidFill>
                <a:effectLst/>
                <a:latin typeface="+mn-lt"/>
                <a:ea typeface="+mn-ea"/>
                <a:cs typeface="+mn-cs"/>
              </a:rPr>
              <a:t> con </a:t>
            </a:r>
            <a:r>
              <a:rPr lang="en-US" sz="1200" b="1" kern="1200" dirty="0" err="1">
                <a:solidFill>
                  <a:schemeClr val="tx1"/>
                </a:solidFill>
                <a:effectLst/>
                <a:latin typeface="+mn-lt"/>
                <a:ea typeface="+mn-ea"/>
                <a:cs typeface="+mn-cs"/>
              </a:rPr>
              <a:t>estas</a:t>
            </a:r>
            <a:r>
              <a:rPr lang="en-US" sz="1200" b="1" kern="1200" dirty="0">
                <a:solidFill>
                  <a:schemeClr val="tx1"/>
                </a:solidFill>
                <a:effectLst/>
                <a:latin typeface="+mn-lt"/>
                <a:ea typeface="+mn-ea"/>
                <a:cs typeface="+mn-cs"/>
              </a:rPr>
              <a:t> palabras: “El </a:t>
            </a:r>
            <a:r>
              <a:rPr lang="en-US" sz="1200" b="1" kern="1200" dirty="0" err="1">
                <a:solidFill>
                  <a:schemeClr val="tx1"/>
                </a:solidFill>
                <a:effectLst/>
                <a:latin typeface="+mn-lt"/>
                <a:ea typeface="+mn-ea"/>
                <a:cs typeface="+mn-cs"/>
              </a:rPr>
              <a:t>Señor</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te</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bendiga</a:t>
            </a:r>
            <a:r>
              <a:rPr lang="en-US" sz="1200" b="1" kern="1200" dirty="0">
                <a:solidFill>
                  <a:schemeClr val="tx1"/>
                </a:solidFill>
                <a:effectLst/>
                <a:latin typeface="+mn-lt"/>
                <a:ea typeface="+mn-ea"/>
                <a:cs typeface="+mn-cs"/>
              </a:rPr>
              <a:t>  y </a:t>
            </a:r>
            <a:r>
              <a:rPr lang="en-US" sz="1200" b="1" kern="1200" dirty="0" err="1">
                <a:solidFill>
                  <a:schemeClr val="tx1"/>
                </a:solidFill>
                <a:effectLst/>
                <a:latin typeface="+mn-lt"/>
                <a:ea typeface="+mn-ea"/>
                <a:cs typeface="+mn-cs"/>
              </a:rPr>
              <a:t>te</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guarde</a:t>
            </a:r>
            <a:r>
              <a:rPr lang="en-US" sz="1200" b="1" kern="1200" dirty="0">
                <a:solidFill>
                  <a:schemeClr val="tx1"/>
                </a:solidFill>
                <a:effectLst/>
                <a:latin typeface="+mn-lt"/>
                <a:ea typeface="+mn-ea"/>
                <a:cs typeface="+mn-cs"/>
              </a:rPr>
              <a:t>; el </a:t>
            </a:r>
            <a:r>
              <a:rPr lang="en-US" sz="1200" b="1" kern="1200" dirty="0" err="1">
                <a:solidFill>
                  <a:schemeClr val="tx1"/>
                </a:solidFill>
                <a:effectLst/>
                <a:latin typeface="+mn-lt"/>
                <a:ea typeface="+mn-ea"/>
                <a:cs typeface="+mn-cs"/>
              </a:rPr>
              <a:t>Señor</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te</a:t>
            </a:r>
            <a:r>
              <a:rPr lang="en-US" sz="1200" b="1" kern="1200" dirty="0">
                <a:solidFill>
                  <a:schemeClr val="tx1"/>
                </a:solidFill>
                <a:effectLst/>
                <a:latin typeface="+mn-lt"/>
                <a:ea typeface="+mn-ea"/>
                <a:cs typeface="+mn-cs"/>
              </a:rPr>
              <a:t> mire con </a:t>
            </a:r>
            <a:r>
              <a:rPr lang="en-US" sz="1200" b="1" kern="1200" dirty="0" err="1">
                <a:solidFill>
                  <a:schemeClr val="tx1"/>
                </a:solidFill>
                <a:effectLst/>
                <a:latin typeface="+mn-lt"/>
                <a:ea typeface="+mn-ea"/>
                <a:cs typeface="+mn-cs"/>
              </a:rPr>
              <a:t>agrado</a:t>
            </a:r>
            <a:r>
              <a:rPr lang="en-US" sz="1200" b="1" kern="1200" dirty="0">
                <a:solidFill>
                  <a:schemeClr val="tx1"/>
                </a:solidFill>
                <a:effectLst/>
                <a:latin typeface="+mn-lt"/>
                <a:ea typeface="+mn-ea"/>
                <a:cs typeface="+mn-cs"/>
              </a:rPr>
              <a:t>  y </a:t>
            </a:r>
            <a:r>
              <a:rPr lang="en-US" sz="1200" b="1" kern="1200" dirty="0" err="1">
                <a:solidFill>
                  <a:schemeClr val="tx1"/>
                </a:solidFill>
                <a:effectLst/>
                <a:latin typeface="+mn-lt"/>
                <a:ea typeface="+mn-ea"/>
                <a:cs typeface="+mn-cs"/>
              </a:rPr>
              <a:t>te</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extienda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su</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amor</a:t>
            </a:r>
            <a:r>
              <a:rPr lang="en-US" sz="1200" b="1" kern="1200" dirty="0">
                <a:solidFill>
                  <a:schemeClr val="tx1"/>
                </a:solidFill>
                <a:effectLst/>
                <a:latin typeface="+mn-lt"/>
                <a:ea typeface="+mn-ea"/>
                <a:cs typeface="+mn-cs"/>
              </a:rPr>
              <a:t>; el </a:t>
            </a:r>
            <a:r>
              <a:rPr lang="en-US" sz="1200" b="1" kern="1200" dirty="0" err="1">
                <a:solidFill>
                  <a:schemeClr val="tx1"/>
                </a:solidFill>
                <a:effectLst/>
                <a:latin typeface="+mn-lt"/>
                <a:ea typeface="+mn-ea"/>
                <a:cs typeface="+mn-cs"/>
              </a:rPr>
              <a:t>Señor</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te</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muestre</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su</a:t>
            </a:r>
            <a:r>
              <a:rPr lang="en-US" sz="1200" b="1" kern="1200" dirty="0">
                <a:solidFill>
                  <a:schemeClr val="tx1"/>
                </a:solidFill>
                <a:effectLst/>
                <a:latin typeface="+mn-lt"/>
                <a:ea typeface="+mn-ea"/>
                <a:cs typeface="+mn-cs"/>
              </a:rPr>
              <a:t> favor y </a:t>
            </a:r>
            <a:r>
              <a:rPr lang="en-US" sz="1200" b="1" kern="1200" dirty="0" err="1">
                <a:solidFill>
                  <a:schemeClr val="tx1"/>
                </a:solidFill>
                <a:effectLst/>
                <a:latin typeface="+mn-lt"/>
                <a:ea typeface="+mn-ea"/>
                <a:cs typeface="+mn-cs"/>
              </a:rPr>
              <a:t>te</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conceda</a:t>
            </a:r>
            <a:r>
              <a:rPr lang="en-US" sz="1200" b="1" kern="1200" dirty="0">
                <a:solidFill>
                  <a:schemeClr val="tx1"/>
                </a:solidFill>
                <a:effectLst/>
                <a:latin typeface="+mn-lt"/>
                <a:ea typeface="+mn-ea"/>
                <a:cs typeface="+mn-cs"/>
              </a:rPr>
              <a:t> la </a:t>
            </a:r>
            <a:r>
              <a:rPr lang="en-US" sz="1200" b="1" kern="1200" dirty="0" err="1">
                <a:solidFill>
                  <a:schemeClr val="tx1"/>
                </a:solidFill>
                <a:effectLst/>
                <a:latin typeface="+mn-lt"/>
                <a:ea typeface="+mn-ea"/>
                <a:cs typeface="+mn-cs"/>
              </a:rPr>
              <a:t>paz</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Así</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invocarán</a:t>
            </a:r>
            <a:r>
              <a:rPr lang="en-US" sz="1200" b="1" kern="1200" dirty="0">
                <a:solidFill>
                  <a:schemeClr val="tx1"/>
                </a:solidFill>
                <a:effectLst/>
                <a:latin typeface="+mn-lt"/>
                <a:ea typeface="+mn-ea"/>
                <a:cs typeface="+mn-cs"/>
              </a:rPr>
              <a:t> mi </a:t>
            </a:r>
            <a:r>
              <a:rPr lang="en-US" sz="1200" b="1" kern="1200" dirty="0" err="1">
                <a:solidFill>
                  <a:schemeClr val="tx1"/>
                </a:solidFill>
                <a:effectLst/>
                <a:latin typeface="+mn-lt"/>
                <a:ea typeface="+mn-ea"/>
                <a:cs typeface="+mn-cs"/>
              </a:rPr>
              <a:t>nombre</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sobre</a:t>
            </a:r>
            <a:r>
              <a:rPr lang="en-US" sz="1200" b="1" kern="1200" dirty="0">
                <a:solidFill>
                  <a:schemeClr val="tx1"/>
                </a:solidFill>
                <a:effectLst/>
                <a:latin typeface="+mn-lt"/>
                <a:ea typeface="+mn-ea"/>
                <a:cs typeface="+mn-cs"/>
              </a:rPr>
              <a:t> los </a:t>
            </a:r>
            <a:r>
              <a:rPr lang="en-US" sz="1200" b="1" kern="1200" dirty="0" err="1">
                <a:solidFill>
                  <a:schemeClr val="tx1"/>
                </a:solidFill>
                <a:effectLst/>
                <a:latin typeface="+mn-lt"/>
                <a:ea typeface="+mn-ea"/>
                <a:cs typeface="+mn-cs"/>
              </a:rPr>
              <a:t>israelitas</a:t>
            </a:r>
            <a:r>
              <a:rPr lang="en-US" sz="1200" b="1" kern="1200" dirty="0">
                <a:solidFill>
                  <a:schemeClr val="tx1"/>
                </a:solidFill>
                <a:effectLst/>
                <a:latin typeface="+mn-lt"/>
                <a:ea typeface="+mn-ea"/>
                <a:cs typeface="+mn-cs"/>
              </a:rPr>
              <a:t>, para que </a:t>
            </a:r>
            <a:r>
              <a:rPr lang="en-US" sz="1200" b="1" kern="1200" dirty="0" err="1">
                <a:solidFill>
                  <a:schemeClr val="tx1"/>
                </a:solidFill>
                <a:effectLst/>
                <a:latin typeface="+mn-lt"/>
                <a:ea typeface="+mn-ea"/>
                <a:cs typeface="+mn-cs"/>
              </a:rPr>
              <a:t>yo</a:t>
            </a:r>
            <a:r>
              <a:rPr lang="en-US" sz="1200" b="1" kern="1200" dirty="0">
                <a:solidFill>
                  <a:schemeClr val="tx1"/>
                </a:solidFill>
                <a:effectLst/>
                <a:latin typeface="+mn-lt"/>
                <a:ea typeface="+mn-ea"/>
                <a:cs typeface="+mn-cs"/>
              </a:rPr>
              <a:t> los </a:t>
            </a:r>
            <a:r>
              <a:rPr lang="en-US" sz="1200" b="1" kern="1200" dirty="0" err="1">
                <a:solidFill>
                  <a:schemeClr val="tx1"/>
                </a:solidFill>
                <a:effectLst/>
                <a:latin typeface="+mn-lt"/>
                <a:ea typeface="+mn-ea"/>
                <a:cs typeface="+mn-cs"/>
              </a:rPr>
              <a:t>bendiga</a:t>
            </a:r>
            <a:r>
              <a:rPr lang="en-US" sz="1200" b="1" kern="1200" dirty="0">
                <a:solidFill>
                  <a:schemeClr val="tx1"/>
                </a:solidFill>
                <a:effectLst/>
                <a:latin typeface="+mn-lt"/>
                <a:ea typeface="+mn-ea"/>
                <a:cs typeface="+mn-cs"/>
              </a:rPr>
              <a:t>».</a:t>
            </a:r>
            <a:endParaRPr lang="en-US" b="1" dirty="0">
              <a:effectLst/>
            </a:endParaRPr>
          </a:p>
          <a:p>
            <a:endParaRPr lang="en-US" sz="1200" kern="1200" dirty="0">
              <a:solidFill>
                <a:schemeClr val="tx1"/>
              </a:solidFill>
              <a:effectLst/>
              <a:latin typeface="Century Gothic" panose="020B0502020202020204" pitchFamily="34" charset="0"/>
              <a:ea typeface="+mn-ea"/>
              <a:cs typeface="+mn-cs"/>
            </a:endParaRPr>
          </a:p>
          <a:p>
            <a:r>
              <a:rPr lang="es-ES" sz="1200" kern="1200" dirty="0">
                <a:solidFill>
                  <a:schemeClr val="tx1"/>
                </a:solidFill>
                <a:effectLst/>
                <a:latin typeface="+mn-lt"/>
                <a:ea typeface="+mn-ea"/>
                <a:cs typeface="+mn-cs"/>
              </a:rPr>
              <a:t>¡Me gusta pensar que es la forma en que el sacerdote pinta una gran diana sobre la cabeza de quienes él desea que Dios colme de su bondad!</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De hecho, la frase en el versículo 27 apoya esa imagen: «</a:t>
            </a:r>
            <a:r>
              <a:rPr lang="en-US" sz="1200" b="1" kern="1200" dirty="0" err="1">
                <a:solidFill>
                  <a:schemeClr val="tx1"/>
                </a:solidFill>
                <a:effectLst/>
                <a:latin typeface="+mn-lt"/>
                <a:ea typeface="+mn-ea"/>
                <a:cs typeface="+mn-cs"/>
              </a:rPr>
              <a:t>Así</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invocarán</a:t>
            </a:r>
            <a:r>
              <a:rPr lang="en-US" sz="1200" b="1" kern="1200" dirty="0">
                <a:solidFill>
                  <a:schemeClr val="tx1"/>
                </a:solidFill>
                <a:effectLst/>
                <a:latin typeface="+mn-lt"/>
                <a:ea typeface="+mn-ea"/>
                <a:cs typeface="+mn-cs"/>
              </a:rPr>
              <a:t> [los </a:t>
            </a:r>
            <a:r>
              <a:rPr lang="en-US" sz="1200" b="1" kern="1200" dirty="0" err="1">
                <a:solidFill>
                  <a:schemeClr val="tx1"/>
                </a:solidFill>
                <a:effectLst/>
                <a:latin typeface="+mn-lt"/>
                <a:ea typeface="+mn-ea"/>
                <a:cs typeface="+mn-cs"/>
              </a:rPr>
              <a:t>sacerdotes</a:t>
            </a:r>
            <a:r>
              <a:rPr lang="en-US" sz="1200" b="1" kern="1200" dirty="0">
                <a:solidFill>
                  <a:schemeClr val="tx1"/>
                </a:solidFill>
                <a:effectLst/>
                <a:latin typeface="+mn-lt"/>
                <a:ea typeface="+mn-ea"/>
                <a:cs typeface="+mn-cs"/>
              </a:rPr>
              <a:t>] mi </a:t>
            </a:r>
            <a:r>
              <a:rPr lang="en-US" sz="1200" b="1" kern="1200" dirty="0" err="1">
                <a:solidFill>
                  <a:schemeClr val="tx1"/>
                </a:solidFill>
                <a:effectLst/>
                <a:latin typeface="+mn-lt"/>
                <a:ea typeface="+mn-ea"/>
                <a:cs typeface="+mn-cs"/>
              </a:rPr>
              <a:t>nombre</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sobre</a:t>
            </a:r>
            <a:r>
              <a:rPr lang="en-US" sz="1200" b="1" kern="1200" dirty="0">
                <a:solidFill>
                  <a:schemeClr val="tx1"/>
                </a:solidFill>
                <a:effectLst/>
                <a:latin typeface="+mn-lt"/>
                <a:ea typeface="+mn-ea"/>
                <a:cs typeface="+mn-cs"/>
              </a:rPr>
              <a:t> los </a:t>
            </a:r>
            <a:r>
              <a:rPr lang="en-US" sz="1200" b="1" kern="1200" dirty="0" err="1">
                <a:solidFill>
                  <a:schemeClr val="tx1"/>
                </a:solidFill>
                <a:effectLst/>
                <a:latin typeface="+mn-lt"/>
                <a:ea typeface="+mn-ea"/>
                <a:cs typeface="+mn-cs"/>
              </a:rPr>
              <a:t>israelitas</a:t>
            </a:r>
            <a:r>
              <a:rPr lang="en-US" sz="1200" b="1" kern="1200" dirty="0">
                <a:solidFill>
                  <a:schemeClr val="tx1"/>
                </a:solidFill>
                <a:effectLst/>
                <a:latin typeface="+mn-lt"/>
                <a:ea typeface="+mn-ea"/>
                <a:cs typeface="+mn-cs"/>
              </a:rPr>
              <a:t> [la </a:t>
            </a:r>
            <a:r>
              <a:rPr lang="en-US" sz="1200" b="1" kern="1200" dirty="0" err="1">
                <a:solidFill>
                  <a:schemeClr val="tx1"/>
                </a:solidFill>
                <a:effectLst/>
                <a:latin typeface="+mn-lt"/>
                <a:ea typeface="+mn-ea"/>
                <a:cs typeface="+mn-cs"/>
              </a:rPr>
              <a:t>diana</a:t>
            </a:r>
            <a:r>
              <a:rPr lang="en-US" sz="1200" b="1" kern="1200" dirty="0">
                <a:solidFill>
                  <a:schemeClr val="tx1"/>
                </a:solidFill>
                <a:effectLst/>
                <a:latin typeface="+mn-lt"/>
                <a:ea typeface="+mn-ea"/>
                <a:cs typeface="+mn-cs"/>
              </a:rPr>
              <a:t>], para que </a:t>
            </a:r>
            <a:r>
              <a:rPr lang="en-US" sz="1200" b="1" kern="1200" dirty="0" err="1">
                <a:solidFill>
                  <a:schemeClr val="tx1"/>
                </a:solidFill>
                <a:effectLst/>
                <a:latin typeface="+mn-lt"/>
                <a:ea typeface="+mn-ea"/>
                <a:cs typeface="+mn-cs"/>
              </a:rPr>
              <a:t>yo</a:t>
            </a:r>
            <a:r>
              <a:rPr lang="en-US" sz="1200" b="1" kern="1200" dirty="0">
                <a:solidFill>
                  <a:schemeClr val="tx1"/>
                </a:solidFill>
                <a:effectLst/>
                <a:latin typeface="+mn-lt"/>
                <a:ea typeface="+mn-ea"/>
                <a:cs typeface="+mn-cs"/>
              </a:rPr>
              <a:t> los </a:t>
            </a:r>
            <a:r>
              <a:rPr lang="en-US" sz="1200" b="1" kern="1200" dirty="0" err="1">
                <a:solidFill>
                  <a:schemeClr val="tx1"/>
                </a:solidFill>
                <a:effectLst/>
                <a:latin typeface="+mn-lt"/>
                <a:ea typeface="+mn-ea"/>
                <a:cs typeface="+mn-cs"/>
              </a:rPr>
              <a:t>bendiga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colmaré</a:t>
            </a:r>
            <a:r>
              <a:rPr lang="en-US" sz="1200" b="1" kern="1200" dirty="0">
                <a:solidFill>
                  <a:schemeClr val="tx1"/>
                </a:solidFill>
                <a:effectLst/>
                <a:latin typeface="+mn-lt"/>
                <a:ea typeface="+mn-ea"/>
                <a:cs typeface="+mn-cs"/>
              </a:rPr>
              <a:t> de </a:t>
            </a:r>
            <a:r>
              <a:rPr lang="en-US" sz="1200" b="1" kern="1200" dirty="0" err="1">
                <a:solidFill>
                  <a:schemeClr val="tx1"/>
                </a:solidFill>
                <a:effectLst/>
                <a:latin typeface="+mn-lt"/>
                <a:ea typeface="+mn-ea"/>
                <a:cs typeface="+mn-cs"/>
              </a:rPr>
              <a:t>bondad</a:t>
            </a:r>
            <a:r>
              <a:rPr lang="en-US" sz="1200" b="1" kern="1200" dirty="0">
                <a:solidFill>
                  <a:schemeClr val="tx1"/>
                </a:solidFill>
                <a:effectLst/>
                <a:latin typeface="+mn-lt"/>
                <a:ea typeface="+mn-ea"/>
                <a:cs typeface="+mn-cs"/>
              </a:rPr>
              <a:t>]».</a:t>
            </a:r>
            <a:r>
              <a:rPr lang="en-US" b="1" dirty="0">
                <a:effectLst/>
              </a:rPr>
              <a:t> </a:t>
            </a:r>
            <a:endParaRPr lang="en-US" sz="1200" b="1" kern="1200" dirty="0">
              <a:solidFill>
                <a:schemeClr val="tx1"/>
              </a:solidFill>
              <a:effectLst/>
              <a:latin typeface="Century Gothic" panose="020B0502020202020204" pitchFamily="34" charset="0"/>
              <a:ea typeface="+mn-ea"/>
              <a:cs typeface="+mn-cs"/>
            </a:endParaRPr>
          </a:p>
          <a:p>
            <a:endParaRPr lang="en-US" b="1" dirty="0">
              <a:latin typeface="Century Gothic" panose="020B0502020202020204" pitchFamily="34" charset="0"/>
            </a:endParaRPr>
          </a:p>
          <a:p>
            <a:r>
              <a:rPr lang="es-ES" sz="1200" kern="1200" dirty="0">
                <a:solidFill>
                  <a:schemeClr val="tx1"/>
                </a:solidFill>
                <a:effectLst/>
                <a:latin typeface="+mn-lt"/>
                <a:ea typeface="+mn-ea"/>
                <a:cs typeface="+mn-cs"/>
              </a:rPr>
              <a:t>Jesús nos instruyó a orar, así que no deje de hacerlo. Pero comience también a bendecir de palabra a las personas, y observe cómo Dios las transforma a través de esas palabras vivificantes.</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Hay una diferencia entre una oración y una bendición: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b="1" kern="1200" dirty="0">
                <a:solidFill>
                  <a:schemeClr val="tx1"/>
                </a:solidFill>
                <a:effectLst/>
                <a:latin typeface="+mn-lt"/>
                <a:ea typeface="+mn-ea"/>
                <a:cs typeface="+mn-cs"/>
              </a:rPr>
              <a:t>Orar</a:t>
            </a:r>
            <a:r>
              <a:rPr lang="es-ES" sz="1200" kern="1200" dirty="0">
                <a:solidFill>
                  <a:schemeClr val="tx1"/>
                </a:solidFill>
                <a:effectLst/>
                <a:latin typeface="+mn-lt"/>
                <a:ea typeface="+mn-ea"/>
                <a:cs typeface="+mn-cs"/>
              </a:rPr>
              <a:t> – es hablar con Dios sobre lo que está sucediendo en la tierra.</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s-ES" sz="1200" b="1" kern="1200" dirty="0">
                <a:solidFill>
                  <a:schemeClr val="tx1"/>
                </a:solidFill>
                <a:effectLst/>
                <a:latin typeface="+mn-lt"/>
                <a:ea typeface="+mn-ea"/>
                <a:cs typeface="+mn-cs"/>
              </a:rPr>
              <a:t>Bendecir </a:t>
            </a:r>
            <a:r>
              <a:rPr lang="es-ES" sz="1200" kern="1200" dirty="0">
                <a:solidFill>
                  <a:schemeClr val="tx1"/>
                </a:solidFill>
                <a:effectLst/>
                <a:latin typeface="+mn-lt"/>
                <a:ea typeface="+mn-ea"/>
                <a:cs typeface="+mn-cs"/>
              </a:rPr>
              <a:t>– es hablar con la gente sobre la abundancia del cielo.</a:t>
            </a:r>
            <a:r>
              <a:rPr lang="en-US" dirty="0">
                <a:effectLst/>
              </a:rPr>
              <a:t> </a:t>
            </a:r>
            <a:br>
              <a:rPr lang="en-US" dirty="0">
                <a:effectLst/>
              </a:rPr>
            </a:br>
            <a:endParaRPr lang="en-US" sz="1200" kern="1200" dirty="0">
              <a:solidFill>
                <a:schemeClr val="tx1"/>
              </a:solidFill>
              <a:effectLst/>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He aquí un ejemplo de la diferencia</a:t>
            </a:r>
            <a:r>
              <a:rPr lang="en-US" sz="1200" kern="1200" dirty="0">
                <a:solidFill>
                  <a:schemeClr val="tx1"/>
                </a:solidFill>
                <a:effectLst/>
                <a:latin typeface="Century Gothic" panose="020B0502020202020204" pitchFamily="34" charset="0"/>
                <a:ea typeface="+mn-ea"/>
                <a:cs typeface="+mn-cs"/>
              </a:rPr>
              <a:t>:</a:t>
            </a:r>
          </a:p>
          <a:p>
            <a:pPr marL="171450" lvl="0" indent="-171450">
              <a:buFont typeface="Arial" panose="020B0604020202020204" pitchFamily="34" charset="0"/>
              <a:buChar char="•"/>
            </a:pPr>
            <a:r>
              <a:rPr lang="es-ES" sz="1200" b="1" kern="1200" dirty="0">
                <a:solidFill>
                  <a:schemeClr val="tx1"/>
                </a:solidFill>
                <a:effectLst/>
                <a:latin typeface="+mn-lt"/>
                <a:ea typeface="+mn-ea"/>
                <a:cs typeface="+mn-cs"/>
              </a:rPr>
              <a:t>Oración:</a:t>
            </a:r>
            <a:r>
              <a:rPr lang="es-ES" sz="1200" kern="1200" dirty="0">
                <a:solidFill>
                  <a:schemeClr val="tx1"/>
                </a:solidFill>
                <a:effectLst/>
                <a:latin typeface="+mn-lt"/>
                <a:ea typeface="+mn-ea"/>
                <a:cs typeface="+mn-cs"/>
              </a:rPr>
              <a:t> Señor, por favor ayuda a Nancy a crecer en su fe mientras atraviesa este momento difícil. Hazle saber que estás con ella y que nunca la dejarás.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s-ES" sz="1200" b="1" kern="1200" dirty="0">
                <a:solidFill>
                  <a:schemeClr val="tx1"/>
                </a:solidFill>
                <a:effectLst/>
                <a:latin typeface="+mn-lt"/>
                <a:ea typeface="+mn-ea"/>
                <a:cs typeface="+mn-cs"/>
              </a:rPr>
              <a:t>Bendición:</a:t>
            </a:r>
            <a:r>
              <a:rPr lang="es-ES" sz="1200" kern="1200" dirty="0">
                <a:solidFill>
                  <a:schemeClr val="tx1"/>
                </a:solidFill>
                <a:effectLst/>
                <a:latin typeface="+mn-lt"/>
                <a:ea typeface="+mn-ea"/>
                <a:cs typeface="+mn-cs"/>
              </a:rPr>
              <a:t> Nancy, quiero que sepas que Dios ha prometido en su Palabra que siempre estará contigo y que nunca te dejará. Permite que este hecho haga crecer tu fe conforme atraviesas este momento difícil.</a:t>
            </a:r>
            <a:r>
              <a:rPr lang="en-US" dirty="0">
                <a:effectLst/>
              </a:rPr>
              <a:t> </a:t>
            </a:r>
            <a:br>
              <a:rPr lang="en-US" dirty="0">
                <a:effectLst/>
              </a:rPr>
            </a:br>
            <a:endParaRPr lang="en-US" sz="1200" kern="1200" dirty="0">
              <a:solidFill>
                <a:schemeClr val="tx1"/>
              </a:solidFill>
              <a:effectLst/>
              <a:latin typeface="Century Gothic" panose="020B0502020202020204" pitchFamily="34" charset="0"/>
              <a:ea typeface="+mn-ea"/>
              <a:cs typeface="+mn-cs"/>
            </a:endParaRPr>
          </a:p>
          <a:p>
            <a:r>
              <a:rPr lang="es-ES" sz="1200" b="1" kern="1200" dirty="0">
                <a:solidFill>
                  <a:schemeClr val="tx1"/>
                </a:solidFill>
                <a:effectLst/>
                <a:latin typeface="+mn-lt"/>
                <a:ea typeface="+mn-ea"/>
                <a:cs typeface="+mn-cs"/>
              </a:rPr>
              <a:t>Consejos prácticos para la bendición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Mire a la persona a los ojos.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Dirija la bendición a una persona (o grupo de personas) por su nombre.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Hable palabras de vida.</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Use las Escrituras cuando sea posible.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Reafirme las promesas que Dios ha hecho en las Escrituras.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Century Gothic" panose="020B0502020202020204" pitchFamily="34" charset="0"/>
                <a:ea typeface="+mn-ea"/>
                <a:cs typeface="+mn-cs"/>
              </a:rPr>
              <a:t> </a:t>
            </a:r>
          </a:p>
          <a:p>
            <a:r>
              <a:rPr lang="es-CO" sz="1200" kern="1200" dirty="0">
                <a:solidFill>
                  <a:schemeClr val="tx1"/>
                </a:solidFill>
                <a:effectLst/>
                <a:latin typeface="+mn-lt"/>
                <a:ea typeface="+mn-ea"/>
                <a:cs typeface="+mn-cs"/>
              </a:rPr>
              <a:t>Expresar una bendición puede ser un poco incómodo al principio – inténtelo, esfuércese. Exprese una bendición. Siga haciéndolo, y eso puede cambiar la relación y darle una nueva perspectiva sobre su hijo.</a:t>
            </a:r>
            <a:r>
              <a:rPr lang="en-US" sz="1200" kern="1200" dirty="0">
                <a:solidFill>
                  <a:schemeClr val="tx1"/>
                </a:solidFill>
                <a:effectLst/>
                <a:latin typeface="Century Gothic" panose="020B0502020202020204"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711A9EF9-29F9-423A-AC00-2A5EC2341E03}" type="slidenum">
              <a:rPr lang="en-US" smtClean="0"/>
              <a:t>12</a:t>
            </a:fld>
            <a:endParaRPr lang="en-US"/>
          </a:p>
        </p:txBody>
      </p:sp>
    </p:spTree>
    <p:extLst>
      <p:ext uri="{BB962C8B-B14F-4D97-AF65-F5344CB8AC3E}">
        <p14:creationId xmlns:p14="http://schemas.microsoft.com/office/powerpoint/2010/main" val="3066424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Sugerencia de actividad: Exprese una bendición</a:t>
            </a:r>
            <a:endParaRPr lang="en-US" sz="1200" kern="1200" dirty="0">
              <a:solidFill>
                <a:schemeClr val="tx1"/>
              </a:solidFill>
              <a:effectLst/>
              <a:latin typeface="+mn-lt"/>
              <a:ea typeface="+mn-ea"/>
              <a:cs typeface="+mn-cs"/>
            </a:endParaRPr>
          </a:p>
          <a:p>
            <a:pPr lvl="0"/>
            <a:endParaRPr lang="en-US" sz="1200" b="1" dirty="0">
              <a:solidFill>
                <a:schemeClr val="tx1"/>
              </a:solidFill>
              <a:latin typeface="Century Gothic" panose="020B0502020202020204" pitchFamily="34" charset="0"/>
            </a:endParaRPr>
          </a:p>
          <a:p>
            <a:pPr lvl="0"/>
            <a:r>
              <a:rPr lang="es-ES" sz="1200" b="1" kern="1200" dirty="0">
                <a:solidFill>
                  <a:schemeClr val="tx1"/>
                </a:solidFill>
                <a:effectLst/>
                <a:latin typeface="+mn-lt"/>
                <a:ea typeface="+mn-ea"/>
                <a:cs typeface="+mn-cs"/>
              </a:rPr>
              <a:t>1. Pídale al Espíritu Santo que le muestre una escritura o promesa de Dios en la Biblia que se aplique a la persona que está bendiciendo.</a:t>
            </a:r>
            <a:r>
              <a:rPr lang="es-ES" sz="1200" kern="1200" dirty="0">
                <a:solidFill>
                  <a:schemeClr val="tx1"/>
                </a:solidFill>
                <a:effectLst/>
                <a:latin typeface="+mn-lt"/>
                <a:ea typeface="+mn-ea"/>
                <a:cs typeface="+mn-cs"/>
              </a:rPr>
              <a:t> Cuando encuentre las promesas de Dios en su Biblia, resáltelas con un color diferente al que usa habitualmente o dibuje un símbolo al lado del versículo. Esto lo ayudará a encontrar fácilmente esas promesas cuando las necesite. Acostúmbrese a conocer Sus promesas y expréselas a los demás de manera rutinaria.</a:t>
            </a:r>
            <a:endParaRPr lang="en-US" sz="1200" kern="1200" dirty="0">
              <a:solidFill>
                <a:schemeClr val="tx1"/>
              </a:solidFill>
              <a:effectLst/>
              <a:latin typeface="+mn-lt"/>
              <a:ea typeface="+mn-ea"/>
              <a:cs typeface="+mn-cs"/>
            </a:endParaRPr>
          </a:p>
          <a:p>
            <a:pPr lvl="0"/>
            <a:r>
              <a:rPr lang="es-ES" sz="1200" b="1" kern="1200" dirty="0">
                <a:solidFill>
                  <a:schemeClr val="tx1"/>
                </a:solidFill>
                <a:effectLst/>
                <a:latin typeface="+mn-lt"/>
                <a:ea typeface="+mn-ea"/>
                <a:cs typeface="+mn-cs"/>
              </a:rPr>
              <a:t>2. Haga que extienda sus manos como si estuviera recibiendo un regalo.</a:t>
            </a:r>
            <a:r>
              <a:rPr lang="es-ES" sz="1200" kern="1200" dirty="0">
                <a:solidFill>
                  <a:schemeClr val="tx1"/>
                </a:solidFill>
                <a:effectLst/>
                <a:latin typeface="+mn-lt"/>
                <a:ea typeface="+mn-ea"/>
                <a:cs typeface="+mn-cs"/>
              </a:rPr>
              <a:t> </a:t>
            </a:r>
            <a:r>
              <a:rPr lang="es-ES" sz="1200" b="1" kern="1200" dirty="0">
                <a:solidFill>
                  <a:schemeClr val="tx1"/>
                </a:solidFill>
                <a:effectLst/>
                <a:latin typeface="+mn-lt"/>
                <a:ea typeface="+mn-ea"/>
                <a:cs typeface="+mn-cs"/>
              </a:rPr>
              <a:t>Mírela a los ojos, ponga su mano sobre su hombro y diríjase a ésta por su nombre.</a:t>
            </a:r>
            <a:endParaRPr lang="en-US" sz="1200" kern="1200" dirty="0">
              <a:solidFill>
                <a:schemeClr val="tx1"/>
              </a:solidFill>
              <a:effectLst/>
              <a:latin typeface="+mn-lt"/>
              <a:ea typeface="+mn-ea"/>
              <a:cs typeface="+mn-cs"/>
            </a:endParaRPr>
          </a:p>
          <a:p>
            <a:pPr lvl="0"/>
            <a:r>
              <a:rPr lang="es-ES" sz="1200" b="1" kern="1200" dirty="0">
                <a:solidFill>
                  <a:schemeClr val="tx1"/>
                </a:solidFill>
                <a:effectLst/>
                <a:latin typeface="+mn-lt"/>
                <a:ea typeface="+mn-ea"/>
                <a:cs typeface="+mn-cs"/>
              </a:rPr>
              <a:t>3. Exprese las Escrituras o las promesas de Dios sobre su vida. Considere comenzar diciendo: «quiero que sepas…»</a:t>
            </a:r>
            <a:endParaRPr lang="en-US" sz="1200" kern="1200" dirty="0">
              <a:solidFill>
                <a:schemeClr val="tx1"/>
              </a:solidFill>
              <a:effectLst/>
              <a:latin typeface="+mn-lt"/>
              <a:ea typeface="+mn-ea"/>
              <a:cs typeface="+mn-cs"/>
            </a:endParaRPr>
          </a:p>
          <a:p>
            <a:pPr lvl="0"/>
            <a:r>
              <a:rPr lang="es-ES" sz="1200" b="1" kern="1200" dirty="0">
                <a:solidFill>
                  <a:schemeClr val="tx1"/>
                </a:solidFill>
                <a:effectLst/>
                <a:latin typeface="+mn-lt"/>
                <a:ea typeface="+mn-ea"/>
                <a:cs typeface="+mn-cs"/>
              </a:rPr>
              <a:t>4. Una vez que le haya recordado las promesas y las bendiciones de Dios, considere cerrar desafiándola y diciendo «que tú…»</a:t>
            </a:r>
            <a:endParaRPr lang="en-US" sz="1200" kern="1200" dirty="0">
              <a:solidFill>
                <a:schemeClr val="tx1"/>
              </a:solidFill>
              <a:effectLst/>
              <a:latin typeface="+mn-lt"/>
              <a:ea typeface="+mn-ea"/>
              <a:cs typeface="+mn-cs"/>
            </a:endParaRPr>
          </a:p>
          <a:p>
            <a:endParaRPr lang="en-US" b="1" dirty="0">
              <a:solidFill>
                <a:schemeClr val="tx1"/>
              </a:solidFill>
              <a:latin typeface="Century Gothic" panose="020B0502020202020204" pitchFamily="34" charset="0"/>
            </a:endParaRPr>
          </a:p>
          <a:p>
            <a:r>
              <a:rPr lang="es-ES" sz="1200" b="1" kern="1200" dirty="0">
                <a:solidFill>
                  <a:schemeClr val="tx1"/>
                </a:solidFill>
                <a:effectLst/>
                <a:latin typeface="+mn-lt"/>
                <a:ea typeface="+mn-ea"/>
                <a:cs typeface="+mn-cs"/>
              </a:rPr>
              <a:t>Ejemplo de una bendición:</a:t>
            </a:r>
            <a:endParaRPr lang="en-US" sz="1200" kern="1200" dirty="0">
              <a:solidFill>
                <a:schemeClr val="tx1"/>
              </a:solidFill>
              <a:effectLst/>
              <a:latin typeface="+mn-lt"/>
              <a:ea typeface="+mn-ea"/>
              <a:cs typeface="+mn-cs"/>
            </a:endParaRPr>
          </a:p>
          <a:p>
            <a:endParaRPr lang="en-US" dirty="0">
              <a:solidFill>
                <a:schemeClr val="tx1"/>
              </a:solidFill>
              <a:latin typeface="Century Gothic" panose="020B0502020202020204" pitchFamily="34" charset="0"/>
            </a:endParaRPr>
          </a:p>
          <a:p>
            <a:r>
              <a:rPr lang="en-US" dirty="0">
                <a:solidFill>
                  <a:schemeClr val="tx1"/>
                </a:solidFill>
                <a:latin typeface="Century Gothic" panose="020B0502020202020204" pitchFamily="34" charset="0"/>
              </a:rPr>
              <a:t>1. </a:t>
            </a:r>
            <a:r>
              <a:rPr lang="es-ES" sz="1200" b="1" kern="1200" dirty="0">
                <a:solidFill>
                  <a:schemeClr val="tx1"/>
                </a:solidFill>
                <a:effectLst/>
                <a:latin typeface="+mn-lt"/>
                <a:ea typeface="+mn-ea"/>
                <a:cs typeface="+mn-cs"/>
              </a:rPr>
              <a:t>Estas son algunas de las promesas de Dios en las que basaré esta bendición</a:t>
            </a:r>
            <a:r>
              <a:rPr lang="en-US" dirty="0">
                <a:solidFill>
                  <a:schemeClr val="tx1"/>
                </a:solidFill>
                <a:latin typeface="Century Gothic" panose="020B0502020202020204" pitchFamily="34" charset="0"/>
              </a:rPr>
              <a: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Nosotros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amamos</a:t>
            </a:r>
            <a:r>
              <a:rPr lang="en-US" sz="1200" kern="1200" baseline="300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porque</a:t>
            </a:r>
            <a:r>
              <a:rPr lang="en-US" sz="1200" kern="1200" dirty="0">
                <a:solidFill>
                  <a:schemeClr val="tx1"/>
                </a:solidFill>
                <a:effectLst/>
                <a:latin typeface="+mn-lt"/>
                <a:ea typeface="+mn-ea"/>
                <a:cs typeface="+mn-cs"/>
              </a:rPr>
              <a:t> ÉL NOS AMÓ PRIMERO». </a:t>
            </a:r>
            <a:r>
              <a:rPr lang="es-ES" sz="1200" kern="1200" dirty="0">
                <a:solidFill>
                  <a:schemeClr val="tx1"/>
                </a:solidFill>
                <a:effectLst/>
                <a:latin typeface="+mn-lt"/>
                <a:ea typeface="+mn-ea"/>
                <a:cs typeface="+mn-cs"/>
              </a:rPr>
              <a:t>1 Juan 4:19</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Pues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ustedes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aun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siendo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malos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saben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dar</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cosas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buenas</a:t>
            </a:r>
            <a:r>
              <a:rPr lang="en-US" sz="1200" kern="1200" dirty="0">
                <a:solidFill>
                  <a:schemeClr val="tx1"/>
                </a:solidFill>
                <a:effectLst/>
                <a:latin typeface="+mn-lt"/>
                <a:ea typeface="+mn-ea"/>
                <a:cs typeface="+mn-cs"/>
              </a:rPr>
              <a:t> a sus </a:t>
            </a:r>
            <a:r>
              <a:rPr lang="en-US" sz="1200" kern="1200" dirty="0" err="1">
                <a:solidFill>
                  <a:schemeClr val="tx1"/>
                </a:solidFill>
                <a:effectLst/>
                <a:latin typeface="+mn-lt"/>
                <a:ea typeface="+mn-ea"/>
                <a:cs typeface="+mn-cs"/>
              </a:rPr>
              <a:t>hijos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cuánto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más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su</a:t>
            </a:r>
            <a:r>
              <a:rPr lang="en-US" sz="1200" kern="1200" dirty="0">
                <a:solidFill>
                  <a:schemeClr val="tx1"/>
                </a:solidFill>
                <a:effectLst/>
                <a:latin typeface="+mn-lt"/>
                <a:ea typeface="+mn-ea"/>
                <a:cs typeface="+mn-cs"/>
              </a:rPr>
              <a:t> Padre que </a:t>
            </a:r>
            <a:r>
              <a:rPr lang="en-US" sz="1200" kern="1200" dirty="0" err="1">
                <a:solidFill>
                  <a:schemeClr val="tx1"/>
                </a:solidFill>
                <a:effectLst/>
                <a:latin typeface="+mn-lt"/>
                <a:ea typeface="+mn-ea"/>
                <a:cs typeface="+mn-cs"/>
              </a:rPr>
              <a:t>está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a:t>
            </a:r>
            <a:r>
              <a:rPr lang="en-US" sz="1200" kern="1200" dirty="0">
                <a:solidFill>
                  <a:schemeClr val="tx1"/>
                </a:solidFill>
                <a:effectLst/>
                <a:latin typeface="+mn-lt"/>
                <a:ea typeface="+mn-ea"/>
                <a:cs typeface="+mn-cs"/>
              </a:rPr>
              <a:t> el </a:t>
            </a:r>
            <a:r>
              <a:rPr lang="en-US" sz="1200" kern="1200" dirty="0" err="1">
                <a:solidFill>
                  <a:schemeClr val="tx1"/>
                </a:solidFill>
                <a:effectLst/>
                <a:latin typeface="+mn-lt"/>
                <a:ea typeface="+mn-ea"/>
                <a:cs typeface="+mn-cs"/>
              </a:rPr>
              <a:t>cielo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dará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cosas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buenas</a:t>
            </a:r>
            <a:r>
              <a:rPr lang="en-US" sz="1200" kern="1200" dirty="0">
                <a:solidFill>
                  <a:schemeClr val="tx1"/>
                </a:solidFill>
                <a:effectLst/>
                <a:latin typeface="+mn-lt"/>
                <a:ea typeface="+mn-ea"/>
                <a:cs typeface="+mn-cs"/>
              </a:rPr>
              <a:t> a los que le </a:t>
            </a:r>
            <a:r>
              <a:rPr lang="en-US" sz="1200" kern="1200" dirty="0" err="1">
                <a:solidFill>
                  <a:schemeClr val="tx1"/>
                </a:solidFill>
                <a:effectLst/>
                <a:latin typeface="+mn-lt"/>
                <a:ea typeface="+mn-ea"/>
                <a:cs typeface="+mn-cs"/>
              </a:rPr>
              <a:t>pidan</a:t>
            </a:r>
            <a:r>
              <a:rPr lang="en-US" sz="1200" kern="1200" dirty="0">
                <a:solidFill>
                  <a:schemeClr val="tx1"/>
                </a:solidFill>
                <a:effectLst/>
                <a:latin typeface="+mn-lt"/>
                <a:ea typeface="+mn-ea"/>
                <a:cs typeface="+mn-cs"/>
              </a:rPr>
              <a:t>!» </a:t>
            </a:r>
            <a:r>
              <a:rPr lang="es-ES" sz="1200" kern="1200" dirty="0">
                <a:solidFill>
                  <a:schemeClr val="tx1"/>
                </a:solidFill>
                <a:effectLst/>
                <a:latin typeface="+mn-lt"/>
                <a:ea typeface="+mn-ea"/>
                <a:cs typeface="+mn-cs"/>
              </a:rPr>
              <a:t>Mateo 7:11</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Porque</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somos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hechura</a:t>
            </a:r>
            <a:r>
              <a:rPr lang="en-US" sz="1200" kern="1200" dirty="0">
                <a:solidFill>
                  <a:schemeClr val="tx1"/>
                </a:solidFill>
                <a:effectLst/>
                <a:latin typeface="+mn-lt"/>
                <a:ea typeface="+mn-ea"/>
                <a:cs typeface="+mn-cs"/>
              </a:rPr>
              <a:t> de Dios, </a:t>
            </a:r>
            <a:r>
              <a:rPr lang="en-US" sz="1200" kern="1200" dirty="0" err="1">
                <a:solidFill>
                  <a:schemeClr val="tx1"/>
                </a:solidFill>
                <a:effectLst/>
                <a:latin typeface="+mn-lt"/>
                <a:ea typeface="+mn-ea"/>
                <a:cs typeface="+mn-cs"/>
              </a:rPr>
              <a:t>creados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a:t>
            </a:r>
            <a:r>
              <a:rPr lang="en-US" sz="1200" kern="1200" dirty="0">
                <a:solidFill>
                  <a:schemeClr val="tx1"/>
                </a:solidFill>
                <a:effectLst/>
                <a:latin typeface="+mn-lt"/>
                <a:ea typeface="+mn-ea"/>
                <a:cs typeface="+mn-cs"/>
              </a:rPr>
              <a:t> Cristo Jesús para </a:t>
            </a:r>
            <a:r>
              <a:rPr lang="en-US" sz="1200" kern="1200" dirty="0" err="1">
                <a:solidFill>
                  <a:schemeClr val="tx1"/>
                </a:solidFill>
                <a:effectLst/>
                <a:latin typeface="+mn-lt"/>
                <a:ea typeface="+mn-ea"/>
                <a:cs typeface="+mn-cs"/>
              </a:rPr>
              <a:t>buenas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obras</a:t>
            </a:r>
            <a:r>
              <a:rPr lang="en-US" sz="1200" kern="1200" dirty="0">
                <a:solidFill>
                  <a:schemeClr val="tx1"/>
                </a:solidFill>
                <a:effectLst/>
                <a:latin typeface="+mn-lt"/>
                <a:ea typeface="+mn-ea"/>
                <a:cs typeface="+mn-cs"/>
              </a:rPr>
              <a:t>, las </a:t>
            </a:r>
            <a:r>
              <a:rPr lang="en-US" sz="1200" kern="1200" dirty="0" err="1">
                <a:solidFill>
                  <a:schemeClr val="tx1"/>
                </a:solidFill>
                <a:effectLst/>
                <a:latin typeface="+mn-lt"/>
                <a:ea typeface="+mn-ea"/>
                <a:cs typeface="+mn-cs"/>
              </a:rPr>
              <a:t>cuales</a:t>
            </a:r>
            <a:r>
              <a:rPr lang="en-US" sz="1200" kern="1200" dirty="0">
                <a:solidFill>
                  <a:schemeClr val="tx1"/>
                </a:solidFill>
                <a:effectLst/>
                <a:latin typeface="+mn-lt"/>
                <a:ea typeface="+mn-ea"/>
                <a:cs typeface="+mn-cs"/>
              </a:rPr>
              <a:t> Dios </a:t>
            </a:r>
            <a:r>
              <a:rPr lang="en-US" sz="1200" kern="1200" dirty="0" err="1">
                <a:solidFill>
                  <a:schemeClr val="tx1"/>
                </a:solidFill>
                <a:effectLst/>
                <a:latin typeface="+mn-lt"/>
                <a:ea typeface="+mn-ea"/>
                <a:cs typeface="+mn-cs"/>
              </a:rPr>
              <a:t>dispuso</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antemano</a:t>
            </a:r>
            <a:r>
              <a:rPr lang="en-US" sz="1200" kern="1200" dirty="0">
                <a:solidFill>
                  <a:schemeClr val="tx1"/>
                </a:solidFill>
                <a:effectLst/>
                <a:latin typeface="+mn-lt"/>
                <a:ea typeface="+mn-ea"/>
                <a:cs typeface="+mn-cs"/>
              </a:rPr>
              <a:t> a fin de que las </a:t>
            </a:r>
            <a:r>
              <a:rPr lang="en-US" sz="1200" kern="1200" dirty="0" err="1">
                <a:solidFill>
                  <a:schemeClr val="tx1"/>
                </a:solidFill>
                <a:effectLst/>
                <a:latin typeface="+mn-lt"/>
                <a:ea typeface="+mn-ea"/>
                <a:cs typeface="+mn-cs"/>
              </a:rPr>
              <a:t>pongamos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en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práctica</a:t>
            </a:r>
            <a:r>
              <a:rPr lang="en-US" sz="1200" kern="1200" dirty="0">
                <a:solidFill>
                  <a:schemeClr val="tx1"/>
                </a:solidFill>
                <a:effectLst/>
                <a:latin typeface="+mn-lt"/>
                <a:ea typeface="+mn-ea"/>
                <a:cs typeface="+mn-cs"/>
              </a:rPr>
              <a:t>». </a:t>
            </a:r>
            <a:r>
              <a:rPr lang="es-ES" sz="1200" kern="1200" dirty="0">
                <a:solidFill>
                  <a:schemeClr val="tx1"/>
                </a:solidFill>
                <a:effectLst/>
                <a:latin typeface="+mn-lt"/>
                <a:ea typeface="+mn-ea"/>
                <a:cs typeface="+mn-cs"/>
              </a:rPr>
              <a:t>Efesios 2:10</a:t>
            </a:r>
            <a:endParaRPr lang="en-US" sz="1200" kern="1200" dirty="0">
              <a:solidFill>
                <a:schemeClr val="tx1"/>
              </a:solidFill>
              <a:effectLst/>
              <a:latin typeface="+mn-lt"/>
              <a:ea typeface="+mn-ea"/>
              <a:cs typeface="+mn-cs"/>
            </a:endParaRPr>
          </a:p>
          <a:p>
            <a:endParaRPr lang="en-US" dirty="0">
              <a:solidFill>
                <a:schemeClr val="tx1"/>
              </a:solidFill>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Century Gothic" panose="020B0502020202020204" pitchFamily="34" charset="0"/>
              </a:rPr>
              <a:t>2. </a:t>
            </a:r>
            <a:r>
              <a:rPr lang="es-ES" sz="1200" b="1" kern="1200" dirty="0">
                <a:solidFill>
                  <a:schemeClr val="tx1"/>
                </a:solidFill>
                <a:effectLst/>
                <a:latin typeface="+mn-lt"/>
                <a:ea typeface="+mn-ea"/>
                <a:cs typeface="+mn-cs"/>
              </a:rPr>
              <a:t>Diríjase a la persona por su nombre</a:t>
            </a:r>
            <a:r>
              <a:rPr lang="en-US" dirty="0">
                <a:solidFill>
                  <a:schemeClr val="tx1"/>
                </a:solidFill>
                <a:latin typeface="Century Gothic" panose="020B0502020202020204" pitchFamily="34" charset="0"/>
              </a:rPr>
              <a:t>: </a:t>
            </a:r>
            <a:r>
              <a:rPr lang="es-ES" sz="1200" i="1" kern="1200" dirty="0">
                <a:solidFill>
                  <a:schemeClr val="tx1"/>
                </a:solidFill>
                <a:effectLst/>
                <a:latin typeface="+mn-lt"/>
                <a:ea typeface="+mn-ea"/>
                <a:cs typeface="+mn-cs"/>
              </a:rPr>
              <a:t>Nancy… quiero que sepas que tu padre celestial te ama. Él desea cosas buenas para tu vida</a:t>
            </a:r>
            <a:r>
              <a:rPr lang="en-US" i="1" dirty="0">
                <a:solidFill>
                  <a:schemeClr val="tx1"/>
                </a:solidFill>
                <a:latin typeface="Century Gothic" panose="020B0502020202020204" pitchFamily="34" charset="0"/>
              </a:rPr>
              <a:t>.</a:t>
            </a:r>
          </a:p>
          <a:p>
            <a:endParaRPr lang="en-US" dirty="0">
              <a:solidFill>
                <a:schemeClr val="tx1"/>
              </a:solidFill>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Century Gothic" panose="020B0502020202020204" pitchFamily="34" charset="0"/>
              </a:rPr>
              <a:t>3. </a:t>
            </a:r>
            <a:r>
              <a:rPr lang="es-ES" sz="1200" b="1" kern="1200" dirty="0">
                <a:solidFill>
                  <a:schemeClr val="tx1"/>
                </a:solidFill>
                <a:effectLst/>
                <a:latin typeface="+mn-lt"/>
                <a:ea typeface="+mn-ea"/>
                <a:cs typeface="+mn-cs"/>
              </a:rPr>
              <a:t>Pronuncie las promesas de Dios sobre su vida</a:t>
            </a:r>
            <a:r>
              <a:rPr lang="en-US" dirty="0">
                <a:solidFill>
                  <a:schemeClr val="tx1"/>
                </a:solidFill>
                <a:latin typeface="Century Gothic" panose="020B0502020202020204" pitchFamily="34" charset="0"/>
              </a:rPr>
              <a:t>: </a:t>
            </a:r>
            <a:r>
              <a:rPr lang="es-ES" sz="1200" i="1" kern="1200" dirty="0">
                <a:solidFill>
                  <a:schemeClr val="tx1"/>
                </a:solidFill>
                <a:effectLst/>
                <a:latin typeface="+mn-lt"/>
                <a:ea typeface="+mn-ea"/>
                <a:cs typeface="+mn-cs"/>
              </a:rPr>
              <a:t>Que sepas que Él te creó con un propósito </a:t>
            </a:r>
            <a:r>
              <a:rPr lang="es-ES" sz="1200" i="1" kern="1200" dirty="0" err="1">
                <a:solidFill>
                  <a:schemeClr val="tx1"/>
                </a:solidFill>
                <a:effectLst/>
                <a:latin typeface="+mn-lt"/>
                <a:ea typeface="+mn-ea"/>
                <a:cs typeface="+mn-cs"/>
              </a:rPr>
              <a:t>espec</a:t>
            </a:r>
            <a:r>
              <a:rPr lang="es-CO" sz="1200" i="1" kern="1200" dirty="0">
                <a:solidFill>
                  <a:schemeClr val="tx1"/>
                </a:solidFill>
                <a:effectLst/>
                <a:latin typeface="+mn-lt"/>
                <a:ea typeface="+mn-ea"/>
                <a:cs typeface="+mn-cs"/>
              </a:rPr>
              <a:t>ífico</a:t>
            </a:r>
            <a:r>
              <a:rPr lang="es-ES" sz="1200" i="1" kern="1200" dirty="0">
                <a:solidFill>
                  <a:schemeClr val="tx1"/>
                </a:solidFill>
                <a:effectLst/>
                <a:latin typeface="+mn-lt"/>
                <a:ea typeface="+mn-ea"/>
                <a:cs typeface="+mn-cs"/>
              </a:rPr>
              <a:t>. Él tiene planes de usarte para su reino.</a:t>
            </a:r>
            <a:endParaRPr lang="en-US" i="1" dirty="0">
              <a:solidFill>
                <a:schemeClr val="tx1"/>
              </a:solidFill>
              <a:latin typeface="Century Gothic" panose="020B0502020202020204" pitchFamily="34" charset="0"/>
            </a:endParaRPr>
          </a:p>
          <a:p>
            <a:endParaRPr lang="en-US" i="1" dirty="0">
              <a:solidFill>
                <a:schemeClr val="tx1"/>
              </a:solidFill>
              <a:latin typeface="Century Gothic" panose="020B0502020202020204" pitchFamily="34" charset="0"/>
            </a:endParaRPr>
          </a:p>
          <a:p>
            <a:r>
              <a:rPr lang="en-US" dirty="0">
                <a:solidFill>
                  <a:schemeClr val="tx1"/>
                </a:solidFill>
                <a:latin typeface="Century Gothic" panose="020B0502020202020204" pitchFamily="34" charset="0"/>
              </a:rPr>
              <a:t>4. </a:t>
            </a:r>
            <a:r>
              <a:rPr lang="es-ES" sz="1200" b="1" kern="1200" dirty="0">
                <a:solidFill>
                  <a:schemeClr val="tx1"/>
                </a:solidFill>
                <a:effectLst/>
                <a:latin typeface="+mn-lt"/>
                <a:ea typeface="+mn-ea"/>
                <a:cs typeface="+mn-cs"/>
              </a:rPr>
              <a:t>Desafíela</a:t>
            </a:r>
            <a:r>
              <a:rPr lang="en-US" dirty="0">
                <a:solidFill>
                  <a:schemeClr val="tx1"/>
                </a:solidFill>
                <a:latin typeface="Century Gothic" panose="020B0502020202020204" pitchFamily="34" charset="0"/>
              </a:rPr>
              <a:t>: </a:t>
            </a:r>
            <a:r>
              <a:rPr lang="es-ES" sz="1200" i="1" kern="1200" dirty="0">
                <a:solidFill>
                  <a:schemeClr val="tx1"/>
                </a:solidFill>
                <a:effectLst/>
                <a:latin typeface="+mn-lt"/>
                <a:ea typeface="+mn-ea"/>
                <a:cs typeface="+mn-cs"/>
              </a:rPr>
              <a:t>Que puedas caminar en sintonía con el Espíritu Santo y permitirle guiar tus pasos</a:t>
            </a:r>
            <a:r>
              <a:rPr lang="en-US" i="1" dirty="0">
                <a:effectLst/>
              </a:rPr>
              <a:t> </a:t>
            </a:r>
            <a:r>
              <a:rPr lang="en-US" i="1" dirty="0">
                <a:solidFill>
                  <a:schemeClr val="tx1"/>
                </a:solidFill>
                <a:latin typeface="Century Gothic" panose="020B0502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 Busque un compañero y escriba una bendición específicamente para él o ella. Una vez que tenga la Escritura y la bendición escritas, siga los pasos para expresar la bendición sobre él o ella</a:t>
            </a:r>
            <a:r>
              <a:rPr lang="en-US" sz="1200" b="0" i="0" u="none" strike="noStrike" kern="1200" baseline="0" dirty="0">
                <a:solidFill>
                  <a:schemeClr val="tx1"/>
                </a:solidFill>
                <a:latin typeface="+mn-lt"/>
                <a:ea typeface="+mn-ea"/>
                <a:cs typeface="+mn-cs"/>
              </a:rPr>
              <a:t>.</a:t>
            </a:r>
          </a:p>
        </p:txBody>
      </p:sp>
      <p:sp>
        <p:nvSpPr>
          <p:cNvPr id="4" name="Slide Number Placeholder 3"/>
          <p:cNvSpPr>
            <a:spLocks noGrp="1"/>
          </p:cNvSpPr>
          <p:nvPr>
            <p:ph type="sldNum" sz="quarter" idx="5"/>
          </p:nvPr>
        </p:nvSpPr>
        <p:spPr/>
        <p:txBody>
          <a:bodyPr/>
          <a:lstStyle/>
          <a:p>
            <a:fld id="{711A9EF9-29F9-423A-AC00-2A5EC2341E03}" type="slidenum">
              <a:rPr lang="en-US" smtClean="0"/>
              <a:t>13</a:t>
            </a:fld>
            <a:endParaRPr lang="en-US"/>
          </a:p>
        </p:txBody>
      </p:sp>
    </p:spTree>
    <p:extLst>
      <p:ext uri="{BB962C8B-B14F-4D97-AF65-F5344CB8AC3E}">
        <p14:creationId xmlns:p14="http://schemas.microsoft.com/office/powerpoint/2010/main" val="29454527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El poder de la comunicación no verbal – Páginas 18 - 20</a:t>
            </a:r>
            <a:r>
              <a:rPr lang="en-US" dirty="0">
                <a:effectLst/>
              </a:rPr>
              <a:t> </a:t>
            </a:r>
            <a:br>
              <a:rPr lang="en-US" dirty="0">
                <a:effectLst/>
              </a:rPr>
            </a:br>
            <a:r>
              <a:rPr lang="es-ES" sz="1200" kern="1200" dirty="0">
                <a:solidFill>
                  <a:schemeClr val="tx1"/>
                </a:solidFill>
                <a:effectLst/>
                <a:latin typeface="+mn-lt"/>
                <a:ea typeface="+mn-ea"/>
                <a:cs typeface="+mn-cs"/>
              </a:rPr>
              <a:t>Nuestra comunicación no verbal puede fácilmente infundir confianza en los demás o disminuirla</a:t>
            </a:r>
            <a:r>
              <a:rPr lang="en-US" sz="1200" kern="1200" dirty="0">
                <a:solidFill>
                  <a:schemeClr val="tx1"/>
                </a:solidFill>
                <a:effectLst/>
                <a:latin typeface="+mn-lt"/>
                <a:ea typeface="+mn-ea"/>
                <a:cs typeface="+mn-cs"/>
              </a:rPr>
              <a:t>.</a:t>
            </a:r>
          </a:p>
          <a:p>
            <a:endParaRPr lang="en-US" sz="1200" b="0" i="0" u="none" strike="noStrike" kern="1200" baseline="0" dirty="0">
              <a:solidFill>
                <a:schemeClr val="tx1"/>
              </a:solidFill>
              <a:latin typeface="Century Gothic" panose="020B0502020202020204" pitchFamily="34" charset="0"/>
              <a:ea typeface="+mn-ea"/>
              <a:cs typeface="+mn-cs"/>
            </a:endParaRPr>
          </a:p>
          <a:p>
            <a:r>
              <a:rPr lang="es-ES" sz="1200" kern="1200" dirty="0">
                <a:solidFill>
                  <a:schemeClr val="tx1"/>
                </a:solidFill>
                <a:effectLst/>
                <a:latin typeface="+mn-lt"/>
                <a:ea typeface="+mn-ea"/>
                <a:cs typeface="+mn-cs"/>
              </a:rPr>
              <a:t>La multitarea y nuestra adicción a las pantallas pueden ser obstáculos para permanecer conectados con nuestros hijos. Nuestro enfoque en la tecnología a menudo puede transmitir un mensaje a los demás de que son menos valiosos o merecedores de nuestra atención. La cantidad de tiempo que las familias pierden cuando podrían estar en una conversación significativa o conectarse a nivel del corazón es asombrosa.</a:t>
            </a:r>
            <a:r>
              <a:rPr lang="en-US" dirty="0">
                <a:effectLst/>
              </a:rPr>
              <a:t> </a:t>
            </a:r>
            <a:endParaRPr lang="en-US" sz="1200" kern="1200" dirty="0">
              <a:solidFill>
                <a:schemeClr val="tx1"/>
              </a:solidFill>
              <a:effectLst/>
              <a:latin typeface="+mn-lt"/>
              <a:ea typeface="+mn-ea"/>
              <a:cs typeface="+mn-cs"/>
            </a:endParaRPr>
          </a:p>
          <a:p>
            <a:endParaRPr lang="en-US" dirty="0">
              <a:latin typeface="Century Gothic" panose="020B0502020202020204" pitchFamily="34" charset="0"/>
            </a:endParaRPr>
          </a:p>
          <a:p>
            <a:r>
              <a:rPr lang="es-ES" sz="1200" b="1" kern="1200" dirty="0">
                <a:solidFill>
                  <a:schemeClr val="tx1"/>
                </a:solidFill>
                <a:effectLst/>
                <a:latin typeface="+mn-lt"/>
                <a:ea typeface="+mn-ea"/>
                <a:cs typeface="+mn-cs"/>
              </a:rPr>
              <a:t>Espacio sagrado</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Cada vez que se encuentre en un espacio sagrado, se compromete con la otra persona a no dejarse distraer. Toda la tecnología se apaga y guarda, y no sólo se coloca en modo de vibración. Fuera de la vista, completamente apagado—ningún zumbido, timbre o notificaciones lo alejarán de ese espacio sagrado que está compartiendo con otra persona. Independientemente de cómo lo haga, busque una manera de mantener a su familia conectada.</a:t>
            </a:r>
            <a:br>
              <a:rPr lang="en-US" sz="1200" kern="1200" dirty="0">
                <a:solidFill>
                  <a:schemeClr val="tx1"/>
                </a:solidFill>
                <a:effectLst/>
                <a:latin typeface="+mn-lt"/>
                <a:ea typeface="+mn-ea"/>
                <a:cs typeface="+mn-cs"/>
              </a:rPr>
            </a:br>
            <a:endParaRPr lang="en-US" sz="1200" kern="1200" dirty="0">
              <a:solidFill>
                <a:schemeClr val="tx1"/>
              </a:solidFill>
              <a:effectLst/>
              <a:latin typeface="Century Gothic" panose="020B0502020202020204" pitchFamily="34" charset="0"/>
              <a:ea typeface="+mn-ea"/>
              <a:cs typeface="+mn-cs"/>
            </a:endParaRPr>
          </a:p>
          <a:p>
            <a:r>
              <a:rPr lang="es-ES" sz="1200" b="1" kern="1200" dirty="0">
                <a:solidFill>
                  <a:schemeClr val="tx1"/>
                </a:solidFill>
                <a:effectLst/>
                <a:latin typeface="+mn-lt"/>
                <a:ea typeface="+mn-ea"/>
                <a:cs typeface="+mn-cs"/>
              </a:rPr>
              <a:t>Tono</a:t>
            </a:r>
            <a:r>
              <a:rPr lang="en-US" dirty="0">
                <a:effectLst/>
              </a:rPr>
              <a:t> </a:t>
            </a:r>
            <a:endParaRPr lang="en-US" sz="1200" b="1" kern="1200" dirty="0">
              <a:solidFill>
                <a:schemeClr val="tx1"/>
              </a:solidFill>
              <a:effectLst/>
              <a:latin typeface="Century Gothic" panose="020B0502020202020204" pitchFamily="34" charset="0"/>
              <a:ea typeface="+mn-ea"/>
              <a:cs typeface="+mn-cs"/>
            </a:endParaRPr>
          </a:p>
          <a:p>
            <a:r>
              <a:rPr lang="es-ES" sz="1200" kern="1200" dirty="0">
                <a:solidFill>
                  <a:schemeClr val="tx1"/>
                </a:solidFill>
                <a:effectLst/>
                <a:latin typeface="+mn-lt"/>
                <a:ea typeface="+mn-ea"/>
                <a:cs typeface="+mn-cs"/>
              </a:rPr>
              <a:t>La adicción a la pantalla no es la única señal no verbal que obstaculiza el infundir seguridad en otros. El tono que usamos para comunicarnos con nuestros hijos a menudo habla de lo que realmente hay en nuestro corazón.</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Decir «bien hecho» con poco entusiasmo no tiene mucho impacto en el niño. Sin prisa, mirándolo a los ojos y decir: «No puedo creer lo duro que trabajaste. No estoy seguro de cómo te sientes, pero creo que hiciste un buen trabajo». ¿Ve la diferencia? Las palabras son similares, pero el tono puede tener mucho peso.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Century Gothic" panose="020B0502020202020204" pitchFamily="34" charset="0"/>
              <a:ea typeface="+mn-ea"/>
              <a:cs typeface="+mn-cs"/>
            </a:endParaRPr>
          </a:p>
          <a:p>
            <a:r>
              <a:rPr lang="es-ES" sz="1200" b="1" kern="1200" dirty="0">
                <a:solidFill>
                  <a:schemeClr val="tx1"/>
                </a:solidFill>
                <a:effectLst/>
                <a:latin typeface="+mn-lt"/>
                <a:ea typeface="+mn-ea"/>
                <a:cs typeface="+mn-cs"/>
              </a:rPr>
              <a:t>Expresiones faciales y contacto visual</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No olvidemos las expresiones faciales y el contacto visual. Es útil mirar a los ojos, poner una mano en su hombro y realmente decir palabras afirmantes.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Que no haya confusión en sus palabras. Deje que el impacto de su afirmación intencional penetre profundamente en el corazón de esa persona, porque esas palabras pueden hacer eco durante décadas</a:t>
            </a:r>
            <a:r>
              <a:rPr lang="en-US" sz="1200" b="1" kern="1200" dirty="0">
                <a:solidFill>
                  <a:schemeClr val="tx1"/>
                </a:solidFill>
                <a:effectLst/>
                <a:latin typeface="Century Gothic" panose="020B0502020202020204" pitchFamily="34" charset="0"/>
                <a:ea typeface="+mn-ea"/>
                <a:cs typeface="+mn-cs"/>
              </a:rPr>
              <a:t>.</a:t>
            </a:r>
          </a:p>
          <a:p>
            <a:endParaRPr lang="en-US" sz="1200" kern="1200" dirty="0">
              <a:solidFill>
                <a:schemeClr val="tx1"/>
              </a:solidFill>
              <a:effectLst/>
              <a:latin typeface="Century Gothic" panose="020B0502020202020204" pitchFamily="34" charset="0"/>
              <a:ea typeface="+mn-ea"/>
              <a:cs typeface="+mn-cs"/>
            </a:endParaRPr>
          </a:p>
          <a:p>
            <a:r>
              <a:rPr lang="es-ES" sz="1200" b="1" kern="1200" dirty="0">
                <a:solidFill>
                  <a:schemeClr val="tx1"/>
                </a:solidFill>
                <a:effectLst/>
                <a:latin typeface="+mn-lt"/>
                <a:ea typeface="+mn-ea"/>
                <a:cs typeface="+mn-cs"/>
              </a:rPr>
              <a:t>He aquí algunos poderosos generadores de confianza no verbales</a:t>
            </a:r>
            <a:r>
              <a:rPr lang="en-US" sz="1200" b="1" kern="1200" dirty="0">
                <a:solidFill>
                  <a:schemeClr val="tx1"/>
                </a:solidFill>
                <a:effectLst/>
                <a:latin typeface="Century Gothic" panose="020B0502020202020204" pitchFamily="34" charset="0"/>
                <a:ea typeface="+mn-ea"/>
                <a:cs typeface="+mn-cs"/>
              </a:rPr>
              <a:t>:</a:t>
            </a: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Mirar a los ojos sin distraerse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Poner la mano en el hombro</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Chocar los cinco y chocar los puños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Pulgares hacia arriba</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Saludar desde el otro lado del salón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Enviar una afirmación a través de otra persona (padre, cónyuge o amigo)</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Century Gothic" panose="020B0502020202020204" pitchFamily="34" charset="0"/>
              <a:ea typeface="+mn-ea"/>
              <a:cs typeface="+mn-cs"/>
            </a:endParaRPr>
          </a:p>
          <a:p>
            <a:r>
              <a:rPr lang="es-ES" sz="1200" b="1" kern="1200" dirty="0">
                <a:solidFill>
                  <a:schemeClr val="tx1"/>
                </a:solidFill>
                <a:effectLst/>
                <a:latin typeface="+mn-lt"/>
                <a:ea typeface="+mn-ea"/>
                <a:cs typeface="+mn-cs"/>
              </a:rPr>
              <a:t>Preparándose para las situaciones problemáticas</a:t>
            </a:r>
            <a:br>
              <a:rPr lang="es-ES" sz="1200" b="1"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El momento clave en que sus palabras y reacciones serán importantes es cuando las cosas se complican. Una cosa es afirmar los buenos comportamientos que desea ver repetidos. Pero debe estar preparado para el momento en que reciba las noticias que lo devastan.</a:t>
            </a:r>
            <a:br>
              <a:rPr lang="es-E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Oro para que nunca tenga que escuchar noticias de un embarazo antes del matrimonio, que se emborracharon, que fueron expulsados ​​de la escuela o fueron atrapados robando en tiendas. Pero es probable que tenga que lidiar con alguna forma de noticias problemáticas.</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Aunque es posible que no pueda prepararse completamente para el cómo o el cuándo recibirá esta noticia, haga lo que pueda para prepararse mentalmente sobre cómo responder.</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Su primera respuesta, sus primeras palabras, sus acciones inmediatas son las que se reproducirán en sus mentes por el resto de sus vidas. </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Si grita, se enoja, menosprecia o sale furibundo de la habitación, nunca lo olvidarán.</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Si los abraza, llora con ellos y expresa su amor incondicional, nunca lo olvidarán.</a:t>
            </a:r>
            <a:br>
              <a:rPr lang="es-E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Esto no significa que tenga que pasar por alto la acción o intentar fingir que no sucedió. Pero recuerde, este es su hijo. Es un ser humano. Se equivocará, y usted también.</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¿Por qué no planificar ahora cómo responderá?</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Deje que su primera acción sea asegurarles que los ama y que estará con ellos durante esta experiencia. Puede haber muchas preguntas sin respuesta, pero deberá seguir el proceso con ellos.</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Nunca dé la espalda a sus hijos. Nunca deje que cuestionen su amor.</a:t>
            </a:r>
            <a:br>
              <a:rPr lang="es-E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Son momentos como estos los que pondrán a prueba su determinación de la </a:t>
            </a:r>
            <a:r>
              <a:rPr lang="es-ES" sz="1200" b="1" i="1" kern="1200" dirty="0">
                <a:solidFill>
                  <a:schemeClr val="tx1"/>
                </a:solidFill>
                <a:effectLst/>
                <a:latin typeface="+mn-lt"/>
                <a:ea typeface="+mn-ea"/>
                <a:cs typeface="+mn-cs"/>
              </a:rPr>
              <a:t>crianza espiritual</a:t>
            </a:r>
            <a:r>
              <a:rPr lang="en-US" sz="1200" kern="1200" dirty="0">
                <a:solidFill>
                  <a:schemeClr val="tx1"/>
                </a:solidFill>
                <a:effectLst/>
                <a:latin typeface="Century Gothic" panose="020B0502020202020204" pitchFamily="34" charset="0"/>
                <a:ea typeface="+mn-ea"/>
                <a:cs typeface="+mn-cs"/>
              </a:rPr>
              <a:t>. </a:t>
            </a: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¿Puede procesar las noticias y tener la calma suficiente para escuchar cómo el Espíritu Santo podría estar dulcemente obrando en el corazón de ellos, reteniendo el condenarlos y anhelando restaurarlos al Padre?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¿Cómo puede facilitar esto por la forma en que habla y actúa hacia su hijo o hija?</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Al mantenerse en sintonía con el Espíritu Santo, usted puede ayudar a acelerar la forma en que Dios trae propósito a la tragedia.</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Century Gothic" panose="020B0502020202020204" pitchFamily="34" charset="0"/>
              <a:ea typeface="+mn-ea"/>
              <a:cs typeface="+mn-cs"/>
            </a:endParaRPr>
          </a:p>
          <a:p>
            <a:r>
              <a:rPr lang="es-ES" sz="1200" b="1" u="sng" kern="1200" dirty="0">
                <a:solidFill>
                  <a:schemeClr val="tx1"/>
                </a:solidFill>
                <a:effectLst/>
                <a:latin typeface="+mn-lt"/>
                <a:ea typeface="+mn-ea"/>
                <a:cs typeface="+mn-cs"/>
              </a:rPr>
              <a:t>Permítales escuchar la voz de Dios</a:t>
            </a:r>
            <a:endParaRPr lang="en-US" sz="1200" kern="1200" dirty="0">
              <a:solidFill>
                <a:schemeClr val="tx1"/>
              </a:solidFill>
              <a:effectLst/>
              <a:latin typeface="+mn-lt"/>
              <a:ea typeface="+mn-ea"/>
              <a:cs typeface="+mn-cs"/>
            </a:endParaRPr>
          </a:p>
          <a:p>
            <a:r>
              <a:rPr lang="es-ES" sz="1200" b="1" kern="1200" dirty="0">
                <a:solidFill>
                  <a:schemeClr val="tx1"/>
                </a:solidFill>
                <a:effectLst/>
                <a:latin typeface="+mn-lt"/>
                <a:ea typeface="+mn-ea"/>
                <a:cs typeface="+mn-cs"/>
              </a:rPr>
              <a:t>Durante los momentos en el altar:</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Permita que el Espíritu Santo sea el Maestro.</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Pídale a Dios que le hable sobre lo que Él desea hacer en la vida de los niños en su ministerio.</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11A9EF9-29F9-423A-AC00-2A5EC2341E03}" type="slidenum">
              <a:rPr lang="en-US" smtClean="0"/>
              <a:t>14</a:t>
            </a:fld>
            <a:endParaRPr lang="en-US"/>
          </a:p>
        </p:txBody>
      </p:sp>
    </p:spTree>
    <p:extLst>
      <p:ext uri="{BB962C8B-B14F-4D97-AF65-F5344CB8AC3E}">
        <p14:creationId xmlns:p14="http://schemas.microsoft.com/office/powerpoint/2010/main" val="25631181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MENSAJE de Dios – Páginas 20-21</a:t>
            </a:r>
            <a:r>
              <a:rPr lang="en-US" dirty="0">
                <a:effectLst/>
              </a:rPr>
              <a:t> </a:t>
            </a:r>
            <a:br>
              <a:rPr lang="en-US" dirty="0">
                <a:effectLst/>
              </a:rPr>
            </a:br>
            <a:r>
              <a:rPr lang="es-ES" sz="1200" kern="1200" dirty="0">
                <a:solidFill>
                  <a:schemeClr val="tx1"/>
                </a:solidFill>
                <a:effectLst/>
                <a:latin typeface="+mn-lt"/>
                <a:ea typeface="+mn-ea"/>
                <a:cs typeface="+mn-cs"/>
              </a:rPr>
              <a:t>El versículo que venimos examinando sobre la vida de Moisés, </a:t>
            </a:r>
            <a:r>
              <a:rPr lang="es-ES" sz="1200" b="1" kern="1200" dirty="0">
                <a:solidFill>
                  <a:schemeClr val="tx1"/>
                </a:solidFill>
                <a:effectLst/>
                <a:latin typeface="+mn-lt"/>
                <a:ea typeface="+mn-ea"/>
                <a:cs typeface="+mn-cs"/>
              </a:rPr>
              <a:t>Hebreos 11:23</a:t>
            </a:r>
            <a:r>
              <a:rPr lang="es-ES" sz="1200" kern="1200" dirty="0">
                <a:solidFill>
                  <a:schemeClr val="tx1"/>
                </a:solidFill>
                <a:effectLst/>
                <a:latin typeface="+mn-lt"/>
                <a:ea typeface="+mn-ea"/>
                <a:cs typeface="+mn-cs"/>
              </a:rPr>
              <a:t>, concluye con una declaración muy simple: </a:t>
            </a:r>
            <a:r>
              <a:rPr lang="es-ES" sz="1200" b="1"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y no </a:t>
            </a:r>
            <a:r>
              <a:rPr lang="en-US" sz="1200" b="1" kern="1200" dirty="0" err="1">
                <a:solidFill>
                  <a:schemeClr val="tx1"/>
                </a:solidFill>
                <a:effectLst/>
                <a:latin typeface="+mn-lt"/>
                <a:ea typeface="+mn-ea"/>
                <a:cs typeface="+mn-cs"/>
              </a:rPr>
              <a:t>tuvieron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miedo</a:t>
            </a:r>
            <a:r>
              <a:rPr lang="en-US" sz="1200" b="1" kern="1200" dirty="0">
                <a:solidFill>
                  <a:schemeClr val="tx1"/>
                </a:solidFill>
                <a:effectLst/>
                <a:latin typeface="+mn-lt"/>
                <a:ea typeface="+mn-ea"/>
                <a:cs typeface="+mn-cs"/>
              </a:rPr>
              <a:t> del </a:t>
            </a:r>
            <a:r>
              <a:rPr lang="en-US" sz="1200" b="1" kern="1200" dirty="0" err="1">
                <a:solidFill>
                  <a:schemeClr val="tx1"/>
                </a:solidFill>
                <a:effectLst/>
                <a:latin typeface="+mn-lt"/>
                <a:ea typeface="+mn-ea"/>
                <a:cs typeface="+mn-cs"/>
              </a:rPr>
              <a:t>edicto</a:t>
            </a:r>
            <a:r>
              <a:rPr lang="en-US" sz="1200" b="1" kern="1200" dirty="0">
                <a:solidFill>
                  <a:schemeClr val="tx1"/>
                </a:solidFill>
                <a:effectLst/>
                <a:latin typeface="+mn-lt"/>
                <a:ea typeface="+mn-ea"/>
                <a:cs typeface="+mn-cs"/>
              </a:rPr>
              <a:t> del </a:t>
            </a:r>
            <a:r>
              <a:rPr lang="en-US" sz="1200" b="1" kern="1200" dirty="0" err="1">
                <a:solidFill>
                  <a:schemeClr val="tx1"/>
                </a:solidFill>
                <a:effectLst/>
                <a:latin typeface="+mn-lt"/>
                <a:ea typeface="+mn-ea"/>
                <a:cs typeface="+mn-cs"/>
              </a:rPr>
              <a:t>rey</a:t>
            </a:r>
            <a:r>
              <a:rPr lang="en-US" sz="1200" b="1" kern="1200" dirty="0">
                <a:solidFill>
                  <a:schemeClr val="tx1"/>
                </a:solidFill>
                <a:effectLst/>
                <a:latin typeface="+mn-lt"/>
                <a:ea typeface="+mn-ea"/>
                <a:cs typeface="+mn-cs"/>
              </a:rPr>
              <a:t>». </a:t>
            </a:r>
            <a:r>
              <a:rPr lang="es-ES" sz="1200" kern="1200" dirty="0">
                <a:solidFill>
                  <a:schemeClr val="tx1"/>
                </a:solidFill>
                <a:effectLst/>
                <a:latin typeface="+mn-lt"/>
                <a:ea typeface="+mn-ea"/>
                <a:cs typeface="+mn-cs"/>
              </a:rPr>
              <a:t>En pocas palabras, los padres de Moisés estaban dispuestos a mantenerse firmes y no cumplir la orden del faraón sin saber qué podría sucederles</a:t>
            </a:r>
            <a:r>
              <a:rPr lang="en-US" sz="1200" b="0" i="0" u="none" strike="noStrike" kern="1200" baseline="0" dirty="0">
                <a:solidFill>
                  <a:schemeClr val="tx1"/>
                </a:solidFill>
                <a:latin typeface="Century Gothic" panose="020B0502020202020204" pitchFamily="34" charset="0"/>
                <a:ea typeface="+mn-ea"/>
                <a:cs typeface="+mn-cs"/>
              </a:rPr>
              <a:t>. </a:t>
            </a: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Quizá esto se deba a que vieron cómo las parteras </a:t>
            </a:r>
            <a:r>
              <a:rPr lang="es-ES" sz="1200" kern="1200" dirty="0" err="1">
                <a:solidFill>
                  <a:schemeClr val="tx1"/>
                </a:solidFill>
                <a:effectLst/>
                <a:latin typeface="+mn-lt"/>
                <a:ea typeface="+mn-ea"/>
                <a:cs typeface="+mn-cs"/>
              </a:rPr>
              <a:t>Sifrá</a:t>
            </a:r>
            <a:r>
              <a:rPr lang="es-ES" sz="1200" kern="1200" dirty="0">
                <a:solidFill>
                  <a:schemeClr val="tx1"/>
                </a:solidFill>
                <a:effectLst/>
                <a:latin typeface="+mn-lt"/>
                <a:ea typeface="+mn-ea"/>
                <a:cs typeface="+mn-cs"/>
              </a:rPr>
              <a:t> y </a:t>
            </a:r>
            <a:r>
              <a:rPr lang="es-ES" sz="1200" kern="1200" dirty="0" err="1">
                <a:solidFill>
                  <a:schemeClr val="tx1"/>
                </a:solidFill>
                <a:effectLst/>
                <a:latin typeface="+mn-lt"/>
                <a:ea typeface="+mn-ea"/>
                <a:cs typeface="+mn-cs"/>
              </a:rPr>
              <a:t>Fuvá</a:t>
            </a:r>
            <a:r>
              <a:rPr lang="es-ES" sz="1200" kern="1200" dirty="0">
                <a:solidFill>
                  <a:schemeClr val="tx1"/>
                </a:solidFill>
                <a:effectLst/>
                <a:latin typeface="+mn-lt"/>
                <a:ea typeface="+mn-ea"/>
                <a:cs typeface="+mn-cs"/>
              </a:rPr>
              <a:t> se negaron a honrar la directiva y Dios las protegió.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s-ES" sz="1200" kern="1200" dirty="0">
                <a:solidFill>
                  <a:schemeClr val="tx1"/>
                </a:solidFill>
                <a:effectLst/>
                <a:latin typeface="+mn-lt"/>
                <a:ea typeface="+mn-ea"/>
                <a:cs typeface="+mn-cs"/>
              </a:rPr>
              <a:t>Tal vez </a:t>
            </a:r>
            <a:r>
              <a:rPr lang="es-ES" sz="1200" kern="1200" dirty="0" err="1">
                <a:solidFill>
                  <a:schemeClr val="tx1"/>
                </a:solidFill>
                <a:effectLst/>
                <a:latin typeface="+mn-lt"/>
                <a:ea typeface="+mn-ea"/>
                <a:cs typeface="+mn-cs"/>
              </a:rPr>
              <a:t>Amram</a:t>
            </a:r>
            <a:r>
              <a:rPr lang="es-ES" sz="1200" kern="1200" dirty="0">
                <a:solidFill>
                  <a:schemeClr val="tx1"/>
                </a:solidFill>
                <a:effectLst/>
                <a:latin typeface="+mn-lt"/>
                <a:ea typeface="+mn-ea"/>
                <a:cs typeface="+mn-cs"/>
              </a:rPr>
              <a:t> y </a:t>
            </a:r>
            <a:r>
              <a:rPr lang="es-ES" sz="1200" kern="1200" dirty="0" err="1">
                <a:solidFill>
                  <a:schemeClr val="tx1"/>
                </a:solidFill>
                <a:effectLst/>
                <a:latin typeface="+mn-lt"/>
                <a:ea typeface="+mn-ea"/>
                <a:cs typeface="+mn-cs"/>
              </a:rPr>
              <a:t>Jocabed</a:t>
            </a:r>
            <a:r>
              <a:rPr lang="es-ES" sz="1200" kern="1200" dirty="0">
                <a:solidFill>
                  <a:schemeClr val="tx1"/>
                </a:solidFill>
                <a:effectLst/>
                <a:latin typeface="+mn-lt"/>
                <a:ea typeface="+mn-ea"/>
                <a:cs typeface="+mn-cs"/>
              </a:rPr>
              <a:t> recordaron a su antepasado José, quien declaró en fe que sus huesos serían llevados de regreso a la Tierra Prometida</a:t>
            </a:r>
            <a:r>
              <a:rPr lang="en-US" dirty="0">
                <a:effectLst/>
              </a:rPr>
              <a:t> </a:t>
            </a:r>
            <a:r>
              <a:rPr lang="en-US" sz="1200" b="0" i="0" u="none" strike="noStrike" kern="1200" baseline="0" dirty="0">
                <a:solidFill>
                  <a:schemeClr val="tx1"/>
                </a:solidFill>
                <a:latin typeface="Century Gothic" panose="020B0502020202020204" pitchFamily="34" charset="0"/>
                <a:ea typeface="+mn-ea"/>
                <a:cs typeface="+mn-cs"/>
              </a:rPr>
              <a:t>. </a:t>
            </a:r>
          </a:p>
          <a:p>
            <a:pPr marL="0" indent="0">
              <a:buFont typeface="Arial" panose="020B0604020202020204" pitchFamily="34" charset="0"/>
              <a:buNone/>
            </a:pPr>
            <a:r>
              <a:rPr lang="es-ES" sz="1200" kern="1200" dirty="0">
                <a:solidFill>
                  <a:schemeClr val="tx1"/>
                </a:solidFill>
                <a:effectLst/>
                <a:latin typeface="+mn-lt"/>
                <a:ea typeface="+mn-ea"/>
                <a:cs typeface="+mn-cs"/>
              </a:rPr>
              <a:t>También es razonable que los padres de Moisés estuvieran cansados ​​de vivir bajo la </a:t>
            </a:r>
            <a:r>
              <a:rPr lang="es-ES" sz="1200" kern="1200" dirty="0" err="1">
                <a:solidFill>
                  <a:schemeClr val="tx1"/>
                </a:solidFill>
                <a:effectLst/>
                <a:latin typeface="+mn-lt"/>
                <a:ea typeface="+mn-ea"/>
                <a:cs typeface="+mn-cs"/>
              </a:rPr>
              <a:t>opresi</a:t>
            </a:r>
            <a:r>
              <a:rPr lang="es-CO" sz="1200" kern="1200" dirty="0">
                <a:solidFill>
                  <a:schemeClr val="tx1"/>
                </a:solidFill>
                <a:effectLst/>
                <a:latin typeface="+mn-lt"/>
                <a:ea typeface="+mn-ea"/>
                <a:cs typeface="+mn-cs"/>
              </a:rPr>
              <a:t>ón</a:t>
            </a:r>
            <a:r>
              <a:rPr lang="es-ES" sz="1200" kern="1200" dirty="0">
                <a:solidFill>
                  <a:schemeClr val="tx1"/>
                </a:solidFill>
                <a:effectLst/>
                <a:latin typeface="+mn-lt"/>
                <a:ea typeface="+mn-ea"/>
                <a:cs typeface="+mn-cs"/>
              </a:rPr>
              <a:t> del faraón. Así que determinaron que su hijo era un regalo de Dios y confiaban en que Él cuidaría de ellos</a:t>
            </a:r>
            <a:r>
              <a:rPr lang="en-US" sz="1200" b="0" i="0" u="none" strike="noStrike" kern="1200" baseline="0" dirty="0">
                <a:solidFill>
                  <a:schemeClr val="tx1"/>
                </a:solidFill>
                <a:latin typeface="Century Gothic" panose="020B0502020202020204" pitchFamily="34" charset="0"/>
                <a:ea typeface="+mn-ea"/>
                <a:cs typeface="+mn-cs"/>
              </a:rPr>
              <a:t>. </a:t>
            </a:r>
          </a:p>
          <a:p>
            <a:pPr marL="0" indent="0">
              <a:buFont typeface="Arial" panose="020B0604020202020204" pitchFamily="34" charset="0"/>
              <a:buNone/>
            </a:pPr>
            <a:endParaRPr lang="en-US" sz="1200" b="0" i="0" u="none" strike="noStrike" kern="1200" baseline="0" dirty="0">
              <a:solidFill>
                <a:schemeClr val="tx1"/>
              </a:solidFill>
              <a:latin typeface="Century Gothic" panose="020B0502020202020204" pitchFamily="34" charset="0"/>
              <a:ea typeface="+mn-ea"/>
              <a:cs typeface="+mn-cs"/>
            </a:endParaRPr>
          </a:p>
          <a:p>
            <a:r>
              <a:rPr lang="es-ES" sz="1200" kern="1200" dirty="0">
                <a:solidFill>
                  <a:schemeClr val="tx1"/>
                </a:solidFill>
                <a:effectLst/>
                <a:latin typeface="+mn-lt"/>
                <a:ea typeface="+mn-ea"/>
                <a:cs typeface="+mn-cs"/>
              </a:rPr>
              <a:t>Sin duda las historias de la fidelidad de Dios llenaron su hogar. Independientemente de la persecución, se gozaban sabiendo que un día Dios cumpliría su promesa</a:t>
            </a:r>
            <a:r>
              <a:rPr lang="en-US" sz="1200" kern="1200" dirty="0">
                <a:solidFill>
                  <a:schemeClr val="tx1"/>
                </a:solidFill>
                <a:effectLst/>
                <a:latin typeface="Century Gothic" panose="020B0502020202020204" pitchFamily="34" charset="0"/>
                <a:ea typeface="+mn-ea"/>
                <a:cs typeface="+mn-cs"/>
              </a:rPr>
              <a:t>.</a:t>
            </a:r>
          </a:p>
          <a:p>
            <a:r>
              <a:rPr lang="en-US" sz="1200" kern="1200" dirty="0">
                <a:solidFill>
                  <a:schemeClr val="tx1"/>
                </a:solidFill>
                <a:effectLst/>
                <a:latin typeface="Century Gothic" panose="020B0502020202020204" pitchFamily="34" charset="0"/>
                <a:ea typeface="+mn-ea"/>
                <a:cs typeface="+mn-cs"/>
              </a:rPr>
              <a:t> </a:t>
            </a:r>
          </a:p>
          <a:p>
            <a:r>
              <a:rPr lang="es-ES" sz="1200" kern="1200" dirty="0">
                <a:solidFill>
                  <a:schemeClr val="tx1"/>
                </a:solidFill>
                <a:effectLst/>
                <a:latin typeface="+mn-lt"/>
                <a:ea typeface="+mn-ea"/>
                <a:cs typeface="+mn-cs"/>
              </a:rPr>
              <a:t>Estoy seguro de que relataban cómo Dios proveyó el sacrificio apropiado para rescatar a Isaac. Son estas las historias que edificaban su fe. Son las historias que encontramos en el mensaje de la Biblia las que hablan del amor inagotable de Dios, su poder indetenible y sus misericordias nuevas cada día.</a:t>
            </a:r>
            <a:r>
              <a:rPr lang="en-US" dirty="0">
                <a:effectLst/>
              </a:rPr>
              <a:t> </a:t>
            </a:r>
          </a:p>
          <a:p>
            <a:endParaRPr lang="en-US" sz="1200" b="0" i="0" u="none" strike="noStrike" kern="1200" baseline="0" dirty="0">
              <a:solidFill>
                <a:schemeClr val="tx1"/>
              </a:solidFill>
              <a:latin typeface="Century Gothic" panose="020B0502020202020204" pitchFamily="34" charset="0"/>
              <a:ea typeface="+mn-ea"/>
              <a:cs typeface="+mn-cs"/>
            </a:endParaRPr>
          </a:p>
          <a:p>
            <a:r>
              <a:rPr lang="es-ES" sz="1200" kern="1200" dirty="0">
                <a:solidFill>
                  <a:schemeClr val="tx1"/>
                </a:solidFill>
                <a:effectLst/>
                <a:latin typeface="+mn-lt"/>
                <a:ea typeface="+mn-ea"/>
                <a:cs typeface="+mn-cs"/>
              </a:rPr>
              <a:t>Dado que eran personas de fe, habían elegido poner su confianza en las manos de Jehová, en lugar de ceder a los mandatos del hombre. Esto habla del nivel de su relación con su Padre Celestial y su confianza en que Él los protegería</a:t>
            </a:r>
            <a:r>
              <a:rPr lang="en-US" sz="1200" b="0" i="0" u="none" strike="noStrike" kern="1200" baseline="0" dirty="0">
                <a:solidFill>
                  <a:schemeClr val="tx1"/>
                </a:solidFill>
                <a:latin typeface="Century Gothic" panose="020B0502020202020204" pitchFamily="34" charset="0"/>
                <a:ea typeface="+mn-ea"/>
                <a:cs typeface="+mn-cs"/>
              </a:rPr>
              <a:t>. </a:t>
            </a:r>
          </a:p>
          <a:p>
            <a:endParaRPr lang="en-US" sz="1200" b="0" i="0" u="none" strike="noStrike" kern="1200" baseline="0" dirty="0">
              <a:solidFill>
                <a:schemeClr val="tx1"/>
              </a:solidFill>
              <a:latin typeface="Century Gothic" panose="020B0502020202020204" pitchFamily="34" charset="0"/>
              <a:ea typeface="+mn-ea"/>
              <a:cs typeface="+mn-cs"/>
            </a:endParaRPr>
          </a:p>
          <a:p>
            <a:r>
              <a:rPr lang="es-ES" sz="1200" kern="1200" dirty="0">
                <a:solidFill>
                  <a:schemeClr val="tx1"/>
                </a:solidFill>
                <a:effectLst/>
                <a:latin typeface="+mn-lt"/>
                <a:ea typeface="+mn-ea"/>
                <a:cs typeface="+mn-cs"/>
              </a:rPr>
              <a:t>Si estuviera preparando a su hijo para ser entrenado por una religión y un gobierno extranjeros, ¿con qué historias le gustaría llenar su corazón</a:t>
            </a:r>
            <a:r>
              <a:rPr lang="en-US" sz="1200" b="0" i="0" u="none" strike="noStrike" kern="1200" baseline="0" dirty="0">
                <a:solidFill>
                  <a:schemeClr val="tx1"/>
                </a:solidFill>
                <a:latin typeface="Century Gothic" panose="020B0502020202020204" pitchFamily="34" charset="0"/>
                <a:ea typeface="+mn-ea"/>
                <a:cs typeface="+mn-cs"/>
              </a:rPr>
              <a:t>?</a:t>
            </a: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Sé paciente como Abraham o Dios siempre cumplirá sus promesas.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s-ES" sz="1200" kern="1200" dirty="0">
                <a:solidFill>
                  <a:schemeClr val="tx1"/>
                </a:solidFill>
                <a:effectLst/>
                <a:latin typeface="+mn-lt"/>
                <a:ea typeface="+mn-ea"/>
                <a:cs typeface="+mn-cs"/>
              </a:rPr>
              <a:t>Toma buenas decisiones como José o Dios crea propósito a través del dolor.</a:t>
            </a:r>
            <a:r>
              <a:rPr lang="en-US" dirty="0">
                <a:effectLst/>
              </a:rPr>
              <a:t> </a:t>
            </a:r>
            <a:endParaRPr lang="en-US" sz="1200" b="0" i="0" u="none" strike="noStrike" kern="1200" baseline="0" dirty="0">
              <a:solidFill>
                <a:schemeClr val="tx1"/>
              </a:solidFill>
              <a:latin typeface="Century Gothic" panose="020B0502020202020204" pitchFamily="34" charset="0"/>
              <a:ea typeface="+mn-ea"/>
              <a:cs typeface="+mn-cs"/>
            </a:endParaRPr>
          </a:p>
          <a:p>
            <a:endParaRPr lang="es-E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Las características de los personajes bíblicos pueden ser alentadoras, ¡pero permitir que las historias bíblicas revelen la naturaleza de Dios transforma la vida!</a:t>
            </a:r>
            <a:br>
              <a:rPr lang="es-E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La Biblia es más que un libro. Son las palabras mismas de Dios escritas para la humanidad. La manera en que nosotros, como maestros, entendemos y enseñamos las Escrituras puede marcar una diferencia significativa en cómo se edifica la fe en nuestros alumnos. Cuando consideramos cómo un niño de seis años pudo enfrentarse a toda la cultura egipcia y mantenerse fiel a su Dios, podemos ver claramente cómo la vida de fe de sus padres tuvo un impacto.</a:t>
            </a:r>
            <a:br>
              <a:rPr lang="es-ES" sz="1200" kern="1200" dirty="0">
                <a:solidFill>
                  <a:schemeClr val="tx1"/>
                </a:solidFill>
                <a:effectLst/>
                <a:latin typeface="+mn-lt"/>
                <a:ea typeface="+mn-ea"/>
                <a:cs typeface="+mn-cs"/>
              </a:rPr>
            </a:b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¿Cuán central es la Palabra de Dios en nuestros ministerios y hogares? ¿Dedicamos el tiempo suficiente para permitir que la Palabra de Dios y la naturaleza de Dios saturen nuestro corazón</a:t>
            </a:r>
            <a:r>
              <a:rPr lang="en-US" sz="1200" kern="1200" dirty="0">
                <a:solidFill>
                  <a:schemeClr val="tx1"/>
                </a:solidFill>
                <a:effectLst/>
                <a:latin typeface="Century Gothic" panose="020B0502020202020204" pitchFamily="34" charset="0"/>
                <a:ea typeface="+mn-ea"/>
                <a:cs typeface="+mn-cs"/>
              </a:rPr>
              <a:t>? </a:t>
            </a:r>
          </a:p>
        </p:txBody>
      </p:sp>
      <p:sp>
        <p:nvSpPr>
          <p:cNvPr id="4" name="Slide Number Placeholder 3"/>
          <p:cNvSpPr>
            <a:spLocks noGrp="1"/>
          </p:cNvSpPr>
          <p:nvPr>
            <p:ph type="sldNum" sz="quarter" idx="5"/>
          </p:nvPr>
        </p:nvSpPr>
        <p:spPr/>
        <p:txBody>
          <a:bodyPr/>
          <a:lstStyle/>
          <a:p>
            <a:fld id="{711A9EF9-29F9-423A-AC00-2A5EC2341E03}" type="slidenum">
              <a:rPr lang="en-US" smtClean="0"/>
              <a:t>15</a:t>
            </a:fld>
            <a:endParaRPr lang="en-US"/>
          </a:p>
        </p:txBody>
      </p:sp>
    </p:spTree>
    <p:extLst>
      <p:ext uri="{BB962C8B-B14F-4D97-AF65-F5344CB8AC3E}">
        <p14:creationId xmlns:p14="http://schemas.microsoft.com/office/powerpoint/2010/main" val="40344745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El propósito de las Escrituras – Páginas 21 - 23</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En la iglesia occidental, damos por sentado el acceso que tenemos a la Palabra de Dios. ¿Pero por qué Dios preservó la Biblia a lo largo de los siglos?</a:t>
            </a:r>
            <a:br>
              <a:rPr lang="es-ES" sz="1200" kern="1200" dirty="0">
                <a:solidFill>
                  <a:schemeClr val="tx1"/>
                </a:solidFill>
                <a:effectLst/>
                <a:latin typeface="+mn-lt"/>
                <a:ea typeface="+mn-ea"/>
                <a:cs typeface="+mn-cs"/>
              </a:rPr>
            </a:br>
            <a:r>
              <a:rPr lang="en-US" sz="1200" kern="1200" dirty="0">
                <a:solidFill>
                  <a:schemeClr val="tx1"/>
                </a:solidFill>
                <a:effectLst/>
                <a:latin typeface="Century Gothic" panose="020B0502020202020204" pitchFamily="34" charset="0"/>
                <a:ea typeface="+mn-ea"/>
                <a:cs typeface="+mn-cs"/>
              </a:rPr>
              <a:t> </a:t>
            </a:r>
          </a:p>
          <a:p>
            <a:r>
              <a:rPr lang="en-US" sz="1200" b="1" kern="1200" dirty="0" err="1">
                <a:solidFill>
                  <a:schemeClr val="tx1"/>
                </a:solidFill>
                <a:effectLst/>
                <a:latin typeface="Century Gothic" panose="020B0502020202020204" pitchFamily="34" charset="0"/>
                <a:ea typeface="+mn-ea"/>
                <a:cs typeface="+mn-cs"/>
              </a:rPr>
              <a:t>Salmos</a:t>
            </a:r>
            <a:r>
              <a:rPr lang="en-US" sz="1200" b="1" kern="1200" dirty="0">
                <a:solidFill>
                  <a:schemeClr val="tx1"/>
                </a:solidFill>
                <a:effectLst/>
                <a:latin typeface="Century Gothic" panose="020B0502020202020204" pitchFamily="34" charset="0"/>
                <a:ea typeface="+mn-ea"/>
                <a:cs typeface="+mn-cs"/>
              </a:rPr>
              <a:t> 78:4-6  </a:t>
            </a:r>
            <a:r>
              <a:rPr lang="es-ES" sz="1200" b="1" kern="1200" dirty="0">
                <a:solidFill>
                  <a:schemeClr val="tx1"/>
                </a:solidFill>
                <a:effectLst/>
                <a:latin typeface="+mn-lt"/>
                <a:ea typeface="+mn-ea"/>
                <a:cs typeface="+mn-cs"/>
              </a:rPr>
              <a:t>Instrucciones de </a:t>
            </a:r>
            <a:r>
              <a:rPr lang="es-ES" sz="1200" b="1" kern="1200" dirty="0" err="1">
                <a:solidFill>
                  <a:schemeClr val="tx1"/>
                </a:solidFill>
                <a:effectLst/>
                <a:latin typeface="+mn-lt"/>
                <a:ea typeface="+mn-ea"/>
                <a:cs typeface="+mn-cs"/>
              </a:rPr>
              <a:t>Asaf</a:t>
            </a:r>
            <a:r>
              <a:rPr lang="en-US" sz="1200" b="1" kern="1200" dirty="0">
                <a:solidFill>
                  <a:schemeClr val="tx1"/>
                </a:solidFill>
                <a:effectLst/>
                <a:latin typeface="Century Gothic" panose="020B0502020202020204" pitchFamily="34" charset="0"/>
                <a:ea typeface="+mn-ea"/>
                <a:cs typeface="+mn-cs"/>
              </a:rPr>
              <a:t>:</a:t>
            </a:r>
            <a:endParaRPr lang="en-US" sz="1200" kern="1200" dirty="0">
              <a:solidFill>
                <a:schemeClr val="tx1"/>
              </a:solidFill>
              <a:effectLst/>
              <a:latin typeface="Century Gothic" panose="020B0502020202020204" pitchFamily="34" charset="0"/>
              <a:ea typeface="+mn-ea"/>
              <a:cs typeface="+mn-cs"/>
            </a:endParaRPr>
          </a:p>
          <a:p>
            <a:r>
              <a:rPr lang="en-US" sz="1200" i="1" kern="1200" dirty="0">
                <a:solidFill>
                  <a:schemeClr val="tx1"/>
                </a:solidFill>
                <a:effectLst/>
                <a:latin typeface="+mn-lt"/>
                <a:ea typeface="+mn-ea"/>
                <a:cs typeface="+mn-cs"/>
              </a:rPr>
              <a:t>No las </a:t>
            </a:r>
            <a:r>
              <a:rPr lang="en-US" sz="1200" i="1" kern="1200" dirty="0" err="1">
                <a:solidFill>
                  <a:schemeClr val="tx1"/>
                </a:solidFill>
                <a:effectLst/>
                <a:latin typeface="+mn-lt"/>
                <a:ea typeface="+mn-ea"/>
                <a:cs typeface="+mn-cs"/>
              </a:rPr>
              <a:t>esconderemos</a:t>
            </a:r>
            <a:r>
              <a:rPr lang="en-US" sz="1200" i="1" kern="1200" dirty="0">
                <a:solidFill>
                  <a:schemeClr val="tx1"/>
                </a:solidFill>
                <a:effectLst/>
                <a:latin typeface="+mn-lt"/>
                <a:ea typeface="+mn-ea"/>
                <a:cs typeface="+mn-cs"/>
              </a:rPr>
              <a:t> de sus </a:t>
            </a:r>
            <a:r>
              <a:rPr lang="en-US" sz="1200" b="1" i="1" kern="1200" dirty="0" err="1">
                <a:solidFill>
                  <a:schemeClr val="tx1"/>
                </a:solidFill>
                <a:effectLst/>
                <a:latin typeface="+mn-lt"/>
                <a:ea typeface="+mn-ea"/>
                <a:cs typeface="+mn-cs"/>
              </a:rPr>
              <a:t>descendientes</a:t>
            </a:r>
            <a:r>
              <a:rPr lang="en-US" sz="1200"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hablaremos</a:t>
            </a:r>
            <a:r>
              <a:rPr lang="en-US" sz="1200" b="1" i="1" kern="1200" dirty="0">
                <a:solidFill>
                  <a:schemeClr val="tx1"/>
                </a:solidFill>
                <a:effectLst/>
                <a:latin typeface="+mn-lt"/>
                <a:ea typeface="+mn-ea"/>
                <a:cs typeface="+mn-cs"/>
              </a:rPr>
              <a:t> a la </a:t>
            </a:r>
            <a:r>
              <a:rPr lang="en-US" sz="1200" b="1" i="1" kern="1200" dirty="0" err="1">
                <a:solidFill>
                  <a:schemeClr val="tx1"/>
                </a:solidFill>
                <a:effectLst/>
                <a:latin typeface="+mn-lt"/>
                <a:ea typeface="+mn-ea"/>
                <a:cs typeface="+mn-cs"/>
              </a:rPr>
              <a:t>generación</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venidera</a:t>
            </a:r>
            <a:r>
              <a:rPr lang="en-US" sz="1200" i="1" kern="1200" dirty="0">
                <a:solidFill>
                  <a:schemeClr val="tx1"/>
                </a:solidFill>
                <a:effectLst/>
                <a:latin typeface="+mn-lt"/>
                <a:ea typeface="+mn-ea"/>
                <a:cs typeface="+mn-cs"/>
              </a:rPr>
              <a:t> del </a:t>
            </a:r>
            <a:r>
              <a:rPr lang="en-US" sz="1200" i="1" kern="1200" dirty="0" err="1">
                <a:solidFill>
                  <a:schemeClr val="tx1"/>
                </a:solidFill>
                <a:effectLst/>
                <a:latin typeface="+mn-lt"/>
                <a:ea typeface="+mn-ea"/>
                <a:cs typeface="+mn-cs"/>
              </a:rPr>
              <a:t>poder</a:t>
            </a:r>
            <a:r>
              <a:rPr lang="en-US" sz="1200" i="1" kern="1200" dirty="0">
                <a:solidFill>
                  <a:schemeClr val="tx1"/>
                </a:solidFill>
                <a:effectLst/>
                <a:latin typeface="+mn-lt"/>
                <a:ea typeface="+mn-ea"/>
                <a:cs typeface="+mn-cs"/>
              </a:rPr>
              <a:t> del </a:t>
            </a:r>
            <a:r>
              <a:rPr lang="en-US" sz="1200" i="1" kern="1200" dirty="0" err="1">
                <a:solidFill>
                  <a:schemeClr val="tx1"/>
                </a:solidFill>
                <a:effectLst/>
                <a:latin typeface="+mn-lt"/>
                <a:ea typeface="+mn-ea"/>
                <a:cs typeface="+mn-cs"/>
              </a:rPr>
              <a:t>Señor</a:t>
            </a:r>
            <a:r>
              <a:rPr lang="en-US" sz="1200" i="1" kern="1200" dirty="0">
                <a:solidFill>
                  <a:schemeClr val="tx1"/>
                </a:solidFill>
                <a:effectLst/>
                <a:latin typeface="+mn-lt"/>
                <a:ea typeface="+mn-ea"/>
                <a:cs typeface="+mn-cs"/>
              </a:rPr>
              <a:t>, de sus </a:t>
            </a:r>
            <a:r>
              <a:rPr lang="en-US" sz="1200" i="1" kern="1200" dirty="0" err="1">
                <a:solidFill>
                  <a:schemeClr val="tx1"/>
                </a:solidFill>
                <a:effectLst/>
                <a:latin typeface="+mn-lt"/>
                <a:ea typeface="+mn-ea"/>
                <a:cs typeface="+mn-cs"/>
              </a:rPr>
              <a:t>proezas</a:t>
            </a:r>
            <a:r>
              <a:rPr lang="en-US" sz="1200" i="1" kern="1200" dirty="0">
                <a:solidFill>
                  <a:schemeClr val="tx1"/>
                </a:solidFill>
                <a:effectLst/>
                <a:latin typeface="+mn-lt"/>
                <a:ea typeface="+mn-ea"/>
                <a:cs typeface="+mn-cs"/>
              </a:rPr>
              <a:t>, y de las </a:t>
            </a:r>
            <a:r>
              <a:rPr lang="en-US" sz="1200" i="1" kern="1200" dirty="0" err="1">
                <a:solidFill>
                  <a:schemeClr val="tx1"/>
                </a:solidFill>
                <a:effectLst/>
                <a:latin typeface="+mn-lt"/>
                <a:ea typeface="+mn-ea"/>
                <a:cs typeface="+mn-cs"/>
              </a:rPr>
              <a:t>maravillas</a:t>
            </a:r>
            <a:r>
              <a:rPr lang="en-US" sz="1200" i="1" kern="1200" dirty="0">
                <a:solidFill>
                  <a:schemeClr val="tx1"/>
                </a:solidFill>
                <a:effectLst/>
                <a:latin typeface="+mn-lt"/>
                <a:ea typeface="+mn-ea"/>
                <a:cs typeface="+mn-cs"/>
              </a:rPr>
              <a:t> que ha </a:t>
            </a:r>
            <a:r>
              <a:rPr lang="en-US" sz="1200" i="1" kern="1200" dirty="0" err="1">
                <a:solidFill>
                  <a:schemeClr val="tx1"/>
                </a:solidFill>
                <a:effectLst/>
                <a:latin typeface="+mn-lt"/>
                <a:ea typeface="+mn-ea"/>
                <a:cs typeface="+mn-cs"/>
              </a:rPr>
              <a:t>realizado</a:t>
            </a:r>
            <a:r>
              <a:rPr lang="en-US" sz="1200" i="1" kern="1200" dirty="0">
                <a:solidFill>
                  <a:schemeClr val="tx1"/>
                </a:solidFill>
                <a:effectLst/>
                <a:latin typeface="+mn-lt"/>
                <a:ea typeface="+mn-ea"/>
                <a:cs typeface="+mn-cs"/>
              </a:rPr>
              <a:t>. </a:t>
            </a:r>
            <a:r>
              <a:rPr lang="en-US" sz="1200" b="1" i="1" kern="1200" baseline="300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Él</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promulgó</a:t>
            </a:r>
            <a:r>
              <a:rPr lang="en-US" sz="1200" i="1" kern="1200" dirty="0">
                <a:solidFill>
                  <a:schemeClr val="tx1"/>
                </a:solidFill>
                <a:effectLst/>
                <a:latin typeface="+mn-lt"/>
                <a:ea typeface="+mn-ea"/>
                <a:cs typeface="+mn-cs"/>
              </a:rPr>
              <a:t> un </a:t>
            </a:r>
            <a:r>
              <a:rPr lang="en-US" sz="1200" i="1" kern="1200" dirty="0" err="1">
                <a:solidFill>
                  <a:schemeClr val="tx1"/>
                </a:solidFill>
                <a:effectLst/>
                <a:latin typeface="+mn-lt"/>
                <a:ea typeface="+mn-ea"/>
                <a:cs typeface="+mn-cs"/>
              </a:rPr>
              <a:t>decreto</a:t>
            </a:r>
            <a:r>
              <a:rPr lang="en-US" sz="1200" i="1" kern="1200" dirty="0">
                <a:solidFill>
                  <a:schemeClr val="tx1"/>
                </a:solidFill>
                <a:effectLst/>
                <a:latin typeface="+mn-lt"/>
                <a:ea typeface="+mn-ea"/>
                <a:cs typeface="+mn-cs"/>
              </a:rPr>
              <a:t> para Jacob, </a:t>
            </a:r>
            <a:r>
              <a:rPr lang="en-US" sz="1200" i="1" kern="1200" dirty="0" err="1">
                <a:solidFill>
                  <a:schemeClr val="tx1"/>
                </a:solidFill>
                <a:effectLst/>
                <a:latin typeface="+mn-lt"/>
                <a:ea typeface="+mn-ea"/>
                <a:cs typeface="+mn-cs"/>
              </a:rPr>
              <a:t>dictó</a:t>
            </a:r>
            <a:r>
              <a:rPr lang="en-US" sz="1200" i="1" kern="1200" dirty="0">
                <a:solidFill>
                  <a:schemeClr val="tx1"/>
                </a:solidFill>
                <a:effectLst/>
                <a:latin typeface="+mn-lt"/>
                <a:ea typeface="+mn-ea"/>
                <a:cs typeface="+mn-cs"/>
              </a:rPr>
              <a:t> una ley para Israel; </a:t>
            </a:r>
            <a:r>
              <a:rPr lang="en-US" sz="1200" i="1" kern="1200" dirty="0" err="1">
                <a:solidFill>
                  <a:schemeClr val="tx1"/>
                </a:solidFill>
                <a:effectLst/>
                <a:latin typeface="+mn-lt"/>
                <a:ea typeface="+mn-ea"/>
                <a:cs typeface="+mn-cs"/>
              </a:rPr>
              <a:t>ordenó</a:t>
            </a:r>
            <a:r>
              <a:rPr lang="en-US" sz="1200" i="1"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nuestros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antepasados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enseñarlos</a:t>
            </a:r>
            <a:r>
              <a:rPr lang="en-US" sz="1200" i="1" kern="1200" dirty="0">
                <a:solidFill>
                  <a:schemeClr val="tx1"/>
                </a:solidFill>
                <a:effectLst/>
                <a:latin typeface="+mn-lt"/>
                <a:ea typeface="+mn-ea"/>
                <a:cs typeface="+mn-cs"/>
              </a:rPr>
              <a:t> a sus </a:t>
            </a:r>
            <a:r>
              <a:rPr lang="en-US" sz="1200" i="1" kern="1200" dirty="0" err="1">
                <a:solidFill>
                  <a:schemeClr val="tx1"/>
                </a:solidFill>
                <a:effectLst/>
                <a:latin typeface="+mn-lt"/>
                <a:ea typeface="+mn-ea"/>
                <a:cs typeface="+mn-cs"/>
              </a:rPr>
              <a:t>descendientes</a:t>
            </a:r>
            <a:r>
              <a:rPr lang="en-US" sz="1200" i="1" kern="1200" dirty="0">
                <a:solidFill>
                  <a:schemeClr val="tx1"/>
                </a:solidFill>
                <a:effectLst/>
                <a:latin typeface="+mn-lt"/>
                <a:ea typeface="+mn-ea"/>
                <a:cs typeface="+mn-cs"/>
              </a:rPr>
              <a:t>, </a:t>
            </a:r>
            <a:r>
              <a:rPr lang="en-US" sz="1200" b="1" i="1" kern="1200" dirty="0">
                <a:solidFill>
                  <a:schemeClr val="tx1"/>
                </a:solidFill>
                <a:effectLst/>
                <a:latin typeface="+mn-lt"/>
                <a:ea typeface="+mn-ea"/>
                <a:cs typeface="+mn-cs"/>
              </a:rPr>
              <a:t>para que los </a:t>
            </a:r>
            <a:r>
              <a:rPr lang="en-US" sz="1200" b="1" i="1" kern="1200" dirty="0" err="1">
                <a:solidFill>
                  <a:schemeClr val="tx1"/>
                </a:solidFill>
                <a:effectLst/>
                <a:latin typeface="+mn-lt"/>
                <a:ea typeface="+mn-ea"/>
                <a:cs typeface="+mn-cs"/>
              </a:rPr>
              <a:t>conocieran</a:t>
            </a:r>
            <a:r>
              <a:rPr lang="en-US" sz="1200" b="1" i="1" kern="1200" dirty="0">
                <a:solidFill>
                  <a:schemeClr val="tx1"/>
                </a:solidFill>
                <a:effectLst/>
                <a:latin typeface="+mn-lt"/>
                <a:ea typeface="+mn-ea"/>
                <a:cs typeface="+mn-cs"/>
              </a:rPr>
              <a:t> las </a:t>
            </a:r>
            <a:r>
              <a:rPr lang="en-US" sz="1200" b="1" i="1" kern="1200" dirty="0" err="1">
                <a:solidFill>
                  <a:schemeClr val="tx1"/>
                </a:solidFill>
                <a:effectLst/>
                <a:latin typeface="+mn-lt"/>
                <a:ea typeface="+mn-ea"/>
                <a:cs typeface="+mn-cs"/>
              </a:rPr>
              <a:t>generaciones</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venideras</a:t>
            </a:r>
            <a:r>
              <a:rPr lang="en-US" sz="1200" i="1" kern="1200" dirty="0">
                <a:solidFill>
                  <a:schemeClr val="tx1"/>
                </a:solidFill>
                <a:effectLst/>
                <a:latin typeface="+mn-lt"/>
                <a:ea typeface="+mn-ea"/>
                <a:cs typeface="+mn-cs"/>
              </a:rPr>
              <a:t> y los </a:t>
            </a:r>
            <a:r>
              <a:rPr lang="en-US" sz="1200" i="1" kern="1200" dirty="0" err="1">
                <a:solidFill>
                  <a:schemeClr val="tx1"/>
                </a:solidFill>
                <a:effectLst/>
                <a:latin typeface="+mn-lt"/>
                <a:ea typeface="+mn-ea"/>
                <a:cs typeface="+mn-cs"/>
              </a:rPr>
              <a:t>hijos</a:t>
            </a:r>
            <a:r>
              <a:rPr lang="en-US" sz="1200" i="1" kern="1200" dirty="0">
                <a:solidFill>
                  <a:schemeClr val="tx1"/>
                </a:solidFill>
                <a:effectLst/>
                <a:latin typeface="+mn-lt"/>
                <a:ea typeface="+mn-ea"/>
                <a:cs typeface="+mn-cs"/>
              </a:rPr>
              <a:t> que </a:t>
            </a:r>
            <a:r>
              <a:rPr lang="en-US" sz="1200" i="1" kern="1200" dirty="0" err="1">
                <a:solidFill>
                  <a:schemeClr val="tx1"/>
                </a:solidFill>
                <a:effectLst/>
                <a:latin typeface="+mn-lt"/>
                <a:ea typeface="+mn-ea"/>
                <a:cs typeface="+mn-cs"/>
              </a:rPr>
              <a:t>habrían</a:t>
            </a:r>
            <a:r>
              <a:rPr lang="en-US" sz="1200" i="1" kern="1200" dirty="0">
                <a:solidFill>
                  <a:schemeClr val="tx1"/>
                </a:solidFill>
                <a:effectLst/>
                <a:latin typeface="+mn-lt"/>
                <a:ea typeface="+mn-ea"/>
                <a:cs typeface="+mn-cs"/>
              </a:rPr>
              <a:t> de </a:t>
            </a:r>
            <a:r>
              <a:rPr lang="en-US" sz="1200" i="1" kern="1200" dirty="0" err="1">
                <a:solidFill>
                  <a:schemeClr val="tx1"/>
                </a:solidFill>
                <a:effectLst/>
                <a:latin typeface="+mn-lt"/>
                <a:ea typeface="+mn-ea"/>
                <a:cs typeface="+mn-cs"/>
              </a:rPr>
              <a:t>nacer</a:t>
            </a:r>
            <a:r>
              <a:rPr lang="en-US" sz="1200" i="1" kern="1200" dirty="0">
                <a:solidFill>
                  <a:schemeClr val="tx1"/>
                </a:solidFill>
                <a:effectLst/>
                <a:latin typeface="+mn-lt"/>
                <a:ea typeface="+mn-ea"/>
                <a:cs typeface="+mn-cs"/>
              </a:rPr>
              <a:t>, que a </a:t>
            </a:r>
            <a:r>
              <a:rPr lang="en-US" sz="1200" i="1" kern="1200" dirty="0" err="1">
                <a:solidFill>
                  <a:schemeClr val="tx1"/>
                </a:solidFill>
                <a:effectLst/>
                <a:latin typeface="+mn-lt"/>
                <a:ea typeface="+mn-ea"/>
                <a:cs typeface="+mn-cs"/>
              </a:rPr>
              <a:t>su</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vez</a:t>
            </a:r>
            <a:r>
              <a:rPr lang="en-US" sz="1200" i="1" kern="1200" dirty="0">
                <a:solidFill>
                  <a:schemeClr val="tx1"/>
                </a:solidFill>
                <a:effectLst/>
                <a:latin typeface="+mn-lt"/>
                <a:ea typeface="+mn-ea"/>
                <a:cs typeface="+mn-cs"/>
              </a:rPr>
              <a:t> los </a:t>
            </a:r>
            <a:r>
              <a:rPr lang="en-US" sz="1200" i="1" kern="1200" dirty="0" err="1">
                <a:solidFill>
                  <a:schemeClr val="tx1"/>
                </a:solidFill>
                <a:effectLst/>
                <a:latin typeface="+mn-lt"/>
                <a:ea typeface="+mn-ea"/>
                <a:cs typeface="+mn-cs"/>
              </a:rPr>
              <a:t>enseñarían</a:t>
            </a:r>
            <a:r>
              <a:rPr lang="en-US" sz="1200" i="1" kern="1200" dirty="0">
                <a:solidFill>
                  <a:schemeClr val="tx1"/>
                </a:solidFill>
                <a:effectLst/>
                <a:latin typeface="+mn-lt"/>
                <a:ea typeface="+mn-ea"/>
                <a:cs typeface="+mn-cs"/>
              </a:rPr>
              <a:t> a sus </a:t>
            </a:r>
            <a:r>
              <a:rPr lang="en-US" sz="1200" i="1" kern="1200" dirty="0" err="1">
                <a:solidFill>
                  <a:schemeClr val="tx1"/>
                </a:solidFill>
                <a:effectLst/>
                <a:latin typeface="+mn-lt"/>
                <a:ea typeface="+mn-ea"/>
                <a:cs typeface="+mn-cs"/>
              </a:rPr>
              <a:t>hijos</a:t>
            </a:r>
            <a:r>
              <a:rPr lang="en-US" sz="1200" i="1" kern="1200" dirty="0">
                <a:solidFill>
                  <a:schemeClr val="tx1"/>
                </a:solidFill>
                <a:effectLst/>
                <a:latin typeface="+mn-lt"/>
                <a:ea typeface="+mn-ea"/>
                <a:cs typeface="+mn-cs"/>
              </a:rPr>
              <a:t>. </a:t>
            </a:r>
          </a:p>
          <a:p>
            <a:r>
              <a:rPr lang="en-US" sz="1200" i="1" kern="1200" dirty="0">
                <a:solidFill>
                  <a:schemeClr val="tx1"/>
                </a:solidFill>
                <a:effectLst/>
                <a:latin typeface="Century Gothic" panose="020B0502020202020204" pitchFamily="34" charset="0"/>
                <a:ea typeface="+mn-ea"/>
                <a:cs typeface="+mn-cs"/>
              </a:rPr>
              <a:t> </a:t>
            </a:r>
          </a:p>
          <a:p>
            <a:r>
              <a:rPr lang="es-ES" sz="1200" b="1" kern="1200" dirty="0">
                <a:solidFill>
                  <a:schemeClr val="tx1"/>
                </a:solidFill>
                <a:effectLst/>
                <a:latin typeface="+mn-lt"/>
                <a:ea typeface="+mn-ea"/>
                <a:cs typeface="+mn-cs"/>
              </a:rPr>
              <a:t>Deuteronomio 31:9–13	Instrucciones para los israelitas al tomar posesión de la tierra:</a:t>
            </a:r>
            <a:endParaRPr lang="en-US" sz="1200" kern="1200" dirty="0">
              <a:solidFill>
                <a:schemeClr val="tx1"/>
              </a:solidFill>
              <a:effectLst/>
              <a:latin typeface="+mn-lt"/>
              <a:ea typeface="+mn-ea"/>
              <a:cs typeface="+mn-cs"/>
            </a:endParaRPr>
          </a:p>
          <a:p>
            <a:r>
              <a:rPr lang="es-CO" sz="1200" i="1" kern="1200" dirty="0">
                <a:solidFill>
                  <a:schemeClr val="tx1"/>
                </a:solidFill>
                <a:effectLst/>
                <a:latin typeface="+mn-lt"/>
                <a:ea typeface="+mn-ea"/>
                <a:cs typeface="+mn-cs"/>
              </a:rPr>
              <a:t>Cada siete años… leerás en voz alta esta ley en presencia de todo Israel….</a:t>
            </a:r>
            <a:r>
              <a:rPr lang="es-CO" sz="1200" i="1" kern="1200" baseline="30000" dirty="0">
                <a:solidFill>
                  <a:schemeClr val="tx1"/>
                </a:solidFill>
                <a:effectLst/>
                <a:latin typeface="+mn-lt"/>
                <a:ea typeface="+mn-ea"/>
                <a:cs typeface="+mn-cs"/>
              </a:rPr>
              <a:t> </a:t>
            </a:r>
            <a:r>
              <a:rPr lang="es-CO" sz="1200" i="1" kern="1200" dirty="0">
                <a:solidFill>
                  <a:schemeClr val="tx1"/>
                </a:solidFill>
                <a:effectLst/>
                <a:latin typeface="+mn-lt"/>
                <a:ea typeface="+mn-ea"/>
                <a:cs typeface="+mn-cs"/>
              </a:rPr>
              <a:t>y los </a:t>
            </a:r>
            <a:r>
              <a:rPr lang="es-CO" sz="1200" b="1" i="1" kern="1200" dirty="0">
                <a:solidFill>
                  <a:schemeClr val="tx1"/>
                </a:solidFill>
                <a:effectLst/>
                <a:latin typeface="+mn-lt"/>
                <a:ea typeface="+mn-ea"/>
                <a:cs typeface="+mn-cs"/>
              </a:rPr>
              <a:t>descendientes</a:t>
            </a:r>
            <a:r>
              <a:rPr lang="es-CO" sz="1200" i="1" kern="1200" dirty="0">
                <a:solidFill>
                  <a:schemeClr val="tx1"/>
                </a:solidFill>
                <a:effectLst/>
                <a:latin typeface="+mn-lt"/>
                <a:ea typeface="+mn-ea"/>
                <a:cs typeface="+mn-cs"/>
              </a:rPr>
              <a:t> de ellos, para quienes esta ley será desconocida, </a:t>
            </a:r>
            <a:r>
              <a:rPr lang="es-CO" sz="1200" b="1" i="1" kern="1200" dirty="0">
                <a:solidFill>
                  <a:schemeClr val="tx1"/>
                </a:solidFill>
                <a:effectLst/>
                <a:latin typeface="+mn-lt"/>
                <a:ea typeface="+mn-ea"/>
                <a:cs typeface="+mn-cs"/>
              </a:rPr>
              <a:t>la oirán, y aprenderán a temer al Señor tu Dios</a:t>
            </a:r>
            <a:r>
              <a:rPr lang="es-CO" sz="1200" i="1" kern="1200" dirty="0">
                <a:solidFill>
                  <a:schemeClr val="tx1"/>
                </a:solidFill>
                <a:effectLst/>
                <a:latin typeface="+mn-lt"/>
                <a:ea typeface="+mn-ea"/>
                <a:cs typeface="+mn-cs"/>
              </a:rPr>
              <a:t> mientras vivian en el territorio.</a:t>
            </a:r>
            <a:endParaRPr lang="en-US" sz="1200" i="1" kern="1200" dirty="0">
              <a:solidFill>
                <a:schemeClr val="tx1"/>
              </a:solidFill>
              <a:effectLst/>
              <a:latin typeface="+mn-lt"/>
              <a:ea typeface="+mn-ea"/>
              <a:cs typeface="+mn-cs"/>
            </a:endParaRPr>
          </a:p>
          <a:p>
            <a:r>
              <a:rPr lang="en-US" sz="1200" kern="1200" dirty="0">
                <a:solidFill>
                  <a:schemeClr val="tx1"/>
                </a:solidFill>
                <a:effectLst/>
                <a:latin typeface="Century Gothic" panose="020B0502020202020204" pitchFamily="34" charset="0"/>
                <a:ea typeface="+mn-ea"/>
                <a:cs typeface="+mn-cs"/>
              </a:rPr>
              <a:t> </a:t>
            </a:r>
          </a:p>
          <a:p>
            <a:r>
              <a:rPr lang="es-ES" sz="1200" b="1" kern="1200" dirty="0">
                <a:solidFill>
                  <a:schemeClr val="tx1"/>
                </a:solidFill>
                <a:effectLst/>
                <a:latin typeface="+mn-lt"/>
                <a:ea typeface="+mn-ea"/>
                <a:cs typeface="+mn-cs"/>
              </a:rPr>
              <a:t>Deuteronomio 17:18–20	Instrucciones para los reyes:</a:t>
            </a:r>
            <a:br>
              <a:rPr lang="es-CO" sz="1200" kern="1200" dirty="0">
                <a:solidFill>
                  <a:schemeClr val="tx1"/>
                </a:solidFill>
                <a:effectLst/>
                <a:latin typeface="+mn-lt"/>
                <a:ea typeface="+mn-ea"/>
                <a:cs typeface="+mn-cs"/>
              </a:rPr>
            </a:br>
            <a:r>
              <a:rPr lang="en-US" sz="1200" i="1" kern="1200" dirty="0" err="1">
                <a:solidFill>
                  <a:schemeClr val="tx1"/>
                </a:solidFill>
                <a:effectLst/>
                <a:latin typeface="+mn-lt"/>
                <a:ea typeface="+mn-ea"/>
                <a:cs typeface="+mn-cs"/>
              </a:rPr>
              <a:t>Cuando</a:t>
            </a:r>
            <a:r>
              <a:rPr lang="en-US" sz="1200" i="1" kern="1200" dirty="0">
                <a:solidFill>
                  <a:schemeClr val="tx1"/>
                </a:solidFill>
                <a:effectLst/>
                <a:latin typeface="+mn-lt"/>
                <a:ea typeface="+mn-ea"/>
                <a:cs typeface="+mn-cs"/>
              </a:rPr>
              <a:t> el </a:t>
            </a:r>
            <a:r>
              <a:rPr lang="en-US" sz="1200" i="1" kern="1200" dirty="0" err="1">
                <a:solidFill>
                  <a:schemeClr val="tx1"/>
                </a:solidFill>
                <a:effectLst/>
                <a:latin typeface="+mn-lt"/>
                <a:ea typeface="+mn-ea"/>
                <a:cs typeface="+mn-cs"/>
              </a:rPr>
              <a:t>rey</a:t>
            </a:r>
            <a:r>
              <a:rPr lang="en-US" sz="1200" i="1" kern="1200" dirty="0">
                <a:solidFill>
                  <a:schemeClr val="tx1"/>
                </a:solidFill>
                <a:effectLst/>
                <a:latin typeface="+mn-lt"/>
                <a:ea typeface="+mn-ea"/>
                <a:cs typeface="+mn-cs"/>
              </a:rPr>
              <a:t> tome </a:t>
            </a:r>
            <a:r>
              <a:rPr lang="en-US" sz="1200" i="1" kern="1200" dirty="0" err="1">
                <a:solidFill>
                  <a:schemeClr val="tx1"/>
                </a:solidFill>
                <a:effectLst/>
                <a:latin typeface="+mn-lt"/>
                <a:ea typeface="+mn-ea"/>
                <a:cs typeface="+mn-cs"/>
              </a:rPr>
              <a:t>posesión</a:t>
            </a:r>
            <a:r>
              <a:rPr lang="en-US" sz="1200" i="1" kern="1200" dirty="0">
                <a:solidFill>
                  <a:schemeClr val="tx1"/>
                </a:solidFill>
                <a:effectLst/>
                <a:latin typeface="+mn-lt"/>
                <a:ea typeface="+mn-ea"/>
                <a:cs typeface="+mn-cs"/>
              </a:rPr>
              <a:t> de </a:t>
            </a:r>
            <a:r>
              <a:rPr lang="en-US" sz="1200" i="1" kern="1200" dirty="0" err="1">
                <a:solidFill>
                  <a:schemeClr val="tx1"/>
                </a:solidFill>
                <a:effectLst/>
                <a:latin typeface="+mn-lt"/>
                <a:ea typeface="+mn-ea"/>
                <a:cs typeface="+mn-cs"/>
              </a:rPr>
              <a:t>su</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reino</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ordenará</a:t>
            </a:r>
            <a:r>
              <a:rPr lang="en-US" sz="1200" i="1" kern="1200" dirty="0">
                <a:solidFill>
                  <a:schemeClr val="tx1"/>
                </a:solidFill>
                <a:effectLst/>
                <a:latin typeface="+mn-lt"/>
                <a:ea typeface="+mn-ea"/>
                <a:cs typeface="+mn-cs"/>
              </a:rPr>
              <a:t> que le </a:t>
            </a:r>
            <a:r>
              <a:rPr lang="en-US" sz="1200" i="1" kern="1200" dirty="0" err="1">
                <a:solidFill>
                  <a:schemeClr val="tx1"/>
                </a:solidFill>
                <a:effectLst/>
                <a:latin typeface="+mn-lt"/>
                <a:ea typeface="+mn-ea"/>
                <a:cs typeface="+mn-cs"/>
              </a:rPr>
              <a:t>hagan</a:t>
            </a:r>
            <a:r>
              <a:rPr lang="en-US" sz="1200" i="1" kern="1200" dirty="0">
                <a:solidFill>
                  <a:schemeClr val="tx1"/>
                </a:solidFill>
                <a:effectLst/>
                <a:latin typeface="+mn-lt"/>
                <a:ea typeface="+mn-ea"/>
                <a:cs typeface="+mn-cs"/>
              </a:rPr>
              <a:t> una </a:t>
            </a:r>
            <a:r>
              <a:rPr lang="en-US" sz="1200" i="1" kern="1200" dirty="0" err="1">
                <a:solidFill>
                  <a:schemeClr val="tx1"/>
                </a:solidFill>
                <a:effectLst/>
                <a:latin typeface="+mn-lt"/>
                <a:ea typeface="+mn-ea"/>
                <a:cs typeface="+mn-cs"/>
              </a:rPr>
              <a:t>copia</a:t>
            </a:r>
            <a:r>
              <a:rPr lang="en-US" sz="1200" i="1" kern="1200" dirty="0">
                <a:solidFill>
                  <a:schemeClr val="tx1"/>
                </a:solidFill>
                <a:effectLst/>
                <a:latin typeface="+mn-lt"/>
                <a:ea typeface="+mn-ea"/>
                <a:cs typeface="+mn-cs"/>
              </a:rPr>
              <a:t> del </a:t>
            </a:r>
            <a:r>
              <a:rPr lang="en-US" sz="1200" i="1" kern="1200" dirty="0" err="1">
                <a:solidFill>
                  <a:schemeClr val="tx1"/>
                </a:solidFill>
                <a:effectLst/>
                <a:latin typeface="+mn-lt"/>
                <a:ea typeface="+mn-ea"/>
                <a:cs typeface="+mn-cs"/>
              </a:rPr>
              <a:t>libro</a:t>
            </a:r>
            <a:r>
              <a:rPr lang="en-US" sz="1200" i="1" kern="1200" dirty="0">
                <a:solidFill>
                  <a:schemeClr val="tx1"/>
                </a:solidFill>
                <a:effectLst/>
                <a:latin typeface="+mn-lt"/>
                <a:ea typeface="+mn-ea"/>
                <a:cs typeface="+mn-cs"/>
              </a:rPr>
              <a:t> de la ley, que </a:t>
            </a:r>
            <a:r>
              <a:rPr lang="en-US" sz="1200" i="1" kern="1200" dirty="0" err="1">
                <a:solidFill>
                  <a:schemeClr val="tx1"/>
                </a:solidFill>
                <a:effectLst/>
                <a:latin typeface="+mn-lt"/>
                <a:ea typeface="+mn-ea"/>
                <a:cs typeface="+mn-cs"/>
              </a:rPr>
              <a:t>está</a:t>
            </a:r>
            <a:r>
              <a:rPr lang="en-US" sz="1200" i="1" kern="1200" dirty="0">
                <a:solidFill>
                  <a:schemeClr val="tx1"/>
                </a:solidFill>
                <a:effectLst/>
                <a:latin typeface="+mn-lt"/>
                <a:ea typeface="+mn-ea"/>
                <a:cs typeface="+mn-cs"/>
              </a:rPr>
              <a:t> al </a:t>
            </a:r>
            <a:r>
              <a:rPr lang="en-US" sz="1200" i="1" kern="1200" dirty="0" err="1">
                <a:solidFill>
                  <a:schemeClr val="tx1"/>
                </a:solidFill>
                <a:effectLst/>
                <a:latin typeface="+mn-lt"/>
                <a:ea typeface="+mn-ea"/>
                <a:cs typeface="+mn-cs"/>
              </a:rPr>
              <a:t>cuidado</a:t>
            </a:r>
            <a:r>
              <a:rPr lang="en-US" sz="1200" i="1" kern="1200" dirty="0">
                <a:solidFill>
                  <a:schemeClr val="tx1"/>
                </a:solidFill>
                <a:effectLst/>
                <a:latin typeface="+mn-lt"/>
                <a:ea typeface="+mn-ea"/>
                <a:cs typeface="+mn-cs"/>
              </a:rPr>
              <a:t> de los </a:t>
            </a:r>
            <a:r>
              <a:rPr lang="en-US" sz="1200" i="1" kern="1200" dirty="0" err="1">
                <a:solidFill>
                  <a:schemeClr val="tx1"/>
                </a:solidFill>
                <a:effectLst/>
                <a:latin typeface="+mn-lt"/>
                <a:ea typeface="+mn-ea"/>
                <a:cs typeface="+mn-cs"/>
              </a:rPr>
              <a:t>sacerdotes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levitas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Esta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copia</a:t>
            </a:r>
            <a:r>
              <a:rPr lang="en-US" sz="1200" i="1" kern="1200" dirty="0">
                <a:solidFill>
                  <a:schemeClr val="tx1"/>
                </a:solidFill>
                <a:effectLst/>
                <a:latin typeface="+mn-lt"/>
                <a:ea typeface="+mn-ea"/>
                <a:cs typeface="+mn-cs"/>
              </a:rPr>
              <a:t> la </a:t>
            </a:r>
            <a:r>
              <a:rPr lang="en-US" sz="1200" i="1" kern="1200" dirty="0" err="1">
                <a:solidFill>
                  <a:schemeClr val="tx1"/>
                </a:solidFill>
                <a:effectLst/>
                <a:latin typeface="+mn-lt"/>
                <a:ea typeface="+mn-ea"/>
                <a:cs typeface="+mn-cs"/>
              </a:rPr>
              <a:t>tendrá</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siempre</a:t>
            </a:r>
            <a:r>
              <a:rPr lang="en-US" sz="1200" i="1"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su</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alcance</a:t>
            </a:r>
            <a:r>
              <a:rPr lang="en-US" sz="1200" i="1" kern="1200" dirty="0">
                <a:solidFill>
                  <a:schemeClr val="tx1"/>
                </a:solidFill>
                <a:effectLst/>
                <a:latin typeface="+mn-lt"/>
                <a:ea typeface="+mn-ea"/>
                <a:cs typeface="+mn-cs"/>
              </a:rPr>
              <a:t> y la </a:t>
            </a:r>
            <a:r>
              <a:rPr lang="en-US" sz="1200" i="1" kern="1200" dirty="0" err="1">
                <a:solidFill>
                  <a:schemeClr val="tx1"/>
                </a:solidFill>
                <a:effectLst/>
                <a:latin typeface="+mn-lt"/>
                <a:ea typeface="+mn-ea"/>
                <a:cs typeface="+mn-cs"/>
              </a:rPr>
              <a:t>leerá</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todos</a:t>
            </a:r>
            <a:r>
              <a:rPr lang="en-US" sz="1200" i="1" kern="1200" dirty="0">
                <a:solidFill>
                  <a:schemeClr val="tx1"/>
                </a:solidFill>
                <a:effectLst/>
                <a:latin typeface="+mn-lt"/>
                <a:ea typeface="+mn-ea"/>
                <a:cs typeface="+mn-cs"/>
              </a:rPr>
              <a:t> los </a:t>
            </a:r>
            <a:r>
              <a:rPr lang="en-US" sz="1200" i="1" kern="1200" dirty="0" err="1">
                <a:solidFill>
                  <a:schemeClr val="tx1"/>
                </a:solidFill>
                <a:effectLst/>
                <a:latin typeface="+mn-lt"/>
                <a:ea typeface="+mn-ea"/>
                <a:cs typeface="+mn-cs"/>
              </a:rPr>
              <a:t>días</a:t>
            </a:r>
            <a:r>
              <a:rPr lang="en-US" sz="1200" i="1" kern="1200" dirty="0">
                <a:solidFill>
                  <a:schemeClr val="tx1"/>
                </a:solidFill>
                <a:effectLst/>
                <a:latin typeface="+mn-lt"/>
                <a:ea typeface="+mn-ea"/>
                <a:cs typeface="+mn-cs"/>
              </a:rPr>
              <a:t> de </a:t>
            </a:r>
            <a:r>
              <a:rPr lang="en-US" sz="1200" i="1" kern="1200" dirty="0" err="1">
                <a:solidFill>
                  <a:schemeClr val="tx1"/>
                </a:solidFill>
                <a:effectLst/>
                <a:latin typeface="+mn-lt"/>
                <a:ea typeface="+mn-ea"/>
                <a:cs typeface="+mn-cs"/>
              </a:rPr>
              <a:t>su</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vida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Así</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aprenderá</a:t>
            </a:r>
            <a:r>
              <a:rPr lang="en-US" sz="1200" i="1" kern="1200" dirty="0">
                <a:solidFill>
                  <a:schemeClr val="tx1"/>
                </a:solidFill>
                <a:effectLst/>
                <a:latin typeface="+mn-lt"/>
                <a:ea typeface="+mn-ea"/>
                <a:cs typeface="+mn-cs"/>
              </a:rPr>
              <a:t> a </a:t>
            </a:r>
            <a:r>
              <a:rPr lang="en-US" sz="1200" i="1" kern="1200" dirty="0" err="1">
                <a:solidFill>
                  <a:schemeClr val="tx1"/>
                </a:solidFill>
                <a:effectLst/>
                <a:latin typeface="+mn-lt"/>
                <a:ea typeface="+mn-ea"/>
                <a:cs typeface="+mn-cs"/>
              </a:rPr>
              <a:t>temer</a:t>
            </a:r>
            <a:r>
              <a:rPr lang="en-US" sz="1200" i="1" kern="1200" dirty="0">
                <a:solidFill>
                  <a:schemeClr val="tx1"/>
                </a:solidFill>
                <a:effectLst/>
                <a:latin typeface="+mn-lt"/>
                <a:ea typeface="+mn-ea"/>
                <a:cs typeface="+mn-cs"/>
              </a:rPr>
              <a:t> al SEÑOR </a:t>
            </a:r>
            <a:r>
              <a:rPr lang="en-US" sz="1200" i="1" kern="1200" dirty="0" err="1">
                <a:solidFill>
                  <a:schemeClr val="tx1"/>
                </a:solidFill>
                <a:effectLst/>
                <a:latin typeface="+mn-lt"/>
                <a:ea typeface="+mn-ea"/>
                <a:cs typeface="+mn-cs"/>
              </a:rPr>
              <a:t>su</a:t>
            </a:r>
            <a:r>
              <a:rPr lang="en-US" sz="1200" i="1" kern="1200" dirty="0">
                <a:solidFill>
                  <a:schemeClr val="tx1"/>
                </a:solidFill>
                <a:effectLst/>
                <a:latin typeface="+mn-lt"/>
                <a:ea typeface="+mn-ea"/>
                <a:cs typeface="+mn-cs"/>
              </a:rPr>
              <a:t> Dios, </a:t>
            </a:r>
            <a:r>
              <a:rPr lang="en-US" sz="1200" b="1" i="1" kern="1200" dirty="0" err="1">
                <a:solidFill>
                  <a:schemeClr val="tx1"/>
                </a:solidFill>
                <a:effectLst/>
                <a:latin typeface="+mn-lt"/>
                <a:ea typeface="+mn-ea"/>
                <a:cs typeface="+mn-cs"/>
              </a:rPr>
              <a:t>cumplirá</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fielmente</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todas</a:t>
            </a:r>
            <a:r>
              <a:rPr lang="en-US" sz="1200" b="1" i="1" kern="1200" dirty="0">
                <a:solidFill>
                  <a:schemeClr val="tx1"/>
                </a:solidFill>
                <a:effectLst/>
                <a:latin typeface="+mn-lt"/>
                <a:ea typeface="+mn-ea"/>
                <a:cs typeface="+mn-cs"/>
              </a:rPr>
              <a:t> las palabras de </a:t>
            </a:r>
            <a:r>
              <a:rPr lang="en-US" sz="1200" b="1" i="1" kern="1200" dirty="0" err="1">
                <a:solidFill>
                  <a:schemeClr val="tx1"/>
                </a:solidFill>
                <a:effectLst/>
                <a:latin typeface="+mn-lt"/>
                <a:ea typeface="+mn-ea"/>
                <a:cs typeface="+mn-cs"/>
              </a:rPr>
              <a:t>esta</a:t>
            </a:r>
            <a:r>
              <a:rPr lang="en-US" sz="1200" b="1" i="1" kern="1200" dirty="0">
                <a:solidFill>
                  <a:schemeClr val="tx1"/>
                </a:solidFill>
                <a:effectLst/>
                <a:latin typeface="+mn-lt"/>
                <a:ea typeface="+mn-ea"/>
                <a:cs typeface="+mn-cs"/>
              </a:rPr>
              <a:t> ley y sus </a:t>
            </a:r>
            <a:r>
              <a:rPr lang="en-US" sz="1200" b="1" i="1" kern="1200" dirty="0" err="1">
                <a:solidFill>
                  <a:schemeClr val="tx1"/>
                </a:solidFill>
                <a:effectLst/>
                <a:latin typeface="+mn-lt"/>
                <a:ea typeface="+mn-ea"/>
                <a:cs typeface="+mn-cs"/>
              </a:rPr>
              <a:t>preceptos</a:t>
            </a:r>
            <a:r>
              <a:rPr lang="en-US" sz="1200" i="1" kern="1200" dirty="0">
                <a:solidFill>
                  <a:schemeClr val="tx1"/>
                </a:solidFill>
                <a:effectLst/>
                <a:latin typeface="+mn-lt"/>
                <a:ea typeface="+mn-ea"/>
                <a:cs typeface="+mn-cs"/>
              </a:rPr>
              <a:t>, no se </a:t>
            </a:r>
            <a:r>
              <a:rPr lang="en-US" sz="1200" i="1" kern="1200" dirty="0" err="1">
                <a:solidFill>
                  <a:schemeClr val="tx1"/>
                </a:solidFill>
                <a:effectLst/>
                <a:latin typeface="+mn-lt"/>
                <a:ea typeface="+mn-ea"/>
                <a:cs typeface="+mn-cs"/>
              </a:rPr>
              <a:t>creerá</a:t>
            </a:r>
            <a:r>
              <a:rPr lang="en-US" sz="1200" i="1" kern="1200" dirty="0">
                <a:solidFill>
                  <a:schemeClr val="tx1"/>
                </a:solidFill>
                <a:effectLst/>
                <a:latin typeface="+mn-lt"/>
                <a:ea typeface="+mn-ea"/>
                <a:cs typeface="+mn-cs"/>
              </a:rPr>
              <a:t> superior a sus </a:t>
            </a:r>
            <a:r>
              <a:rPr lang="en-US" sz="1200" i="1" kern="1200" dirty="0" err="1">
                <a:solidFill>
                  <a:schemeClr val="tx1"/>
                </a:solidFill>
                <a:effectLst/>
                <a:latin typeface="+mn-lt"/>
                <a:ea typeface="+mn-ea"/>
                <a:cs typeface="+mn-cs"/>
              </a:rPr>
              <a:t>hermanos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ni</a:t>
            </a:r>
            <a:r>
              <a:rPr lang="en-US" sz="1200" i="1" kern="1200" dirty="0">
                <a:solidFill>
                  <a:schemeClr val="tx1"/>
                </a:solidFill>
                <a:effectLst/>
                <a:latin typeface="+mn-lt"/>
                <a:ea typeface="+mn-ea"/>
                <a:cs typeface="+mn-cs"/>
              </a:rPr>
              <a:t> se </a:t>
            </a:r>
            <a:r>
              <a:rPr lang="en-US" sz="1200" i="1" kern="1200" dirty="0" err="1">
                <a:solidFill>
                  <a:schemeClr val="tx1"/>
                </a:solidFill>
                <a:effectLst/>
                <a:latin typeface="+mn-lt"/>
                <a:ea typeface="+mn-ea"/>
                <a:cs typeface="+mn-cs"/>
              </a:rPr>
              <a:t>apartará</a:t>
            </a:r>
            <a:r>
              <a:rPr lang="en-US" sz="1200" i="1" kern="1200" dirty="0">
                <a:solidFill>
                  <a:schemeClr val="tx1"/>
                </a:solidFill>
                <a:effectLst/>
                <a:latin typeface="+mn-lt"/>
                <a:ea typeface="+mn-ea"/>
                <a:cs typeface="+mn-cs"/>
              </a:rPr>
              <a:t> de la ley </a:t>
            </a:r>
            <a:r>
              <a:rPr lang="en-US" sz="1200" i="1" kern="1200" dirty="0" err="1">
                <a:solidFill>
                  <a:schemeClr val="tx1"/>
                </a:solidFill>
                <a:effectLst/>
                <a:latin typeface="+mn-lt"/>
                <a:ea typeface="+mn-ea"/>
                <a:cs typeface="+mn-cs"/>
              </a:rPr>
              <a:t>en</a:t>
            </a:r>
            <a:r>
              <a:rPr lang="en-US" sz="1200" i="1" kern="1200" dirty="0">
                <a:solidFill>
                  <a:schemeClr val="tx1"/>
                </a:solidFill>
                <a:effectLst/>
                <a:latin typeface="+mn-lt"/>
                <a:ea typeface="+mn-ea"/>
                <a:cs typeface="+mn-cs"/>
              </a:rPr>
              <a:t> el </a:t>
            </a:r>
            <a:r>
              <a:rPr lang="en-US" sz="1200" i="1" kern="1200" dirty="0" err="1">
                <a:solidFill>
                  <a:schemeClr val="tx1"/>
                </a:solidFill>
                <a:effectLst/>
                <a:latin typeface="+mn-lt"/>
                <a:ea typeface="+mn-ea"/>
                <a:cs typeface="+mn-cs"/>
              </a:rPr>
              <a:t>más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mínimo</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detalle</a:t>
            </a:r>
            <a:r>
              <a:rPr lang="en-US" sz="1200" i="1" kern="1200" dirty="0">
                <a:solidFill>
                  <a:schemeClr val="tx1"/>
                </a:solidFill>
                <a:effectLst/>
                <a:latin typeface="+mn-lt"/>
                <a:ea typeface="+mn-ea"/>
                <a:cs typeface="+mn-cs"/>
              </a:rPr>
              <a:t>, y junto con </a:t>
            </a:r>
            <a:r>
              <a:rPr lang="en-US" sz="1200" i="1" kern="1200" dirty="0" err="1">
                <a:solidFill>
                  <a:schemeClr val="tx1"/>
                </a:solidFill>
                <a:effectLst/>
                <a:latin typeface="+mn-lt"/>
                <a:ea typeface="+mn-ea"/>
                <a:cs typeface="+mn-cs"/>
              </a:rPr>
              <a:t>su</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descendencia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reinará</a:t>
            </a:r>
            <a:r>
              <a:rPr lang="en-US" sz="1200" i="1" kern="1200" dirty="0">
                <a:solidFill>
                  <a:schemeClr val="tx1"/>
                </a:solidFill>
                <a:effectLst/>
                <a:latin typeface="+mn-lt"/>
                <a:ea typeface="+mn-ea"/>
                <a:cs typeface="+mn-cs"/>
              </a:rPr>
              <a:t> por </a:t>
            </a:r>
            <a:r>
              <a:rPr lang="en-US" sz="1200" i="1" kern="1200" dirty="0" err="1">
                <a:solidFill>
                  <a:schemeClr val="tx1"/>
                </a:solidFill>
                <a:effectLst/>
                <a:latin typeface="+mn-lt"/>
                <a:ea typeface="+mn-ea"/>
                <a:cs typeface="+mn-cs"/>
              </a:rPr>
              <a:t>mucho</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tiempo</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sobre</a:t>
            </a:r>
            <a:r>
              <a:rPr lang="en-US" sz="1200" i="1" kern="1200" dirty="0">
                <a:solidFill>
                  <a:schemeClr val="tx1"/>
                </a:solidFill>
                <a:effectLst/>
                <a:latin typeface="+mn-lt"/>
                <a:ea typeface="+mn-ea"/>
                <a:cs typeface="+mn-cs"/>
              </a:rPr>
              <a:t> Israel.</a:t>
            </a:r>
          </a:p>
          <a:p>
            <a:r>
              <a:rPr lang="en-US" sz="1200" kern="1200" dirty="0">
                <a:solidFill>
                  <a:schemeClr val="tx1"/>
                </a:solidFill>
                <a:effectLst/>
                <a:latin typeface="Century Gothic" panose="020B0502020202020204" pitchFamily="34" charset="0"/>
                <a:ea typeface="+mn-ea"/>
                <a:cs typeface="+mn-cs"/>
              </a:rPr>
              <a:t> </a:t>
            </a:r>
          </a:p>
          <a:p>
            <a:r>
              <a:rPr lang="es-ES" sz="1200" b="1" kern="1200" dirty="0">
                <a:solidFill>
                  <a:schemeClr val="tx1"/>
                </a:solidFill>
                <a:effectLst/>
                <a:latin typeface="+mn-lt"/>
                <a:ea typeface="+mn-ea"/>
                <a:cs typeface="+mn-cs"/>
              </a:rPr>
              <a:t>2 Timoteo 3:14–17</a:t>
            </a:r>
            <a:r>
              <a:rPr lang="es-ES" sz="1200" kern="1200" dirty="0">
                <a:solidFill>
                  <a:schemeClr val="tx1"/>
                </a:solidFill>
                <a:effectLst/>
                <a:latin typeface="+mn-lt"/>
                <a:ea typeface="+mn-ea"/>
                <a:cs typeface="+mn-cs"/>
              </a:rPr>
              <a:t>	</a:t>
            </a:r>
            <a:r>
              <a:rPr lang="es-ES" sz="1200" b="1" kern="1200" dirty="0">
                <a:solidFill>
                  <a:schemeClr val="tx1"/>
                </a:solidFill>
                <a:effectLst/>
                <a:latin typeface="+mn-lt"/>
                <a:ea typeface="+mn-ea"/>
                <a:cs typeface="+mn-cs"/>
              </a:rPr>
              <a:t>Instrucciones de Pablo a Timoteo:</a:t>
            </a:r>
            <a:br>
              <a:rPr lang="es-ES" sz="1200" kern="1200" dirty="0">
                <a:solidFill>
                  <a:schemeClr val="tx1"/>
                </a:solidFill>
                <a:effectLst/>
                <a:latin typeface="+mn-lt"/>
                <a:ea typeface="+mn-ea"/>
                <a:cs typeface="+mn-cs"/>
              </a:rPr>
            </a:br>
            <a:r>
              <a:rPr lang="en-US" sz="1200" i="1" kern="1200" dirty="0">
                <a:solidFill>
                  <a:schemeClr val="tx1"/>
                </a:solidFill>
                <a:effectLst/>
                <a:latin typeface="+mn-lt"/>
                <a:ea typeface="+mn-ea"/>
                <a:cs typeface="+mn-cs"/>
              </a:rPr>
              <a:t>Pero </a:t>
            </a:r>
            <a:r>
              <a:rPr lang="en-US" sz="1200" i="1" kern="1200" dirty="0" err="1">
                <a:solidFill>
                  <a:schemeClr val="tx1"/>
                </a:solidFill>
                <a:effectLst/>
                <a:latin typeface="+mn-lt"/>
                <a:ea typeface="+mn-ea"/>
                <a:cs typeface="+mn-cs"/>
              </a:rPr>
              <a:t>tú</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permanece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firme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en</a:t>
            </a:r>
            <a:r>
              <a:rPr lang="en-US" sz="1200" i="1" kern="1200" dirty="0">
                <a:solidFill>
                  <a:schemeClr val="tx1"/>
                </a:solidFill>
                <a:effectLst/>
                <a:latin typeface="+mn-lt"/>
                <a:ea typeface="+mn-ea"/>
                <a:cs typeface="+mn-cs"/>
              </a:rPr>
              <a:t> lo que has </a:t>
            </a:r>
            <a:r>
              <a:rPr lang="en-US" sz="1200" i="1" kern="1200" dirty="0" err="1">
                <a:solidFill>
                  <a:schemeClr val="tx1"/>
                </a:solidFill>
                <a:effectLst/>
                <a:latin typeface="+mn-lt"/>
                <a:ea typeface="+mn-ea"/>
                <a:cs typeface="+mn-cs"/>
              </a:rPr>
              <a:t>aprendido</a:t>
            </a:r>
            <a:r>
              <a:rPr lang="en-US" sz="1200" i="1" kern="1200" dirty="0">
                <a:solidFill>
                  <a:schemeClr val="tx1"/>
                </a:solidFill>
                <a:effectLst/>
                <a:latin typeface="+mn-lt"/>
                <a:ea typeface="+mn-ea"/>
                <a:cs typeface="+mn-cs"/>
              </a:rPr>
              <a:t> y de lo </a:t>
            </a:r>
            <a:r>
              <a:rPr lang="en-US" sz="1200" i="1" kern="1200" dirty="0" err="1">
                <a:solidFill>
                  <a:schemeClr val="tx1"/>
                </a:solidFill>
                <a:effectLst/>
                <a:latin typeface="+mn-lt"/>
                <a:ea typeface="+mn-ea"/>
                <a:cs typeface="+mn-cs"/>
              </a:rPr>
              <a:t>cual</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estás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convencido</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pues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sabes</a:t>
            </a:r>
            <a:r>
              <a:rPr lang="en-US" sz="1200" i="1" kern="1200" dirty="0">
                <a:solidFill>
                  <a:schemeClr val="tx1"/>
                </a:solidFill>
                <a:effectLst/>
                <a:latin typeface="+mn-lt"/>
                <a:ea typeface="+mn-ea"/>
                <a:cs typeface="+mn-cs"/>
              </a:rPr>
              <a:t> de </a:t>
            </a:r>
            <a:r>
              <a:rPr lang="en-US" sz="1200" i="1" kern="1200" dirty="0" err="1">
                <a:solidFill>
                  <a:schemeClr val="tx1"/>
                </a:solidFill>
                <a:effectLst/>
                <a:latin typeface="+mn-lt"/>
                <a:ea typeface="+mn-ea"/>
                <a:cs typeface="+mn-cs"/>
              </a:rPr>
              <a:t>quiénes</a:t>
            </a:r>
            <a:r>
              <a:rPr lang="en-US" sz="1200" i="1" kern="1200" dirty="0">
                <a:solidFill>
                  <a:schemeClr val="tx1"/>
                </a:solidFill>
                <a:effectLst/>
                <a:latin typeface="+mn-lt"/>
                <a:ea typeface="+mn-ea"/>
                <a:cs typeface="+mn-cs"/>
              </a:rPr>
              <a:t> lo </a:t>
            </a:r>
            <a:r>
              <a:rPr lang="en-US" sz="1200" i="1" kern="1200" dirty="0" err="1">
                <a:solidFill>
                  <a:schemeClr val="tx1"/>
                </a:solidFill>
                <a:effectLst/>
                <a:latin typeface="+mn-lt"/>
                <a:ea typeface="+mn-ea"/>
                <a:cs typeface="+mn-cs"/>
              </a:rPr>
              <a:t>aprendiste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Desde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tu</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niñez</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conoces</a:t>
            </a:r>
            <a:r>
              <a:rPr lang="en-US" sz="1200" i="1" kern="1200" dirty="0">
                <a:solidFill>
                  <a:schemeClr val="tx1"/>
                </a:solidFill>
                <a:effectLst/>
                <a:latin typeface="+mn-lt"/>
                <a:ea typeface="+mn-ea"/>
                <a:cs typeface="+mn-cs"/>
              </a:rPr>
              <a:t> las </a:t>
            </a:r>
            <a:r>
              <a:rPr lang="en-US" sz="1200" i="1" kern="1200" dirty="0" err="1">
                <a:solidFill>
                  <a:schemeClr val="tx1"/>
                </a:solidFill>
                <a:effectLst/>
                <a:latin typeface="+mn-lt"/>
                <a:ea typeface="+mn-ea"/>
                <a:cs typeface="+mn-cs"/>
              </a:rPr>
              <a:t>Sagradas</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Escrituras</a:t>
            </a:r>
            <a:r>
              <a:rPr lang="en-US" sz="1200" i="1" kern="1200" dirty="0">
                <a:solidFill>
                  <a:schemeClr val="tx1"/>
                </a:solidFill>
                <a:effectLst/>
                <a:latin typeface="+mn-lt"/>
                <a:ea typeface="+mn-ea"/>
                <a:cs typeface="+mn-cs"/>
              </a:rPr>
              <a:t>, que </a:t>
            </a:r>
            <a:r>
              <a:rPr lang="en-US" sz="1200" i="1" kern="1200" dirty="0" err="1">
                <a:solidFill>
                  <a:schemeClr val="tx1"/>
                </a:solidFill>
                <a:effectLst/>
                <a:latin typeface="+mn-lt"/>
                <a:ea typeface="+mn-ea"/>
                <a:cs typeface="+mn-cs"/>
              </a:rPr>
              <a:t>pueden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darte</a:t>
            </a:r>
            <a:r>
              <a:rPr lang="en-US" sz="1200" i="1" kern="1200" dirty="0">
                <a:solidFill>
                  <a:schemeClr val="tx1"/>
                </a:solidFill>
                <a:effectLst/>
                <a:latin typeface="+mn-lt"/>
                <a:ea typeface="+mn-ea"/>
                <a:cs typeface="+mn-cs"/>
              </a:rPr>
              <a:t> la </a:t>
            </a:r>
            <a:r>
              <a:rPr lang="en-US" sz="1200" i="1" kern="1200" dirty="0" err="1">
                <a:solidFill>
                  <a:schemeClr val="tx1"/>
                </a:solidFill>
                <a:effectLst/>
                <a:latin typeface="+mn-lt"/>
                <a:ea typeface="+mn-ea"/>
                <a:cs typeface="+mn-cs"/>
              </a:rPr>
              <a:t>sabiduría</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necesaria</a:t>
            </a:r>
            <a:r>
              <a:rPr lang="en-US" sz="1200" i="1" kern="1200" dirty="0">
                <a:solidFill>
                  <a:schemeClr val="tx1"/>
                </a:solidFill>
                <a:effectLst/>
                <a:latin typeface="+mn-lt"/>
                <a:ea typeface="+mn-ea"/>
                <a:cs typeface="+mn-cs"/>
              </a:rPr>
              <a:t> para la </a:t>
            </a:r>
            <a:r>
              <a:rPr lang="en-US" sz="1200" i="1" kern="1200" dirty="0" err="1">
                <a:solidFill>
                  <a:schemeClr val="tx1"/>
                </a:solidFill>
                <a:effectLst/>
                <a:latin typeface="+mn-lt"/>
                <a:ea typeface="+mn-ea"/>
                <a:cs typeface="+mn-cs"/>
              </a:rPr>
              <a:t>salvación</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mediante</a:t>
            </a:r>
            <a:r>
              <a:rPr lang="en-US" sz="1200" i="1" kern="1200" dirty="0">
                <a:solidFill>
                  <a:schemeClr val="tx1"/>
                </a:solidFill>
                <a:effectLst/>
                <a:latin typeface="+mn-lt"/>
                <a:ea typeface="+mn-ea"/>
                <a:cs typeface="+mn-cs"/>
              </a:rPr>
              <a:t> la </a:t>
            </a:r>
            <a:r>
              <a:rPr lang="en-US" sz="1200" i="1" kern="1200" dirty="0" err="1">
                <a:solidFill>
                  <a:schemeClr val="tx1"/>
                </a:solidFill>
                <a:effectLst/>
                <a:latin typeface="+mn-lt"/>
                <a:ea typeface="+mn-ea"/>
                <a:cs typeface="+mn-cs"/>
              </a:rPr>
              <a:t>fe</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en</a:t>
            </a:r>
            <a:r>
              <a:rPr lang="en-US" sz="1200" i="1" kern="1200" dirty="0">
                <a:solidFill>
                  <a:schemeClr val="tx1"/>
                </a:solidFill>
                <a:effectLst/>
                <a:latin typeface="+mn-lt"/>
                <a:ea typeface="+mn-ea"/>
                <a:cs typeface="+mn-cs"/>
              </a:rPr>
              <a:t> Cristo Jesús. </a:t>
            </a:r>
            <a:r>
              <a:rPr lang="en-US" sz="1200" b="1" i="1" kern="1200" dirty="0">
                <a:solidFill>
                  <a:schemeClr val="tx1"/>
                </a:solidFill>
                <a:effectLst/>
                <a:latin typeface="+mn-lt"/>
                <a:ea typeface="+mn-ea"/>
                <a:cs typeface="+mn-cs"/>
              </a:rPr>
              <a:t>Toda la </a:t>
            </a:r>
            <a:r>
              <a:rPr lang="en-US" sz="1200" b="1" i="1" kern="1200" dirty="0" err="1">
                <a:solidFill>
                  <a:schemeClr val="tx1"/>
                </a:solidFill>
                <a:effectLst/>
                <a:latin typeface="+mn-lt"/>
                <a:ea typeface="+mn-ea"/>
                <a:cs typeface="+mn-cs"/>
              </a:rPr>
              <a:t>Escritura</a:t>
            </a:r>
            <a:r>
              <a:rPr lang="en-US" sz="1200" b="1" i="1" kern="1200" dirty="0">
                <a:solidFill>
                  <a:schemeClr val="tx1"/>
                </a:solidFill>
                <a:effectLst/>
                <a:latin typeface="+mn-lt"/>
                <a:ea typeface="+mn-ea"/>
                <a:cs typeface="+mn-cs"/>
              </a:rPr>
              <a:t> es </a:t>
            </a:r>
            <a:r>
              <a:rPr lang="en-US" sz="1200" b="1" i="1" kern="1200" dirty="0" err="1">
                <a:solidFill>
                  <a:schemeClr val="tx1"/>
                </a:solidFill>
                <a:effectLst/>
                <a:latin typeface="+mn-lt"/>
                <a:ea typeface="+mn-ea"/>
                <a:cs typeface="+mn-cs"/>
              </a:rPr>
              <a:t>inspirada</a:t>
            </a:r>
            <a:r>
              <a:rPr lang="en-US" sz="1200" b="1" i="1" kern="1200" dirty="0">
                <a:solidFill>
                  <a:schemeClr val="tx1"/>
                </a:solidFill>
                <a:effectLst/>
                <a:latin typeface="+mn-lt"/>
                <a:ea typeface="+mn-ea"/>
                <a:cs typeface="+mn-cs"/>
              </a:rPr>
              <a:t> por Dios y </a:t>
            </a:r>
            <a:r>
              <a:rPr lang="en-US" sz="1200" b="1" i="1" kern="1200" dirty="0" err="1">
                <a:solidFill>
                  <a:schemeClr val="tx1"/>
                </a:solidFill>
                <a:effectLst/>
                <a:latin typeface="+mn-lt"/>
                <a:ea typeface="+mn-ea"/>
                <a:cs typeface="+mn-cs"/>
              </a:rPr>
              <a:t>útil</a:t>
            </a:r>
            <a:r>
              <a:rPr lang="en-US" sz="1200" b="1" i="1" kern="1200" dirty="0">
                <a:solidFill>
                  <a:schemeClr val="tx1"/>
                </a:solidFill>
                <a:effectLst/>
                <a:latin typeface="+mn-lt"/>
                <a:ea typeface="+mn-ea"/>
                <a:cs typeface="+mn-cs"/>
              </a:rPr>
              <a:t> para </a:t>
            </a:r>
            <a:r>
              <a:rPr lang="en-US" sz="1200" b="1" i="1" kern="1200" dirty="0" err="1">
                <a:solidFill>
                  <a:schemeClr val="tx1"/>
                </a:solidFill>
                <a:effectLst/>
                <a:latin typeface="+mn-lt"/>
                <a:ea typeface="+mn-ea"/>
                <a:cs typeface="+mn-cs"/>
              </a:rPr>
              <a:t>enseñar</a:t>
            </a:r>
            <a:r>
              <a:rPr lang="en-US" sz="1200" b="1" i="1" kern="1200" dirty="0">
                <a:solidFill>
                  <a:schemeClr val="tx1"/>
                </a:solidFill>
                <a:effectLst/>
                <a:latin typeface="+mn-lt"/>
                <a:ea typeface="+mn-ea"/>
                <a:cs typeface="+mn-cs"/>
              </a:rPr>
              <a:t>, para </a:t>
            </a:r>
            <a:r>
              <a:rPr lang="en-US" sz="1200" b="1" i="1" kern="1200" dirty="0" err="1">
                <a:solidFill>
                  <a:schemeClr val="tx1"/>
                </a:solidFill>
                <a:effectLst/>
                <a:latin typeface="+mn-lt"/>
                <a:ea typeface="+mn-ea"/>
                <a:cs typeface="+mn-cs"/>
              </a:rPr>
              <a:t>reprender</a:t>
            </a:r>
            <a:r>
              <a:rPr lang="en-US" sz="1200" b="1" i="1" kern="1200" dirty="0">
                <a:solidFill>
                  <a:schemeClr val="tx1"/>
                </a:solidFill>
                <a:effectLst/>
                <a:latin typeface="+mn-lt"/>
                <a:ea typeface="+mn-ea"/>
                <a:cs typeface="+mn-cs"/>
              </a:rPr>
              <a:t>, para </a:t>
            </a:r>
            <a:r>
              <a:rPr lang="en-US" sz="1200" b="1" i="1" kern="1200" dirty="0" err="1">
                <a:solidFill>
                  <a:schemeClr val="tx1"/>
                </a:solidFill>
                <a:effectLst/>
                <a:latin typeface="+mn-lt"/>
                <a:ea typeface="+mn-ea"/>
                <a:cs typeface="+mn-cs"/>
              </a:rPr>
              <a:t>corregir</a:t>
            </a:r>
            <a:r>
              <a:rPr lang="en-US" sz="1200" b="1" i="1" kern="1200" dirty="0">
                <a:solidFill>
                  <a:schemeClr val="tx1"/>
                </a:solidFill>
                <a:effectLst/>
                <a:latin typeface="+mn-lt"/>
                <a:ea typeface="+mn-ea"/>
                <a:cs typeface="+mn-cs"/>
              </a:rPr>
              <a:t> y para </a:t>
            </a:r>
            <a:r>
              <a:rPr lang="en-US" sz="1200" b="1" i="1" kern="1200" dirty="0" err="1">
                <a:solidFill>
                  <a:schemeClr val="tx1"/>
                </a:solidFill>
                <a:effectLst/>
                <a:latin typeface="+mn-lt"/>
                <a:ea typeface="+mn-ea"/>
                <a:cs typeface="+mn-cs"/>
              </a:rPr>
              <a:t>instruir</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en</a:t>
            </a:r>
            <a:r>
              <a:rPr lang="en-US" sz="1200" b="1" i="1" kern="1200" dirty="0">
                <a:solidFill>
                  <a:schemeClr val="tx1"/>
                </a:solidFill>
                <a:effectLst/>
                <a:latin typeface="+mn-lt"/>
                <a:ea typeface="+mn-ea"/>
                <a:cs typeface="+mn-cs"/>
              </a:rPr>
              <a:t> la </a:t>
            </a:r>
            <a:r>
              <a:rPr lang="en-US" sz="1200" b="1" i="1" kern="1200" dirty="0" err="1">
                <a:solidFill>
                  <a:schemeClr val="tx1"/>
                </a:solidFill>
                <a:effectLst/>
                <a:latin typeface="+mn-lt"/>
                <a:ea typeface="+mn-ea"/>
                <a:cs typeface="+mn-cs"/>
              </a:rPr>
              <a:t>justicia</a:t>
            </a:r>
            <a:r>
              <a:rPr lang="en-US" sz="1200" i="1" kern="1200" dirty="0">
                <a:solidFill>
                  <a:schemeClr val="tx1"/>
                </a:solidFill>
                <a:effectLst/>
                <a:latin typeface="+mn-lt"/>
                <a:ea typeface="+mn-ea"/>
                <a:cs typeface="+mn-cs"/>
              </a:rPr>
              <a:t>, a fin de que </a:t>
            </a:r>
            <a:r>
              <a:rPr lang="en-US" sz="1200" b="1" i="1" kern="1200" dirty="0">
                <a:solidFill>
                  <a:schemeClr val="tx1"/>
                </a:solidFill>
                <a:effectLst/>
                <a:latin typeface="+mn-lt"/>
                <a:ea typeface="+mn-ea"/>
                <a:cs typeface="+mn-cs"/>
              </a:rPr>
              <a:t>el </a:t>
            </a:r>
            <a:r>
              <a:rPr lang="en-US" sz="1200" b="1" i="1" kern="1200" dirty="0" err="1">
                <a:solidFill>
                  <a:schemeClr val="tx1"/>
                </a:solidFill>
                <a:effectLst/>
                <a:latin typeface="+mn-lt"/>
                <a:ea typeface="+mn-ea"/>
                <a:cs typeface="+mn-cs"/>
              </a:rPr>
              <a:t>siervo</a:t>
            </a:r>
            <a:r>
              <a:rPr lang="en-US" sz="1200" b="1" i="1" kern="1200" dirty="0">
                <a:solidFill>
                  <a:schemeClr val="tx1"/>
                </a:solidFill>
                <a:effectLst/>
                <a:latin typeface="+mn-lt"/>
                <a:ea typeface="+mn-ea"/>
                <a:cs typeface="+mn-cs"/>
              </a:rPr>
              <a:t> de Dios </a:t>
            </a:r>
            <a:r>
              <a:rPr lang="en-US" sz="1200" b="1" i="1" kern="1200" dirty="0" err="1">
                <a:solidFill>
                  <a:schemeClr val="tx1"/>
                </a:solidFill>
                <a:effectLst/>
                <a:latin typeface="+mn-lt"/>
                <a:ea typeface="+mn-ea"/>
                <a:cs typeface="+mn-cs"/>
              </a:rPr>
              <a:t>esté</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enteramente</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capacitado</a:t>
            </a:r>
            <a:r>
              <a:rPr lang="en-US" sz="1200" b="1" i="1" kern="1200" dirty="0">
                <a:solidFill>
                  <a:schemeClr val="tx1"/>
                </a:solidFill>
                <a:effectLst/>
                <a:latin typeface="+mn-lt"/>
                <a:ea typeface="+mn-ea"/>
                <a:cs typeface="+mn-cs"/>
              </a:rPr>
              <a:t> para </a:t>
            </a:r>
            <a:r>
              <a:rPr lang="en-US" sz="1200" b="1" i="1" kern="1200" dirty="0" err="1">
                <a:solidFill>
                  <a:schemeClr val="tx1"/>
                </a:solidFill>
                <a:effectLst/>
                <a:latin typeface="+mn-lt"/>
                <a:ea typeface="+mn-ea"/>
                <a:cs typeface="+mn-cs"/>
              </a:rPr>
              <a:t>toda</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buena</a:t>
            </a:r>
            <a:r>
              <a:rPr lang="en-US" sz="1200" b="1" i="1" kern="1200" dirty="0">
                <a:solidFill>
                  <a:schemeClr val="tx1"/>
                </a:solidFill>
                <a:effectLst/>
                <a:latin typeface="+mn-lt"/>
                <a:ea typeface="+mn-ea"/>
                <a:cs typeface="+mn-cs"/>
              </a:rPr>
              <a:t> </a:t>
            </a:r>
            <a:r>
              <a:rPr lang="en-US" sz="1200" b="1" i="1" kern="1200" dirty="0" err="1">
                <a:solidFill>
                  <a:schemeClr val="tx1"/>
                </a:solidFill>
                <a:effectLst/>
                <a:latin typeface="+mn-lt"/>
                <a:ea typeface="+mn-ea"/>
                <a:cs typeface="+mn-cs"/>
              </a:rPr>
              <a:t>obra</a:t>
            </a:r>
            <a:r>
              <a:rPr lang="en-US" sz="1200" i="1"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entury Gothic" panose="020B0502020202020204" pitchFamily="34" charset="0"/>
            </a:endParaRPr>
          </a:p>
          <a:p>
            <a:r>
              <a:rPr lang="es-ES" sz="1200" kern="1200" dirty="0">
                <a:solidFill>
                  <a:schemeClr val="tx1"/>
                </a:solidFill>
                <a:effectLst/>
                <a:latin typeface="+mn-lt"/>
                <a:ea typeface="+mn-ea"/>
                <a:cs typeface="+mn-cs"/>
              </a:rPr>
              <a:t>Al leer todos estos pasajes claves, encontramos que las Escrituras fueron diseñadas para </a:t>
            </a:r>
            <a:r>
              <a:rPr lang="es-ES" sz="1200" b="1" kern="1200" dirty="0">
                <a:solidFill>
                  <a:schemeClr val="tx1"/>
                </a:solidFill>
                <a:effectLst/>
                <a:latin typeface="+mn-lt"/>
                <a:ea typeface="+mn-ea"/>
                <a:cs typeface="+mn-cs"/>
              </a:rPr>
              <a:t>ayudarnos a conocer a Dios y transmitir la fe a los demás</a:t>
            </a:r>
            <a:r>
              <a:rPr lang="es-ES" sz="1200" kern="1200" dirty="0">
                <a:solidFill>
                  <a:schemeClr val="tx1"/>
                </a:solidFill>
                <a:effectLst/>
                <a:latin typeface="+mn-lt"/>
                <a:ea typeface="+mn-ea"/>
                <a:cs typeface="+mn-cs"/>
              </a:rPr>
              <a:t>. Es evidente que la Ley fue dada a Moisés, </a:t>
            </a:r>
            <a:r>
              <a:rPr lang="es-ES" sz="1200" b="1" kern="1200" dirty="0">
                <a:solidFill>
                  <a:schemeClr val="tx1"/>
                </a:solidFill>
                <a:effectLst/>
                <a:latin typeface="+mn-lt"/>
                <a:ea typeface="+mn-ea"/>
                <a:cs typeface="+mn-cs"/>
              </a:rPr>
              <a:t>no para obligar a las personas a obedecer, ¡sino como un medio para ayudarlas a conocer a Dios!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Century Gothic" panose="020B0502020202020204" pitchFamily="34" charset="0"/>
                <a:ea typeface="+mn-ea"/>
                <a:cs typeface="+mn-cs"/>
              </a:rPr>
              <a:t> </a:t>
            </a:r>
          </a:p>
          <a:p>
            <a:r>
              <a:rPr lang="es-ES" sz="1200" kern="1200" dirty="0">
                <a:solidFill>
                  <a:schemeClr val="tx1"/>
                </a:solidFill>
                <a:effectLst/>
                <a:latin typeface="+mn-lt"/>
                <a:ea typeface="+mn-ea"/>
                <a:cs typeface="+mn-cs"/>
              </a:rPr>
              <a:t>Cada ley debería recordarnos el plan original de Dios para nosotros viviendo en el Edén, caminando con Dios, en una relación correcta con su creación. </a:t>
            </a:r>
            <a:r>
              <a:rPr lang="es-ES" sz="1200" b="1" kern="1200" dirty="0">
                <a:solidFill>
                  <a:schemeClr val="tx1"/>
                </a:solidFill>
                <a:effectLst/>
                <a:latin typeface="+mn-lt"/>
                <a:ea typeface="+mn-ea"/>
                <a:cs typeface="+mn-cs"/>
              </a:rPr>
              <a:t>También debería recordarnos la vida por venir</a:t>
            </a:r>
            <a:r>
              <a:rPr lang="es-ES" sz="1200" kern="1200" dirty="0">
                <a:solidFill>
                  <a:schemeClr val="tx1"/>
                </a:solidFill>
                <a:effectLst/>
                <a:latin typeface="+mn-lt"/>
                <a:ea typeface="+mn-ea"/>
                <a:cs typeface="+mn-cs"/>
              </a:rPr>
              <a:t> para aquellos que ponen su fe en Él, y que un día un cielo nuevo y una tierra nueva serán nuestro hogar.</a:t>
            </a:r>
            <a:br>
              <a:rPr lang="es-E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La Biblia no fue diseñada para ser una lista de reglas que guardamos o de valores, virtudes o incluso principios de liderazgo, aunque es efectiva para eso. Son sesenta y seis libros diseñados para revelar la historia de Dios y cómo podemos encajar en ella. </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ES" sz="1200" b="1" kern="1200" dirty="0">
                <a:solidFill>
                  <a:schemeClr val="tx1"/>
                </a:solidFill>
                <a:effectLst/>
                <a:latin typeface="+mn-lt"/>
                <a:ea typeface="+mn-ea"/>
                <a:cs typeface="+mn-cs"/>
              </a:rPr>
              <a:t>Desde reyes hasta los sacerdotes, desde el pueblo de Israel hasta hoy, la Palabra de Dios está diseñada para ayudar a las personas a conocer a Dios y a vivir en comunidad de generación en generación.</a:t>
            </a:r>
            <a:br>
              <a:rPr lang="es-ES" sz="1200" b="1"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s-ES" sz="1200" b="1" u="sng" kern="1200" dirty="0">
                <a:solidFill>
                  <a:schemeClr val="tx1"/>
                </a:solidFill>
                <a:effectLst/>
                <a:latin typeface="+mn-lt"/>
                <a:ea typeface="+mn-ea"/>
                <a:cs typeface="+mn-cs"/>
              </a:rPr>
              <a:t>El filtro</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La Biblia es lo que debería formar nuestras creencias y es la guía para nuestro comportamiento. La Biblia es también el filtro a través del cual entendemos y damos forma a nuestras experiencias.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11A9EF9-29F9-423A-AC00-2A5EC2341E03}" type="slidenum">
              <a:rPr lang="en-US" smtClean="0"/>
              <a:t>16</a:t>
            </a:fld>
            <a:endParaRPr lang="en-US"/>
          </a:p>
        </p:txBody>
      </p:sp>
    </p:spTree>
    <p:extLst>
      <p:ext uri="{BB962C8B-B14F-4D97-AF65-F5344CB8AC3E}">
        <p14:creationId xmlns:p14="http://schemas.microsoft.com/office/powerpoint/2010/main" val="28928967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La esencia de la gran historia de Dios – Páginas 23-24</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Cada vez que enseñamos y leemos la Biblia, deberíamos hacernos dos preguntas: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¿Cómo revela esto a Dios de una manera que haga que las personas lo conozcan, lo amen o confíen más en Él?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¿Cómo revela esto la forma en que debería vivir mi vida en relación con los demás?</a:t>
            </a:r>
            <a:br>
              <a:rPr lang="es-E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Dios el Padre, Jesús o el Espíritu Santo es el héroe de cada historia en la Biblia. Los personajes humanos juegan un papel importante, pero el objetivo de la historia no es adquirir las cualidades que se encuentran en los personajes bíblicos. El objetivo de la historia es revelar una verdad sobre Dios, que nos da fuerzas para vivir de acuerdo con su plan.</a:t>
            </a:r>
            <a:endParaRPr lang="en-US" sz="1200" kern="1200" dirty="0">
              <a:solidFill>
                <a:schemeClr val="tx1"/>
              </a:solidFill>
              <a:effectLst/>
              <a:latin typeface="+mn-lt"/>
              <a:ea typeface="+mn-ea"/>
              <a:cs typeface="+mn-cs"/>
            </a:endParaRPr>
          </a:p>
          <a:p>
            <a:r>
              <a:rPr lang="es-CO"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«Soportar como José» o «Dios trae propósito de nuestro dolor</a:t>
            </a:r>
            <a:r>
              <a:rPr lang="en-US" sz="1200" kern="1200" dirty="0">
                <a:solidFill>
                  <a:schemeClr val="tx1"/>
                </a:solidFill>
                <a:effectLst/>
                <a:latin typeface="+mn-lt"/>
                <a:ea typeface="+mn-ea"/>
                <a:cs typeface="+mn-cs"/>
              </a:rPr>
              <a:t>»</a:t>
            </a: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«Perseverar como Noé» o «Dios proveyó un Salvador para su pueblo»</a:t>
            </a:r>
            <a:br>
              <a:rPr lang="es-E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¿Ve la diferencia?</a:t>
            </a:r>
            <a:br>
              <a:rPr lang="es-E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Algunas lecciones hablan acerca de una virtud o un rasgo de carácter (por ejemplo, paciencia o cómo lidiar con intimidadores), y el versículo de la Biblia es una conexión simbólica para los alumnos.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11A9EF9-29F9-423A-AC00-2A5EC2341E03}" type="slidenum">
              <a:rPr lang="en-US" smtClean="0"/>
              <a:t>17</a:t>
            </a:fld>
            <a:endParaRPr lang="en-US"/>
          </a:p>
        </p:txBody>
      </p:sp>
    </p:spTree>
    <p:extLst>
      <p:ext uri="{BB962C8B-B14F-4D97-AF65-F5344CB8AC3E}">
        <p14:creationId xmlns:p14="http://schemas.microsoft.com/office/powerpoint/2010/main" val="30050398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El principio de la dieta</a:t>
            </a:r>
            <a:r>
              <a:rPr lang="es-ES" sz="1200" kern="1200" dirty="0">
                <a:solidFill>
                  <a:schemeClr val="tx1"/>
                </a:solidFill>
                <a:effectLst/>
                <a:latin typeface="+mn-lt"/>
                <a:ea typeface="+mn-ea"/>
                <a:cs typeface="+mn-cs"/>
              </a:rPr>
              <a:t> </a:t>
            </a:r>
            <a:r>
              <a:rPr lang="es-ES" sz="1200" b="1" kern="1200" dirty="0">
                <a:solidFill>
                  <a:schemeClr val="tx1"/>
                </a:solidFill>
                <a:effectLst/>
                <a:latin typeface="+mn-lt"/>
                <a:ea typeface="+mn-ea"/>
                <a:cs typeface="+mn-cs"/>
              </a:rPr>
              <a:t>– Páginas 24 - 27</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Cuando los niños comen una dieta desequilibrada, se afecta su salud. Sabemos que lo que comemos día tras día da forma a nuestra salud de manera significativa.</a:t>
            </a:r>
            <a:endParaRPr lang="en-US" sz="1200" kern="1200" dirty="0">
              <a:solidFill>
                <a:schemeClr val="tx1"/>
              </a:solidFill>
              <a:effectLst/>
              <a:latin typeface="+mn-lt"/>
              <a:ea typeface="+mn-ea"/>
              <a:cs typeface="+mn-cs"/>
            </a:endParaRPr>
          </a:p>
          <a:p>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Del mismo modo, las historias que escuchamos que edifican nuestra fe tienen el poder de dar forma a nuestro futuro. Si escuchamos repetidamente mensajes sobre quién es Dios y por qué podemos confiar en Él y amarlo, el resultado es una base saludable de fe. </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Si repetidamente escuchamos acerca de las virtudes de fe de los personajes bíblicos que deberíamos imitar, el resultado es diferente.</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Tomemos un mes de un plan de estudio basado en virtudes: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Puedo ser paciente.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Seré un guerrero de oración.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Debería compartir mi fe.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Puedo ser un donante generoso.</a:t>
            </a:r>
            <a:br>
              <a:rPr lang="es-E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¡Estos no son malos principios para enseñar! ¿Pero quién es el centro de la dieta? «Yo» soy. </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¿Cuál es el resultado principal? Dar forma a mi comportamiento.</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ES" sz="1200" b="1" kern="1200" dirty="0">
                <a:solidFill>
                  <a:schemeClr val="tx1"/>
                </a:solidFill>
                <a:effectLst/>
                <a:latin typeface="+mn-lt"/>
                <a:ea typeface="+mn-ea"/>
                <a:cs typeface="+mn-cs"/>
              </a:rPr>
              <a:t>Veamos los mismos cuatro puntos, pero cambiándolos para poner a Dios en el centro:</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El amor de Dios me ayuda a ser paciente.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Dios escucha mis oraciones.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Dios quiere que otros lo conozcan.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Dios nos pide que cuidemos a los demás.</a:t>
            </a:r>
            <a:br>
              <a:rPr lang="es-E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¿Ve las similitudes en estos principios? ¿Quién es el centro de esta dieta? «Dios, el gran Yo Soy».</a:t>
            </a:r>
            <a:br>
              <a:rPr lang="es-E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El resultado principal es acercarse a Dios, formarse a la imagen de Cristo y producir el fruto del Espíritu. El autocontrol puede jugar un papel en esto, pero sin la conexión con el Padre, esas disciplinas son limitadas.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Century Gothic" panose="020B0502020202020204" pitchFamily="34" charset="0"/>
              <a:ea typeface="+mn-ea"/>
              <a:cs typeface="+mn-cs"/>
            </a:endParaRPr>
          </a:p>
          <a:p>
            <a:r>
              <a:rPr lang="es-ES" sz="1200" b="1" kern="1200" dirty="0">
                <a:solidFill>
                  <a:schemeClr val="tx1"/>
                </a:solidFill>
                <a:effectLst/>
                <a:latin typeface="+mn-lt"/>
                <a:ea typeface="+mn-ea"/>
                <a:cs typeface="+mn-cs"/>
              </a:rPr>
              <a:t>Otro peligro de no captar el sentido de la «gran historia de Dios» es hacer que la fe sea moralista.</a:t>
            </a:r>
            <a:r>
              <a:rPr lang="es-ES" sz="1200" kern="1200" dirty="0">
                <a:solidFill>
                  <a:schemeClr val="tx1"/>
                </a:solidFill>
                <a:effectLst/>
                <a:latin typeface="+mn-lt"/>
                <a:ea typeface="+mn-ea"/>
                <a:cs typeface="+mn-cs"/>
              </a:rPr>
              <a:t> Sea amable, sea paciente, ore más… pueden convertirse fácilmente en la receta para tratar de ganar la aprobación de Dios en lugar de tener una verdadera comprensión de la gracia de Dios. Cuando enseñamos historias bíblicas con Dios en el centro, esto ayuda a los niños a conectarse con el Padre y permite que el Espíritu Santo haga una obra única en el corazón de cada niño.</a:t>
            </a:r>
            <a:endParaRPr lang="en-US" sz="1200" kern="1200" dirty="0">
              <a:solidFill>
                <a:schemeClr val="tx1"/>
              </a:solidFill>
              <a:effectLst/>
              <a:latin typeface="+mn-lt"/>
              <a:ea typeface="+mn-ea"/>
              <a:cs typeface="+mn-cs"/>
            </a:endParaRPr>
          </a:p>
          <a:p>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Seleccione una historia bíblica de la lista y haga lo siguiente</a:t>
            </a:r>
            <a:r>
              <a:rPr lang="en-US" sz="1200" b="0" i="0" u="none" strike="noStrike" kern="1200" baseline="0" dirty="0">
                <a:solidFill>
                  <a:schemeClr val="tx1"/>
                </a:solidFill>
                <a:latin typeface="Century Gothic" panose="020B0502020202020204" pitchFamily="34" charset="0"/>
                <a:ea typeface="+mn-ea"/>
                <a:cs typeface="+mn-cs"/>
              </a:rPr>
              <a:t>:</a:t>
            </a:r>
          </a:p>
          <a:p>
            <a:pPr marL="228600" lvl="0" indent="-228600">
              <a:buFont typeface="+mj-lt"/>
              <a:buAutoNum type="arabicPeriod"/>
            </a:pPr>
            <a:r>
              <a:rPr lang="es-ES" sz="1200" kern="1200" dirty="0">
                <a:solidFill>
                  <a:schemeClr val="tx1"/>
                </a:solidFill>
                <a:effectLst/>
                <a:latin typeface="+mn-lt"/>
                <a:ea typeface="+mn-ea"/>
                <a:cs typeface="+mn-cs"/>
              </a:rPr>
              <a:t>Identifique uno o más atributos de Dios encontrados en la historia.</a:t>
            </a:r>
            <a:endParaRPr lang="en-US" sz="1200" kern="1200" dirty="0">
              <a:solidFill>
                <a:schemeClr val="tx1"/>
              </a:solidFill>
              <a:effectLst/>
              <a:latin typeface="+mn-lt"/>
              <a:ea typeface="+mn-ea"/>
              <a:cs typeface="+mn-cs"/>
            </a:endParaRPr>
          </a:p>
          <a:p>
            <a:pPr marL="228600" lvl="0" indent="-228600">
              <a:buFont typeface="+mj-lt"/>
              <a:buAutoNum type="arabicPeriod"/>
            </a:pPr>
            <a:r>
              <a:rPr lang="es-ES" sz="1200" kern="1200" dirty="0">
                <a:solidFill>
                  <a:schemeClr val="tx1"/>
                </a:solidFill>
                <a:effectLst/>
                <a:latin typeface="+mn-lt"/>
                <a:ea typeface="+mn-ea"/>
                <a:cs typeface="+mn-cs"/>
              </a:rPr>
              <a:t>Describa ese atributo en una declaración fácil de recordar.</a:t>
            </a:r>
            <a:endParaRPr lang="en-US" sz="1200" kern="1200" dirty="0">
              <a:solidFill>
                <a:schemeClr val="tx1"/>
              </a:solidFill>
              <a:effectLst/>
              <a:latin typeface="+mn-lt"/>
              <a:ea typeface="+mn-ea"/>
              <a:cs typeface="+mn-cs"/>
            </a:endParaRPr>
          </a:p>
          <a:p>
            <a:pPr marL="228600" lvl="0" indent="-228600">
              <a:buFont typeface="+mj-lt"/>
              <a:buAutoNum type="arabicPeriod"/>
            </a:pPr>
            <a:r>
              <a:rPr lang="es-ES" sz="1200" kern="1200" dirty="0">
                <a:solidFill>
                  <a:schemeClr val="tx1"/>
                </a:solidFill>
                <a:effectLst/>
                <a:latin typeface="+mn-lt"/>
                <a:ea typeface="+mn-ea"/>
                <a:cs typeface="+mn-cs"/>
              </a:rPr>
              <a:t>Considere cómo podría obrar el Espíritu Santo en sus alumnos si se enfoca en este punto clave.</a:t>
            </a:r>
            <a:endParaRPr lang="en-US" sz="1200" kern="1200" dirty="0">
              <a:solidFill>
                <a:schemeClr val="tx1"/>
              </a:solidFill>
              <a:effectLst/>
              <a:latin typeface="Century Gothic" panose="020B0502020202020204" pitchFamily="34" charset="0"/>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Noé y el arca</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Abraham recibe la promesa de un hijo</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err="1">
                <a:solidFill>
                  <a:schemeClr val="tx1"/>
                </a:solidFill>
                <a:effectLst/>
                <a:latin typeface="+mn-lt"/>
                <a:ea typeface="+mn-ea"/>
                <a:cs typeface="+mn-cs"/>
              </a:rPr>
              <a:t>Jos</a:t>
            </a:r>
            <a:r>
              <a:rPr lang="es-CO" sz="1200" kern="1200" dirty="0">
                <a:solidFill>
                  <a:schemeClr val="tx1"/>
                </a:solidFill>
                <a:effectLst/>
                <a:latin typeface="+mn-lt"/>
                <a:ea typeface="+mn-ea"/>
                <a:cs typeface="+mn-cs"/>
              </a:rPr>
              <a:t>é</a:t>
            </a:r>
            <a:r>
              <a:rPr lang="es-ES" sz="1200" kern="1200" dirty="0">
                <a:solidFill>
                  <a:schemeClr val="tx1"/>
                </a:solidFill>
                <a:effectLst/>
                <a:latin typeface="+mn-lt"/>
                <a:ea typeface="+mn-ea"/>
                <a:cs typeface="+mn-cs"/>
              </a:rPr>
              <a:t> interpreta el sueño del faraón</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Ester se conoce con </a:t>
            </a:r>
            <a:r>
              <a:rPr lang="es-ES" sz="1200" kern="1200" dirty="0" err="1">
                <a:solidFill>
                  <a:schemeClr val="tx1"/>
                </a:solidFill>
                <a:effectLst/>
                <a:latin typeface="+mn-lt"/>
                <a:ea typeface="+mn-ea"/>
                <a:cs typeface="+mn-cs"/>
              </a:rPr>
              <a:t>Asuero</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David y Goliat</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Daniel y el foso de los leones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Saulo en el camino a Damasco</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Felipe y el eunuco etíope</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Pablo naufraga</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María unge los pies de Jesús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entury Gothic" panose="020B0502020202020204" pitchFamily="34" charset="0"/>
            </a:endParaRPr>
          </a:p>
          <a:p>
            <a:r>
              <a:rPr lang="es-ES" sz="1200" kern="1200" dirty="0">
                <a:solidFill>
                  <a:schemeClr val="tx1"/>
                </a:solidFill>
                <a:effectLst/>
                <a:latin typeface="+mn-lt"/>
                <a:ea typeface="+mn-ea"/>
                <a:cs typeface="+mn-cs"/>
              </a:rPr>
              <a:t>Podría preguntar si alguna vez es apropiado enseñar valores y virtudes. Sí, la fe sin obras es muerta. Debemos saber lo que Dios espera de nosotros con respecto a nuestros comportamientos con otros. Sin embargo, es muy fácil simplemente enseñar los valores y perder la conexión con Dios. Debemos comenzar a ver nuestra enseñanza a través del lente de una dieta anual de lecciones.</a:t>
            </a:r>
            <a:endParaRPr lang="en-US" sz="1200" kern="1200" dirty="0">
              <a:solidFill>
                <a:schemeClr val="tx1"/>
              </a:solidFill>
              <a:effectLst/>
              <a:latin typeface="+mn-lt"/>
              <a:ea typeface="+mn-ea"/>
              <a:cs typeface="+mn-cs"/>
            </a:endParaRPr>
          </a:p>
          <a:p>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Tome el último mes, trimestre o año y enumere todas las declaraciones del «punto principal». Creo que podrá ver rápidamente cómo le va en la enseñanza de la gran historia de Dios.</a:t>
            </a:r>
            <a:endParaRPr lang="en-US" sz="1200" kern="1200" dirty="0">
              <a:solidFill>
                <a:schemeClr val="tx1"/>
              </a:solidFill>
              <a:effectLst/>
              <a:latin typeface="+mn-lt"/>
              <a:ea typeface="+mn-ea"/>
              <a:cs typeface="+mn-cs"/>
            </a:endParaRPr>
          </a:p>
          <a:p>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Cuando consideramos cómo un joven se enfrentó a la cultura egipcia y se mantuvo fiel a su Dios, queda claro cómo sus padres al vivir su fe ciertamente tuvieron un impacto en él.</a:t>
            </a:r>
            <a:endParaRPr lang="en-US" sz="1200" kern="1200" dirty="0">
              <a:solidFill>
                <a:schemeClr val="tx1"/>
              </a:solidFill>
              <a:effectLst/>
              <a:latin typeface="+mn-lt"/>
              <a:ea typeface="+mn-ea"/>
              <a:cs typeface="+mn-cs"/>
            </a:endParaRPr>
          </a:p>
          <a:p>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¿Cuán central es la Palabra de Dios en nuestros ministerios y hogar? ¿Dedicamos tiempo suficiente para permitir que la Palabra de Dios y la naturaleza de Dios saturen nuestro corazón? ¿Cuándo fue la última vez que meditó en la Palabra de Dios para su propia fortaleza personal? Esta es la naturaleza crítica de lo que hacemos.</a:t>
            </a:r>
            <a:br>
              <a:rPr lang="es-E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Si reducimos el desarrollo de fe en nuestros alumnos por ejecutar con éxito y de manera creativa un ministerio semanal, hemos perdido nuestro propósito.</a:t>
            </a:r>
            <a:endParaRPr lang="en-US" sz="1200" kern="1200" dirty="0">
              <a:solidFill>
                <a:schemeClr val="tx1"/>
              </a:solidFill>
              <a:effectLst/>
              <a:latin typeface="+mn-lt"/>
              <a:ea typeface="+mn-ea"/>
              <a:cs typeface="+mn-cs"/>
            </a:endParaRPr>
          </a:p>
          <a:p>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Este podría ser uno de los desafíos más importantes que enfrentemos, porque los niños no siempre siguen nuestra estrategia, los líderes no siempre lideran y las cosas pueden simplemente no funcionar. El ciclo de ministrar es real, y las presiones que enfrentamos nos hacen centrar la atención en las victorias a corto plazo, en lugar de la inversión intencional que </a:t>
            </a:r>
            <a:r>
              <a:rPr lang="es-ES" sz="1200" kern="1200" dirty="0" err="1">
                <a:solidFill>
                  <a:schemeClr val="tx1"/>
                </a:solidFill>
                <a:effectLst/>
                <a:latin typeface="+mn-lt"/>
                <a:ea typeface="+mn-ea"/>
                <a:cs typeface="+mn-cs"/>
              </a:rPr>
              <a:t>Amram</a:t>
            </a:r>
            <a:r>
              <a:rPr lang="es-ES" sz="1200" kern="1200" dirty="0">
                <a:solidFill>
                  <a:schemeClr val="tx1"/>
                </a:solidFill>
                <a:effectLst/>
                <a:latin typeface="+mn-lt"/>
                <a:ea typeface="+mn-ea"/>
                <a:cs typeface="+mn-cs"/>
              </a:rPr>
              <a:t> y </a:t>
            </a:r>
            <a:r>
              <a:rPr lang="es-ES" sz="1200" kern="1200" dirty="0" err="1">
                <a:solidFill>
                  <a:schemeClr val="tx1"/>
                </a:solidFill>
                <a:effectLst/>
                <a:latin typeface="+mn-lt"/>
                <a:ea typeface="+mn-ea"/>
                <a:cs typeface="+mn-cs"/>
              </a:rPr>
              <a:t>Jocabed</a:t>
            </a:r>
            <a:r>
              <a:rPr lang="es-ES" sz="1200" kern="1200" dirty="0">
                <a:solidFill>
                  <a:schemeClr val="tx1"/>
                </a:solidFill>
                <a:effectLst/>
                <a:latin typeface="+mn-lt"/>
                <a:ea typeface="+mn-ea"/>
                <a:cs typeface="+mn-cs"/>
              </a:rPr>
              <a:t> hicieron en su hijo.</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11A9EF9-29F9-423A-AC00-2A5EC2341E03}" type="slidenum">
              <a:rPr lang="en-US" smtClean="0"/>
              <a:t>18</a:t>
            </a:fld>
            <a:endParaRPr lang="en-US"/>
          </a:p>
        </p:txBody>
      </p:sp>
    </p:spTree>
    <p:extLst>
      <p:ext uri="{BB962C8B-B14F-4D97-AF65-F5344CB8AC3E}">
        <p14:creationId xmlns:p14="http://schemas.microsoft.com/office/powerpoint/2010/main" val="22843002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¿Cuál será su legado? – Página 30</a:t>
            </a:r>
            <a:r>
              <a:rPr lang="en-US" dirty="0">
                <a:effectLst/>
              </a:rPr>
              <a:t> </a:t>
            </a:r>
          </a:p>
          <a:p>
            <a:r>
              <a:rPr lang="es-ES" sz="1200" kern="1200" dirty="0">
                <a:solidFill>
                  <a:schemeClr val="tx1"/>
                </a:solidFill>
                <a:effectLst/>
                <a:latin typeface="+mn-lt"/>
                <a:ea typeface="+mn-ea"/>
                <a:cs typeface="+mn-cs"/>
              </a:rPr>
              <a:t>Lea Deuteronomio 6:4–9 conforme considera a Moisés y el tipo de instrucciones que había dado para que esta nación malvada y rebelde pudiera criar a sus hijos de modo que siguieran a Jehová todos los días. Aunque divinamente inspirado, probablemente también pensó en sus años de formación y el impacto de la vida de sus padres.</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Escucha</a:t>
            </a:r>
            <a:r>
              <a:rPr lang="en-US" sz="1200" b="1" kern="1200" dirty="0">
                <a:solidFill>
                  <a:schemeClr val="tx1"/>
                </a:solidFill>
                <a:effectLst/>
                <a:latin typeface="+mn-lt"/>
                <a:ea typeface="+mn-ea"/>
                <a:cs typeface="+mn-cs"/>
              </a:rPr>
              <a:t>, Israel: El SEÑOR </a:t>
            </a:r>
            <a:r>
              <a:rPr lang="en-US" sz="1200" b="1" kern="1200" dirty="0" err="1">
                <a:solidFill>
                  <a:schemeClr val="tx1"/>
                </a:solidFill>
                <a:effectLst/>
                <a:latin typeface="+mn-lt"/>
                <a:ea typeface="+mn-ea"/>
                <a:cs typeface="+mn-cs"/>
              </a:rPr>
              <a:t>nuestro</a:t>
            </a:r>
            <a:r>
              <a:rPr lang="en-US" sz="1200" b="1" kern="1200" dirty="0">
                <a:solidFill>
                  <a:schemeClr val="tx1"/>
                </a:solidFill>
                <a:effectLst/>
                <a:latin typeface="+mn-lt"/>
                <a:ea typeface="+mn-ea"/>
                <a:cs typeface="+mn-cs"/>
              </a:rPr>
              <a:t> Dios es el </a:t>
            </a:r>
            <a:r>
              <a:rPr lang="en-US" sz="1200" b="1" kern="1200" dirty="0" err="1">
                <a:solidFill>
                  <a:schemeClr val="tx1"/>
                </a:solidFill>
                <a:effectLst/>
                <a:latin typeface="+mn-lt"/>
                <a:ea typeface="+mn-ea"/>
                <a:cs typeface="+mn-cs"/>
              </a:rPr>
              <a:t>único</a:t>
            </a:r>
            <a:r>
              <a:rPr lang="en-US" sz="1200" b="1" kern="1200" dirty="0">
                <a:solidFill>
                  <a:schemeClr val="tx1"/>
                </a:solidFill>
                <a:effectLst/>
                <a:latin typeface="+mn-lt"/>
                <a:ea typeface="+mn-ea"/>
                <a:cs typeface="+mn-cs"/>
              </a:rPr>
              <a:t> SEÑOR. </a:t>
            </a:r>
            <a:r>
              <a:rPr lang="en-US" sz="1200" b="1" kern="1200" dirty="0" err="1">
                <a:solidFill>
                  <a:schemeClr val="tx1"/>
                </a:solidFill>
                <a:effectLst/>
                <a:latin typeface="+mn-lt"/>
                <a:ea typeface="+mn-ea"/>
                <a:cs typeface="+mn-cs"/>
              </a:rPr>
              <a:t>Ama</a:t>
            </a:r>
            <a:r>
              <a:rPr lang="en-US" sz="1200" b="1" kern="1200" dirty="0">
                <a:solidFill>
                  <a:schemeClr val="tx1"/>
                </a:solidFill>
                <a:effectLst/>
                <a:latin typeface="+mn-lt"/>
                <a:ea typeface="+mn-ea"/>
                <a:cs typeface="+mn-cs"/>
              </a:rPr>
              <a:t> al SEÑOR </a:t>
            </a:r>
            <a:r>
              <a:rPr lang="en-US" sz="1200" b="1" kern="1200" dirty="0" err="1">
                <a:solidFill>
                  <a:schemeClr val="tx1"/>
                </a:solidFill>
                <a:effectLst/>
                <a:latin typeface="+mn-lt"/>
                <a:ea typeface="+mn-ea"/>
                <a:cs typeface="+mn-cs"/>
              </a:rPr>
              <a:t>tu</a:t>
            </a:r>
            <a:r>
              <a:rPr lang="en-US" sz="1200" b="1" kern="1200" dirty="0">
                <a:solidFill>
                  <a:schemeClr val="tx1"/>
                </a:solidFill>
                <a:effectLst/>
                <a:latin typeface="+mn-lt"/>
                <a:ea typeface="+mn-ea"/>
                <a:cs typeface="+mn-cs"/>
              </a:rPr>
              <a:t> Dios con </a:t>
            </a:r>
            <a:r>
              <a:rPr lang="en-US" sz="1200" b="1" kern="1200" dirty="0" err="1">
                <a:solidFill>
                  <a:schemeClr val="tx1"/>
                </a:solidFill>
                <a:effectLst/>
                <a:latin typeface="+mn-lt"/>
                <a:ea typeface="+mn-ea"/>
                <a:cs typeface="+mn-cs"/>
              </a:rPr>
              <a:t>todo</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tu</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corazón</a:t>
            </a:r>
            <a:r>
              <a:rPr lang="en-US" sz="1200" b="1" kern="1200" dirty="0">
                <a:solidFill>
                  <a:schemeClr val="tx1"/>
                </a:solidFill>
                <a:effectLst/>
                <a:latin typeface="+mn-lt"/>
                <a:ea typeface="+mn-ea"/>
                <a:cs typeface="+mn-cs"/>
              </a:rPr>
              <a:t> y con </a:t>
            </a:r>
            <a:r>
              <a:rPr lang="en-US" sz="1200" b="1" kern="1200" dirty="0" err="1">
                <a:solidFill>
                  <a:schemeClr val="tx1"/>
                </a:solidFill>
                <a:effectLst/>
                <a:latin typeface="+mn-lt"/>
                <a:ea typeface="+mn-ea"/>
                <a:cs typeface="+mn-cs"/>
              </a:rPr>
              <a:t>toda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tu</a:t>
            </a:r>
            <a:r>
              <a:rPr lang="en-US" sz="1200" b="1" kern="1200" dirty="0">
                <a:solidFill>
                  <a:schemeClr val="tx1"/>
                </a:solidFill>
                <a:effectLst/>
                <a:latin typeface="+mn-lt"/>
                <a:ea typeface="+mn-ea"/>
                <a:cs typeface="+mn-cs"/>
              </a:rPr>
              <a:t> alma y con </a:t>
            </a:r>
            <a:r>
              <a:rPr lang="en-US" sz="1200" b="1" kern="1200" dirty="0" err="1">
                <a:solidFill>
                  <a:schemeClr val="tx1"/>
                </a:solidFill>
                <a:effectLst/>
                <a:latin typeface="+mn-lt"/>
                <a:ea typeface="+mn-ea"/>
                <a:cs typeface="+mn-cs"/>
              </a:rPr>
              <a:t>todas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tus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fuerzas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Grábate</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en</a:t>
            </a:r>
            <a:r>
              <a:rPr lang="en-US" sz="1200" b="1" kern="1200" dirty="0">
                <a:solidFill>
                  <a:schemeClr val="tx1"/>
                </a:solidFill>
                <a:effectLst/>
                <a:latin typeface="+mn-lt"/>
                <a:ea typeface="+mn-ea"/>
                <a:cs typeface="+mn-cs"/>
              </a:rPr>
              <a:t> el </a:t>
            </a:r>
            <a:r>
              <a:rPr lang="en-US" sz="1200" b="1" kern="1200" dirty="0" err="1">
                <a:solidFill>
                  <a:schemeClr val="tx1"/>
                </a:solidFill>
                <a:effectLst/>
                <a:latin typeface="+mn-lt"/>
                <a:ea typeface="+mn-ea"/>
                <a:cs typeface="+mn-cs"/>
              </a:rPr>
              <a:t>corazón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estas</a:t>
            </a:r>
            <a:r>
              <a:rPr lang="en-US" sz="1200" b="1" kern="1200" dirty="0">
                <a:solidFill>
                  <a:schemeClr val="tx1"/>
                </a:solidFill>
                <a:effectLst/>
                <a:latin typeface="+mn-lt"/>
                <a:ea typeface="+mn-ea"/>
                <a:cs typeface="+mn-cs"/>
              </a:rPr>
              <a:t> palabras que hoy </a:t>
            </a:r>
            <a:r>
              <a:rPr lang="en-US" sz="1200" b="1" kern="1200" dirty="0" err="1">
                <a:solidFill>
                  <a:schemeClr val="tx1"/>
                </a:solidFill>
                <a:effectLst/>
                <a:latin typeface="+mn-lt"/>
                <a:ea typeface="+mn-ea"/>
                <a:cs typeface="+mn-cs"/>
              </a:rPr>
              <a:t>te</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mando</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Incúlcaselas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continuamente</a:t>
            </a:r>
            <a:r>
              <a:rPr lang="en-US" sz="1200" b="1" kern="1200" dirty="0">
                <a:solidFill>
                  <a:schemeClr val="tx1"/>
                </a:solidFill>
                <a:effectLst/>
                <a:latin typeface="+mn-lt"/>
                <a:ea typeface="+mn-ea"/>
                <a:cs typeface="+mn-cs"/>
              </a:rPr>
              <a:t> a </a:t>
            </a:r>
            <a:r>
              <a:rPr lang="en-US" sz="1200" b="1" kern="1200" dirty="0" err="1">
                <a:solidFill>
                  <a:schemeClr val="tx1"/>
                </a:solidFill>
                <a:effectLst/>
                <a:latin typeface="+mn-lt"/>
                <a:ea typeface="+mn-ea"/>
                <a:cs typeface="+mn-cs"/>
              </a:rPr>
              <a:t>tus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hijos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Háblales</a:t>
            </a:r>
            <a:r>
              <a:rPr lang="en-US" sz="1200" b="1" kern="1200" dirty="0">
                <a:solidFill>
                  <a:schemeClr val="tx1"/>
                </a:solidFill>
                <a:effectLst/>
                <a:latin typeface="+mn-lt"/>
                <a:ea typeface="+mn-ea"/>
                <a:cs typeface="+mn-cs"/>
              </a:rPr>
              <a:t> de </a:t>
            </a:r>
            <a:r>
              <a:rPr lang="en-US" sz="1200" b="1" kern="1200" dirty="0" err="1">
                <a:solidFill>
                  <a:schemeClr val="tx1"/>
                </a:solidFill>
                <a:effectLst/>
                <a:latin typeface="+mn-lt"/>
                <a:ea typeface="+mn-ea"/>
                <a:cs typeface="+mn-cs"/>
              </a:rPr>
              <a:t>ellas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cuando</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estés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tu</a:t>
            </a:r>
            <a:r>
              <a:rPr lang="en-US" sz="1200" b="1" kern="1200" dirty="0">
                <a:solidFill>
                  <a:schemeClr val="tx1"/>
                </a:solidFill>
                <a:effectLst/>
                <a:latin typeface="+mn-lt"/>
                <a:ea typeface="+mn-ea"/>
                <a:cs typeface="+mn-cs"/>
              </a:rPr>
              <a:t> casa y </a:t>
            </a:r>
            <a:r>
              <a:rPr lang="en-US" sz="1200" b="1" kern="1200" dirty="0" err="1">
                <a:solidFill>
                  <a:schemeClr val="tx1"/>
                </a:solidFill>
                <a:effectLst/>
                <a:latin typeface="+mn-lt"/>
                <a:ea typeface="+mn-ea"/>
                <a:cs typeface="+mn-cs"/>
              </a:rPr>
              <a:t>cuando</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vayas</a:t>
            </a:r>
            <a:r>
              <a:rPr lang="en-US" sz="1200" b="1" kern="1200" dirty="0">
                <a:solidFill>
                  <a:schemeClr val="tx1"/>
                </a:solidFill>
                <a:effectLst/>
                <a:latin typeface="+mn-lt"/>
                <a:ea typeface="+mn-ea"/>
                <a:cs typeface="+mn-cs"/>
              </a:rPr>
              <a:t> por el </a:t>
            </a:r>
            <a:r>
              <a:rPr lang="en-US" sz="1200" b="1" kern="1200" dirty="0" err="1">
                <a:solidFill>
                  <a:schemeClr val="tx1"/>
                </a:solidFill>
                <a:effectLst/>
                <a:latin typeface="+mn-lt"/>
                <a:ea typeface="+mn-ea"/>
                <a:cs typeface="+mn-cs"/>
              </a:rPr>
              <a:t>camino</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cuando</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te</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acuestes</a:t>
            </a:r>
            <a:r>
              <a:rPr lang="en-US" sz="1200" b="1" kern="1200" dirty="0">
                <a:solidFill>
                  <a:schemeClr val="tx1"/>
                </a:solidFill>
                <a:effectLst/>
                <a:latin typeface="+mn-lt"/>
                <a:ea typeface="+mn-ea"/>
                <a:cs typeface="+mn-cs"/>
              </a:rPr>
              <a:t> y </a:t>
            </a:r>
            <a:r>
              <a:rPr lang="en-US" sz="1200" b="1" kern="1200" dirty="0" err="1">
                <a:solidFill>
                  <a:schemeClr val="tx1"/>
                </a:solidFill>
                <a:effectLst/>
                <a:latin typeface="+mn-lt"/>
                <a:ea typeface="+mn-ea"/>
                <a:cs typeface="+mn-cs"/>
              </a:rPr>
              <a:t>cuando</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te</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levantes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Átalas</a:t>
            </a:r>
            <a:r>
              <a:rPr lang="en-US" sz="1200" b="1" kern="1200" dirty="0">
                <a:solidFill>
                  <a:schemeClr val="tx1"/>
                </a:solidFill>
                <a:effectLst/>
                <a:latin typeface="+mn-lt"/>
                <a:ea typeface="+mn-ea"/>
                <a:cs typeface="+mn-cs"/>
              </a:rPr>
              <a:t> a </a:t>
            </a:r>
            <a:r>
              <a:rPr lang="en-US" sz="1200" b="1" kern="1200" dirty="0" err="1">
                <a:solidFill>
                  <a:schemeClr val="tx1"/>
                </a:solidFill>
                <a:effectLst/>
                <a:latin typeface="+mn-lt"/>
                <a:ea typeface="+mn-ea"/>
                <a:cs typeface="+mn-cs"/>
              </a:rPr>
              <a:t>tus</a:t>
            </a:r>
            <a:r>
              <a:rPr lang="en-US" sz="1200" b="1" kern="1200" dirty="0">
                <a:solidFill>
                  <a:schemeClr val="tx1"/>
                </a:solidFill>
                <a:effectLst/>
                <a:latin typeface="+mn-lt"/>
                <a:ea typeface="+mn-ea"/>
                <a:cs typeface="+mn-cs"/>
              </a:rPr>
              <a:t> manos </a:t>
            </a:r>
            <a:r>
              <a:rPr lang="en-US" sz="1200" b="1" kern="1200" dirty="0" err="1">
                <a:solidFill>
                  <a:schemeClr val="tx1"/>
                </a:solidFill>
                <a:effectLst/>
                <a:latin typeface="+mn-lt"/>
                <a:ea typeface="+mn-ea"/>
                <a:cs typeface="+mn-cs"/>
              </a:rPr>
              <a:t>como</a:t>
            </a:r>
            <a:r>
              <a:rPr lang="en-US" sz="1200" b="1" kern="1200" dirty="0">
                <a:solidFill>
                  <a:schemeClr val="tx1"/>
                </a:solidFill>
                <a:effectLst/>
                <a:latin typeface="+mn-lt"/>
                <a:ea typeface="+mn-ea"/>
                <a:cs typeface="+mn-cs"/>
              </a:rPr>
              <a:t> un </a:t>
            </a:r>
            <a:r>
              <a:rPr lang="en-US" sz="1200" b="1" kern="1200" dirty="0" err="1">
                <a:solidFill>
                  <a:schemeClr val="tx1"/>
                </a:solidFill>
                <a:effectLst/>
                <a:latin typeface="+mn-lt"/>
                <a:ea typeface="+mn-ea"/>
                <a:cs typeface="+mn-cs"/>
              </a:rPr>
              <a:t>signo</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llévalas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tu</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frente</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como</a:t>
            </a:r>
            <a:r>
              <a:rPr lang="en-US" sz="1200" b="1" kern="1200" dirty="0">
                <a:solidFill>
                  <a:schemeClr val="tx1"/>
                </a:solidFill>
                <a:effectLst/>
                <a:latin typeface="+mn-lt"/>
                <a:ea typeface="+mn-ea"/>
                <a:cs typeface="+mn-cs"/>
              </a:rPr>
              <a:t> una </a:t>
            </a:r>
            <a:r>
              <a:rPr lang="en-US" sz="1200" b="1" kern="1200" dirty="0" err="1">
                <a:solidFill>
                  <a:schemeClr val="tx1"/>
                </a:solidFill>
                <a:effectLst/>
                <a:latin typeface="+mn-lt"/>
                <a:ea typeface="+mn-ea"/>
                <a:cs typeface="+mn-cs"/>
              </a:rPr>
              <a:t>marca</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escríbelas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en</a:t>
            </a:r>
            <a:r>
              <a:rPr lang="en-US" sz="1200" b="1" kern="1200" dirty="0">
                <a:solidFill>
                  <a:schemeClr val="tx1"/>
                </a:solidFill>
                <a:effectLst/>
                <a:latin typeface="+mn-lt"/>
                <a:ea typeface="+mn-ea"/>
                <a:cs typeface="+mn-cs"/>
              </a:rPr>
              <a:t> los </a:t>
            </a:r>
            <a:r>
              <a:rPr lang="en-US" sz="1200" b="1" kern="1200" dirty="0" err="1">
                <a:solidFill>
                  <a:schemeClr val="tx1"/>
                </a:solidFill>
                <a:effectLst/>
                <a:latin typeface="+mn-lt"/>
                <a:ea typeface="+mn-ea"/>
                <a:cs typeface="+mn-cs"/>
              </a:rPr>
              <a:t>postes</a:t>
            </a:r>
            <a:r>
              <a:rPr lang="en-US" sz="1200" b="1" kern="1200" dirty="0">
                <a:solidFill>
                  <a:schemeClr val="tx1"/>
                </a:solidFill>
                <a:effectLst/>
                <a:latin typeface="+mn-lt"/>
                <a:ea typeface="+mn-ea"/>
                <a:cs typeface="+mn-cs"/>
              </a:rPr>
              <a:t> de </a:t>
            </a:r>
            <a:r>
              <a:rPr lang="en-US" sz="1200" b="1" kern="1200" dirty="0" err="1">
                <a:solidFill>
                  <a:schemeClr val="tx1"/>
                </a:solidFill>
                <a:effectLst/>
                <a:latin typeface="+mn-lt"/>
                <a:ea typeface="+mn-ea"/>
                <a:cs typeface="+mn-cs"/>
              </a:rPr>
              <a:t>tu</a:t>
            </a:r>
            <a:r>
              <a:rPr lang="en-US" sz="1200" b="1" kern="1200" dirty="0">
                <a:solidFill>
                  <a:schemeClr val="tx1"/>
                </a:solidFill>
                <a:effectLst/>
                <a:latin typeface="+mn-lt"/>
                <a:ea typeface="+mn-ea"/>
                <a:cs typeface="+mn-cs"/>
              </a:rPr>
              <a:t> casa y </a:t>
            </a:r>
            <a:r>
              <a:rPr lang="en-US" sz="1200" b="1" kern="1200" dirty="0" err="1">
                <a:solidFill>
                  <a:schemeClr val="tx1"/>
                </a:solidFill>
                <a:effectLst/>
                <a:latin typeface="+mn-lt"/>
                <a:ea typeface="+mn-ea"/>
                <a:cs typeface="+mn-cs"/>
              </a:rPr>
              <a:t>en</a:t>
            </a:r>
            <a:r>
              <a:rPr lang="en-US" sz="1200" b="1" kern="1200" dirty="0">
                <a:solidFill>
                  <a:schemeClr val="tx1"/>
                </a:solidFill>
                <a:effectLst/>
                <a:latin typeface="+mn-lt"/>
                <a:ea typeface="+mn-ea"/>
                <a:cs typeface="+mn-cs"/>
              </a:rPr>
              <a:t> los </a:t>
            </a:r>
            <a:r>
              <a:rPr lang="en-US" sz="1200" b="1" kern="1200" dirty="0" err="1">
                <a:solidFill>
                  <a:schemeClr val="tx1"/>
                </a:solidFill>
                <a:effectLst/>
                <a:latin typeface="+mn-lt"/>
                <a:ea typeface="+mn-ea"/>
                <a:cs typeface="+mn-cs"/>
              </a:rPr>
              <a:t>portones</a:t>
            </a:r>
            <a:r>
              <a:rPr lang="en-US" sz="1200" b="1" kern="1200" dirty="0">
                <a:solidFill>
                  <a:schemeClr val="tx1"/>
                </a:solidFill>
                <a:effectLst/>
                <a:latin typeface="+mn-lt"/>
                <a:ea typeface="+mn-ea"/>
                <a:cs typeface="+mn-cs"/>
              </a:rPr>
              <a:t> de </a:t>
            </a:r>
            <a:r>
              <a:rPr lang="en-US" sz="1200" b="1" kern="1200" dirty="0" err="1">
                <a:solidFill>
                  <a:schemeClr val="tx1"/>
                </a:solidFill>
                <a:effectLst/>
                <a:latin typeface="+mn-lt"/>
                <a:ea typeface="+mn-ea"/>
                <a:cs typeface="+mn-cs"/>
              </a:rPr>
              <a:t>tus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ciudades</a:t>
            </a:r>
            <a:r>
              <a:rPr lang="en-US" sz="1200" b="1" kern="1200" dirty="0">
                <a:solidFill>
                  <a:schemeClr val="tx1"/>
                </a:solidFill>
                <a:effectLst/>
                <a:latin typeface="+mn-lt"/>
                <a:ea typeface="+mn-ea"/>
                <a:cs typeface="+mn-cs"/>
              </a:rPr>
              <a:t>». </a:t>
            </a:r>
          </a:p>
          <a:p>
            <a:br>
              <a:rPr lang="es-ES" sz="1200" b="1"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Dentro de unos años, si alguien le preguntara a uno de sus alumnos sobre usted, ¿cómo se sentiría con esta respuesta? «Su fe en Dios era contagiosa, sus palabras de aliento hicieron eco por muchos años, y la Palabra de Dios era el ancla de su alma».</a:t>
            </a:r>
            <a:br>
              <a:rPr lang="es-E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Lo que usted hace hoy es el legado que vive mañana, así que sea un MODELO y un MENTOR del MENSAJE de Dios</a:t>
            </a:r>
            <a:r>
              <a:rPr lang="en-US" sz="1200" b="0" i="0" u="none" strike="noStrike" kern="1200" baseline="0" dirty="0">
                <a:solidFill>
                  <a:schemeClr val="tx1"/>
                </a:solidFill>
                <a:latin typeface="Century Gothic" panose="020B0502020202020204" pitchFamily="34" charset="0"/>
                <a:ea typeface="+mn-ea"/>
                <a:cs typeface="+mn-cs"/>
              </a:rPr>
              <a:t>.</a:t>
            </a:r>
          </a:p>
        </p:txBody>
      </p:sp>
      <p:sp>
        <p:nvSpPr>
          <p:cNvPr id="4" name="Slide Number Placeholder 3"/>
          <p:cNvSpPr>
            <a:spLocks noGrp="1"/>
          </p:cNvSpPr>
          <p:nvPr>
            <p:ph type="sldNum" sz="quarter" idx="5"/>
          </p:nvPr>
        </p:nvSpPr>
        <p:spPr/>
        <p:txBody>
          <a:bodyPr/>
          <a:lstStyle/>
          <a:p>
            <a:fld id="{711A9EF9-29F9-423A-AC00-2A5EC2341E03}" type="slidenum">
              <a:rPr lang="en-US" smtClean="0"/>
              <a:t>19</a:t>
            </a:fld>
            <a:endParaRPr lang="en-US"/>
          </a:p>
        </p:txBody>
      </p:sp>
    </p:spTree>
    <p:extLst>
      <p:ext uri="{BB962C8B-B14F-4D97-AF65-F5344CB8AC3E}">
        <p14:creationId xmlns:p14="http://schemas.microsoft.com/office/powerpoint/2010/main" val="17184456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CO" sz="1200" b="1" kern="1200" dirty="0">
                <a:solidFill>
                  <a:schemeClr val="tx1"/>
                </a:solidFill>
                <a:effectLst/>
                <a:latin typeface="+mn-lt"/>
                <a:ea typeface="+mn-ea"/>
                <a:cs typeface="+mn-cs"/>
              </a:rPr>
              <a:t>Dejando un legado espiritual – Página 3</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¿Cómo le recordará la gente cuando usted ya no sea una influencia regular en su vida? Cuando pienso en el legado que quiero dejar a mis hijos, oro por que haya vivido una vida que refleje la gloria de Dios y los inspire a caminar con Él todos los días de su vida. ¿Cómo desea ser recordado?</a:t>
            </a:r>
            <a:endParaRPr lang="en-US" sz="1200" kern="1200" dirty="0">
              <a:solidFill>
                <a:schemeClr val="tx1"/>
              </a:solidFill>
              <a:effectLst/>
              <a:latin typeface="+mn-lt"/>
              <a:ea typeface="+mn-ea"/>
              <a:cs typeface="+mn-cs"/>
            </a:endParaRPr>
          </a:p>
          <a:p>
            <a:endParaRPr lang="en-US" sz="1200" b="0" i="0" u="none" strike="noStrike" kern="1200" baseline="0" dirty="0">
              <a:solidFill>
                <a:schemeClr val="tx1"/>
              </a:solidFill>
              <a:latin typeface="Century Gothic" panose="020B0502020202020204" pitchFamily="34" charset="0"/>
              <a:ea typeface="+mn-ea"/>
              <a:cs typeface="+mn-cs"/>
            </a:endParaRPr>
          </a:p>
          <a:p>
            <a:r>
              <a:rPr lang="es-CO" sz="1200" kern="1200" dirty="0">
                <a:solidFill>
                  <a:schemeClr val="tx1"/>
                </a:solidFill>
                <a:effectLst/>
                <a:latin typeface="+mn-lt"/>
                <a:ea typeface="+mn-ea"/>
                <a:cs typeface="+mn-cs"/>
              </a:rPr>
              <a:t>Dios creó a los seres humanos para vivir y aprender en comunidad. Concedió a cada persona la capacidad de influir en la vida de los demás. Es una responsabilidad que nos impulsa a considerar nuestras elecciones y prioridades de hoy a la luz del mañana. Es un privilegio que conduce a la pregunta: “¿Cómo recordarán mi influencia los demás cuando ya no sea esa influencia en sus vidas?"</a:t>
            </a:r>
            <a:endParaRPr lang="en-US" sz="1200" kern="1200" dirty="0">
              <a:solidFill>
                <a:schemeClr val="tx1"/>
              </a:solidFill>
              <a:effectLst/>
              <a:latin typeface="+mn-lt"/>
              <a:ea typeface="+mn-ea"/>
              <a:cs typeface="+mn-cs"/>
            </a:endParaRPr>
          </a:p>
          <a:p>
            <a:endParaRPr lang="en-US" sz="1200" b="0" i="0" u="none" strike="noStrike" kern="1200" baseline="0" dirty="0">
              <a:solidFill>
                <a:schemeClr val="tx1"/>
              </a:solidFill>
              <a:latin typeface="Century Gothic" panose="020B0502020202020204" pitchFamily="34" charset="0"/>
              <a:ea typeface="+mn-ea"/>
              <a:cs typeface="+mn-cs"/>
            </a:endParaRPr>
          </a:p>
          <a:p>
            <a:r>
              <a:rPr lang="es-ES" sz="1200" kern="1200" dirty="0">
                <a:solidFill>
                  <a:schemeClr val="tx1"/>
                </a:solidFill>
                <a:effectLst/>
                <a:latin typeface="+mn-lt"/>
                <a:ea typeface="+mn-ea"/>
                <a:cs typeface="+mn-cs"/>
              </a:rPr>
              <a:t>Para el </a:t>
            </a:r>
            <a:r>
              <a:rPr lang="es-ES" sz="1200" b="1" kern="1200" dirty="0">
                <a:solidFill>
                  <a:schemeClr val="tx1"/>
                </a:solidFill>
                <a:effectLst/>
                <a:latin typeface="+mn-lt"/>
                <a:ea typeface="+mn-ea"/>
                <a:cs typeface="+mn-cs"/>
              </a:rPr>
              <a:t>mundo</a:t>
            </a:r>
            <a:r>
              <a:rPr lang="es-ES" sz="1200" kern="1200" dirty="0">
                <a:solidFill>
                  <a:schemeClr val="tx1"/>
                </a:solidFill>
                <a:effectLst/>
                <a:latin typeface="+mn-lt"/>
                <a:ea typeface="+mn-ea"/>
                <a:cs typeface="+mn-cs"/>
              </a:rPr>
              <a:t>, un legado viene de una persona popular. Ellos son quienes reciben los elogios. Pero el </a:t>
            </a:r>
            <a:r>
              <a:rPr lang="es-ES" sz="1200" b="1" kern="1200" dirty="0">
                <a:solidFill>
                  <a:schemeClr val="tx1"/>
                </a:solidFill>
                <a:effectLst/>
                <a:latin typeface="+mn-lt"/>
                <a:ea typeface="+mn-ea"/>
                <a:cs typeface="+mn-cs"/>
              </a:rPr>
              <a:t>verdadero legado</a:t>
            </a:r>
            <a:r>
              <a:rPr lang="es-ES" sz="1200" kern="1200" dirty="0">
                <a:solidFill>
                  <a:schemeClr val="tx1"/>
                </a:solidFill>
                <a:effectLst/>
                <a:latin typeface="+mn-lt"/>
                <a:ea typeface="+mn-ea"/>
                <a:cs typeface="+mn-cs"/>
              </a:rPr>
              <a:t> es cuando su vida impacta y perdura aún después de que usted ya no esté en esta tierra.</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1C3DFF0-C469-4EA7-ABAE-313DED1026CE}" type="slidenum">
              <a:rPr lang="en-US" smtClean="0"/>
              <a:t>2</a:t>
            </a:fld>
            <a:endParaRPr lang="en-US"/>
          </a:p>
        </p:txBody>
      </p:sp>
    </p:spTree>
    <p:extLst>
      <p:ext uri="{BB962C8B-B14F-4D97-AF65-F5344CB8AC3E}">
        <p14:creationId xmlns:p14="http://schemas.microsoft.com/office/powerpoint/2010/main" val="17524335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kern="1200" dirty="0">
                <a:solidFill>
                  <a:schemeClr val="tx1"/>
                </a:solidFill>
                <a:effectLst/>
                <a:latin typeface="+mn-lt"/>
                <a:ea typeface="+mn-ea"/>
                <a:cs typeface="+mn-cs"/>
              </a:rPr>
              <a:t>Vaya a </a:t>
            </a:r>
            <a:r>
              <a:rPr lang="es-ES" sz="1200" b="1" kern="1200" dirty="0" err="1">
                <a:solidFill>
                  <a:schemeClr val="tx1"/>
                </a:solidFill>
                <a:effectLst/>
                <a:latin typeface="+mn-lt"/>
                <a:ea typeface="+mn-ea"/>
                <a:cs typeface="+mn-cs"/>
              </a:rPr>
              <a:t>MomentumTrainingSeries.com</a:t>
            </a:r>
            <a:r>
              <a:rPr lang="es-ES" sz="1200" kern="1200">
                <a:solidFill>
                  <a:schemeClr val="tx1"/>
                </a:solidFill>
                <a:effectLst/>
                <a:latin typeface="+mn-lt"/>
                <a:ea typeface="+mn-ea"/>
                <a:cs typeface="+mn-cs"/>
              </a:rPr>
              <a:t> e ingrese el código </a:t>
            </a:r>
            <a:r>
              <a:rPr lang="es-ES" sz="1200" b="1" kern="1200">
                <a:solidFill>
                  <a:schemeClr val="tx1"/>
                </a:solidFill>
                <a:effectLst/>
                <a:latin typeface="+mn-lt"/>
                <a:ea typeface="+mn-ea"/>
                <a:cs typeface="+mn-cs"/>
              </a:rPr>
              <a:t>MTS3</a:t>
            </a:r>
            <a:r>
              <a:rPr lang="es-ES" sz="1200" kern="1200">
                <a:solidFill>
                  <a:schemeClr val="tx1"/>
                </a:solidFill>
                <a:effectLst/>
                <a:latin typeface="+mn-lt"/>
                <a:ea typeface="+mn-ea"/>
                <a:cs typeface="+mn-cs"/>
              </a:rPr>
              <a:t> para completar el examen y recibir un certificado que reconozca su logro.</a:t>
            </a:r>
            <a:endParaRPr lang="en-US"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1C3DFF0-C469-4EA7-ABAE-313DED1026CE}" type="slidenum">
              <a:rPr lang="en-US" smtClean="0"/>
              <a:t>20</a:t>
            </a:fld>
            <a:endParaRPr lang="en-US"/>
          </a:p>
        </p:txBody>
      </p:sp>
    </p:spTree>
    <p:extLst>
      <p:ext uri="{BB962C8B-B14F-4D97-AF65-F5344CB8AC3E}">
        <p14:creationId xmlns:p14="http://schemas.microsoft.com/office/powerpoint/2010/main" val="28890096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Página 3</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El Salmo 78:5-7 comparte la promesa de un legado espiritual para los hijos que están bajo su influencia.</a:t>
            </a:r>
            <a:endParaRPr lang="en-US" sz="1200" kern="1200" dirty="0">
              <a:solidFill>
                <a:schemeClr val="tx1"/>
              </a:solidFill>
              <a:effectLst/>
              <a:latin typeface="+mn-lt"/>
              <a:ea typeface="+mn-ea"/>
              <a:cs typeface="+mn-cs"/>
            </a:endParaRPr>
          </a:p>
          <a:p>
            <a:endParaRPr lang="en-US" dirty="0">
              <a:solidFill>
                <a:schemeClr val="tx1"/>
              </a:solidFill>
              <a:latin typeface="Century Gothic" panose="020B0502020202020204" pitchFamily="34" charset="0"/>
            </a:endParaRPr>
          </a:p>
          <a:p>
            <a:r>
              <a:rPr lang="en-US" sz="1200" dirty="0">
                <a:solidFill>
                  <a:srgbClr val="FFFFFF"/>
                </a:solidFill>
                <a:latin typeface="Century Gothic" panose="020B0502020202020204" pitchFamily="34" charset="0"/>
              </a:rPr>
              <a:t>«</a:t>
            </a:r>
            <a:r>
              <a:rPr lang="en-US" sz="1200" dirty="0" err="1">
                <a:solidFill>
                  <a:srgbClr val="FFFFFF"/>
                </a:solidFill>
                <a:latin typeface="Century Gothic" panose="020B0502020202020204" pitchFamily="34" charset="0"/>
              </a:rPr>
              <a:t>Él</a:t>
            </a:r>
            <a:r>
              <a:rPr lang="en-US" sz="1200" dirty="0">
                <a:solidFill>
                  <a:srgbClr val="FFFFFF"/>
                </a:solidFill>
                <a:latin typeface="Century Gothic" panose="020B0502020202020204" pitchFamily="34" charset="0"/>
              </a:rPr>
              <a:t> </a:t>
            </a:r>
            <a:r>
              <a:rPr lang="en-US" sz="1200" dirty="0" err="1">
                <a:solidFill>
                  <a:srgbClr val="FFFFFF"/>
                </a:solidFill>
                <a:latin typeface="Century Gothic" panose="020B0502020202020204" pitchFamily="34" charset="0"/>
              </a:rPr>
              <a:t>promulgó</a:t>
            </a:r>
            <a:r>
              <a:rPr lang="en-US" sz="1200" dirty="0">
                <a:solidFill>
                  <a:srgbClr val="FFFFFF"/>
                </a:solidFill>
                <a:latin typeface="Century Gothic" panose="020B0502020202020204" pitchFamily="34" charset="0"/>
              </a:rPr>
              <a:t> un </a:t>
            </a:r>
            <a:r>
              <a:rPr lang="en-US" sz="1200" dirty="0" err="1">
                <a:solidFill>
                  <a:srgbClr val="FFFFFF"/>
                </a:solidFill>
                <a:latin typeface="Century Gothic" panose="020B0502020202020204" pitchFamily="34" charset="0"/>
              </a:rPr>
              <a:t>decreto</a:t>
            </a:r>
            <a:r>
              <a:rPr lang="en-US" sz="1200" dirty="0">
                <a:solidFill>
                  <a:srgbClr val="FFFFFF"/>
                </a:solidFill>
                <a:latin typeface="Century Gothic" panose="020B0502020202020204" pitchFamily="34" charset="0"/>
              </a:rPr>
              <a:t> para Jacob, </a:t>
            </a:r>
            <a:r>
              <a:rPr lang="en-US" sz="1200" dirty="0" err="1">
                <a:solidFill>
                  <a:srgbClr val="FFFFFF"/>
                </a:solidFill>
                <a:latin typeface="Century Gothic" panose="020B0502020202020204" pitchFamily="34" charset="0"/>
              </a:rPr>
              <a:t>dictó</a:t>
            </a:r>
            <a:r>
              <a:rPr lang="en-US" sz="1200" dirty="0">
                <a:solidFill>
                  <a:srgbClr val="FFFFFF"/>
                </a:solidFill>
                <a:latin typeface="Century Gothic" panose="020B0502020202020204" pitchFamily="34" charset="0"/>
              </a:rPr>
              <a:t> una ley para Israel; </a:t>
            </a:r>
            <a:r>
              <a:rPr lang="en-US" sz="1200" b="1" i="1" dirty="0" err="1">
                <a:solidFill>
                  <a:srgbClr val="FED45E"/>
                </a:solidFill>
                <a:latin typeface="Century Gothic" panose="020B0502020202020204" pitchFamily="34" charset="0"/>
              </a:rPr>
              <a:t>ordenó</a:t>
            </a:r>
            <a:r>
              <a:rPr lang="en-US" sz="1200" b="1" i="1" dirty="0">
                <a:solidFill>
                  <a:srgbClr val="FED45E"/>
                </a:solidFill>
                <a:latin typeface="Century Gothic" panose="020B0502020202020204" pitchFamily="34" charset="0"/>
              </a:rPr>
              <a:t> a </a:t>
            </a:r>
            <a:r>
              <a:rPr lang="en-US" sz="1200" b="1" i="1" dirty="0" err="1">
                <a:solidFill>
                  <a:srgbClr val="FED45E"/>
                </a:solidFill>
                <a:latin typeface="Century Gothic" panose="020B0502020202020204" pitchFamily="34" charset="0"/>
              </a:rPr>
              <a:t>nuestros</a:t>
            </a:r>
            <a:r>
              <a:rPr lang="en-US" sz="1200" b="1" i="1" dirty="0">
                <a:solidFill>
                  <a:srgbClr val="FED45E"/>
                </a:solidFill>
                <a:latin typeface="Century Gothic" panose="020B0502020202020204" pitchFamily="34" charset="0"/>
              </a:rPr>
              <a:t> </a:t>
            </a:r>
            <a:r>
              <a:rPr lang="en-US" sz="1200" b="1" i="1" dirty="0" err="1">
                <a:solidFill>
                  <a:srgbClr val="FED45E"/>
                </a:solidFill>
                <a:latin typeface="Century Gothic" panose="020B0502020202020204" pitchFamily="34" charset="0"/>
              </a:rPr>
              <a:t>antepasados</a:t>
            </a:r>
            <a:r>
              <a:rPr lang="en-US" sz="1200" b="1" i="1" dirty="0">
                <a:solidFill>
                  <a:srgbClr val="FED45E"/>
                </a:solidFill>
                <a:latin typeface="Century Gothic" panose="020B0502020202020204" pitchFamily="34" charset="0"/>
              </a:rPr>
              <a:t> </a:t>
            </a:r>
            <a:r>
              <a:rPr lang="en-US" sz="1200" b="1" i="1" dirty="0" err="1">
                <a:solidFill>
                  <a:srgbClr val="FED45E"/>
                </a:solidFill>
                <a:latin typeface="Century Gothic" panose="020B0502020202020204" pitchFamily="34" charset="0"/>
              </a:rPr>
              <a:t>enseñarlos</a:t>
            </a:r>
            <a:r>
              <a:rPr lang="en-US" sz="1200" b="1" i="1" dirty="0">
                <a:solidFill>
                  <a:srgbClr val="FED45E"/>
                </a:solidFill>
                <a:latin typeface="Century Gothic" panose="020B0502020202020204" pitchFamily="34" charset="0"/>
              </a:rPr>
              <a:t> a sus </a:t>
            </a:r>
            <a:r>
              <a:rPr lang="en-US" sz="1200" b="1" i="1" dirty="0" err="1">
                <a:solidFill>
                  <a:srgbClr val="FED45E"/>
                </a:solidFill>
                <a:latin typeface="Century Gothic" panose="020B0502020202020204" pitchFamily="34" charset="0"/>
              </a:rPr>
              <a:t>descendientes</a:t>
            </a:r>
            <a:r>
              <a:rPr lang="en-US" sz="1200" b="1" i="1" dirty="0">
                <a:solidFill>
                  <a:srgbClr val="FED45E"/>
                </a:solidFill>
                <a:latin typeface="Century Gothic" panose="020B0502020202020204" pitchFamily="34" charset="0"/>
              </a:rPr>
              <a:t>, para que los </a:t>
            </a:r>
            <a:r>
              <a:rPr lang="en-US" sz="1200" b="1" i="1" dirty="0" err="1">
                <a:solidFill>
                  <a:srgbClr val="FED45E"/>
                </a:solidFill>
                <a:latin typeface="Century Gothic" panose="020B0502020202020204" pitchFamily="34" charset="0"/>
              </a:rPr>
              <a:t>conocieran</a:t>
            </a:r>
            <a:r>
              <a:rPr lang="en-US" sz="1200" b="1" i="1" dirty="0">
                <a:solidFill>
                  <a:srgbClr val="FED45E"/>
                </a:solidFill>
                <a:latin typeface="Century Gothic" panose="020B0502020202020204" pitchFamily="34" charset="0"/>
              </a:rPr>
              <a:t> las </a:t>
            </a:r>
            <a:r>
              <a:rPr lang="en-US" sz="1200" b="1" i="1" dirty="0" err="1">
                <a:solidFill>
                  <a:srgbClr val="FED45E"/>
                </a:solidFill>
                <a:latin typeface="Century Gothic" panose="020B0502020202020204" pitchFamily="34" charset="0"/>
              </a:rPr>
              <a:t>generaciones</a:t>
            </a:r>
            <a:r>
              <a:rPr lang="en-US" sz="1200" b="1" i="1" dirty="0">
                <a:solidFill>
                  <a:srgbClr val="FED45E"/>
                </a:solidFill>
                <a:latin typeface="Century Gothic" panose="020B0502020202020204" pitchFamily="34" charset="0"/>
              </a:rPr>
              <a:t> </a:t>
            </a:r>
            <a:r>
              <a:rPr lang="en-US" sz="1200" b="1" i="1" dirty="0" err="1">
                <a:solidFill>
                  <a:srgbClr val="FED45E"/>
                </a:solidFill>
                <a:latin typeface="Century Gothic" panose="020B0502020202020204" pitchFamily="34" charset="0"/>
              </a:rPr>
              <a:t>venideras</a:t>
            </a:r>
            <a:r>
              <a:rPr lang="en-US" sz="1200" b="1" i="1" dirty="0">
                <a:solidFill>
                  <a:srgbClr val="FED45E"/>
                </a:solidFill>
                <a:latin typeface="Century Gothic" panose="020B0502020202020204" pitchFamily="34" charset="0"/>
              </a:rPr>
              <a:t> y los </a:t>
            </a:r>
            <a:r>
              <a:rPr lang="en-US" sz="1200" b="1" i="1" dirty="0" err="1">
                <a:solidFill>
                  <a:srgbClr val="FED45E"/>
                </a:solidFill>
                <a:latin typeface="Century Gothic" panose="020B0502020202020204" pitchFamily="34" charset="0"/>
              </a:rPr>
              <a:t>hijos</a:t>
            </a:r>
            <a:r>
              <a:rPr lang="en-US" sz="1200" b="1" i="1" dirty="0">
                <a:solidFill>
                  <a:srgbClr val="FED45E"/>
                </a:solidFill>
                <a:latin typeface="Century Gothic" panose="020B0502020202020204" pitchFamily="34" charset="0"/>
              </a:rPr>
              <a:t> que </a:t>
            </a:r>
            <a:r>
              <a:rPr lang="en-US" sz="1200" b="1" i="1" dirty="0" err="1">
                <a:solidFill>
                  <a:srgbClr val="FED45E"/>
                </a:solidFill>
                <a:latin typeface="Century Gothic" panose="020B0502020202020204" pitchFamily="34" charset="0"/>
              </a:rPr>
              <a:t>habrían</a:t>
            </a:r>
            <a:r>
              <a:rPr lang="en-US" sz="1200" b="1" i="1" dirty="0">
                <a:solidFill>
                  <a:srgbClr val="FED45E"/>
                </a:solidFill>
                <a:latin typeface="Century Gothic" panose="020B0502020202020204" pitchFamily="34" charset="0"/>
              </a:rPr>
              <a:t> de </a:t>
            </a:r>
            <a:r>
              <a:rPr lang="en-US" sz="1200" b="1" i="1" dirty="0" err="1">
                <a:solidFill>
                  <a:srgbClr val="FED45E"/>
                </a:solidFill>
                <a:latin typeface="Century Gothic" panose="020B0502020202020204" pitchFamily="34" charset="0"/>
              </a:rPr>
              <a:t>nacer</a:t>
            </a:r>
            <a:r>
              <a:rPr lang="en-US" sz="1200" b="1" i="1" dirty="0">
                <a:solidFill>
                  <a:srgbClr val="FED45E"/>
                </a:solidFill>
                <a:latin typeface="Century Gothic" panose="020B0502020202020204" pitchFamily="34" charset="0"/>
              </a:rPr>
              <a:t>,</a:t>
            </a:r>
            <a:r>
              <a:rPr lang="en-US" sz="1200" dirty="0">
                <a:solidFill>
                  <a:srgbClr val="FFFFFF"/>
                </a:solidFill>
                <a:latin typeface="Century Gothic" panose="020B0502020202020204" pitchFamily="34" charset="0"/>
              </a:rPr>
              <a:t> que a </a:t>
            </a:r>
            <a:r>
              <a:rPr lang="en-US" sz="1200" dirty="0" err="1">
                <a:solidFill>
                  <a:srgbClr val="FFFFFF"/>
                </a:solidFill>
                <a:latin typeface="Century Gothic" panose="020B0502020202020204" pitchFamily="34" charset="0"/>
              </a:rPr>
              <a:t>su</a:t>
            </a:r>
            <a:r>
              <a:rPr lang="en-US" sz="1200" dirty="0">
                <a:solidFill>
                  <a:srgbClr val="FFFFFF"/>
                </a:solidFill>
                <a:latin typeface="Century Gothic" panose="020B0502020202020204" pitchFamily="34" charset="0"/>
              </a:rPr>
              <a:t> </a:t>
            </a:r>
            <a:r>
              <a:rPr lang="en-US" sz="1200" dirty="0" err="1">
                <a:solidFill>
                  <a:srgbClr val="FFFFFF"/>
                </a:solidFill>
                <a:latin typeface="Century Gothic" panose="020B0502020202020204" pitchFamily="34" charset="0"/>
              </a:rPr>
              <a:t>vez</a:t>
            </a:r>
            <a:r>
              <a:rPr lang="en-US" sz="1200" dirty="0">
                <a:solidFill>
                  <a:srgbClr val="FFFFFF"/>
                </a:solidFill>
                <a:latin typeface="Century Gothic" panose="020B0502020202020204" pitchFamily="34" charset="0"/>
              </a:rPr>
              <a:t> los </a:t>
            </a:r>
            <a:r>
              <a:rPr lang="en-US" sz="1200" dirty="0" err="1">
                <a:solidFill>
                  <a:srgbClr val="FFFFFF"/>
                </a:solidFill>
                <a:latin typeface="Century Gothic" panose="020B0502020202020204" pitchFamily="34" charset="0"/>
              </a:rPr>
              <a:t>enseñarían</a:t>
            </a:r>
            <a:r>
              <a:rPr lang="en-US" sz="1200" dirty="0">
                <a:solidFill>
                  <a:srgbClr val="FFFFFF"/>
                </a:solidFill>
                <a:latin typeface="Century Gothic" panose="020B0502020202020204" pitchFamily="34" charset="0"/>
              </a:rPr>
              <a:t> a sus </a:t>
            </a:r>
            <a:r>
              <a:rPr lang="en-US" sz="1200" dirty="0" err="1">
                <a:solidFill>
                  <a:srgbClr val="FFFFFF"/>
                </a:solidFill>
                <a:latin typeface="Century Gothic" panose="020B0502020202020204" pitchFamily="34" charset="0"/>
              </a:rPr>
              <a:t>hijos</a:t>
            </a:r>
            <a:r>
              <a:rPr lang="en-US" sz="1200" dirty="0">
                <a:solidFill>
                  <a:srgbClr val="FFFFFF"/>
                </a:solidFill>
                <a:latin typeface="Century Gothic" panose="020B0502020202020204" pitchFamily="34" charset="0"/>
              </a:rPr>
              <a:t>. </a:t>
            </a:r>
            <a:r>
              <a:rPr lang="en-US" sz="1200" dirty="0" err="1">
                <a:solidFill>
                  <a:srgbClr val="FFFFFF"/>
                </a:solidFill>
                <a:latin typeface="Century Gothic" panose="020B0502020202020204" pitchFamily="34" charset="0"/>
              </a:rPr>
              <a:t>Así</a:t>
            </a:r>
            <a:r>
              <a:rPr lang="en-US" sz="1200" dirty="0">
                <a:solidFill>
                  <a:srgbClr val="FFFFFF"/>
                </a:solidFill>
                <a:latin typeface="Century Gothic" panose="020B0502020202020204" pitchFamily="34" charset="0"/>
              </a:rPr>
              <a:t> </a:t>
            </a:r>
            <a:r>
              <a:rPr lang="en-US" sz="1200" dirty="0" err="1">
                <a:solidFill>
                  <a:srgbClr val="FFFFFF"/>
                </a:solidFill>
                <a:latin typeface="Century Gothic" panose="020B0502020202020204" pitchFamily="34" charset="0"/>
              </a:rPr>
              <a:t>ellos</a:t>
            </a:r>
            <a:r>
              <a:rPr lang="en-US" sz="1200" dirty="0">
                <a:solidFill>
                  <a:srgbClr val="FFFFFF"/>
                </a:solidFill>
                <a:latin typeface="Century Gothic" panose="020B0502020202020204" pitchFamily="34" charset="0"/>
              </a:rPr>
              <a:t> </a:t>
            </a:r>
            <a:r>
              <a:rPr lang="en-US" sz="1200" b="1" i="1" dirty="0" err="1">
                <a:solidFill>
                  <a:srgbClr val="FED45E"/>
                </a:solidFill>
                <a:latin typeface="Century Gothic" panose="020B0502020202020204" pitchFamily="34" charset="0"/>
              </a:rPr>
              <a:t>pondrían</a:t>
            </a:r>
            <a:r>
              <a:rPr lang="en-US" sz="1200" b="1" i="1" dirty="0">
                <a:solidFill>
                  <a:srgbClr val="FED45E"/>
                </a:solidFill>
                <a:latin typeface="Century Gothic" panose="020B0502020202020204" pitchFamily="34" charset="0"/>
              </a:rPr>
              <a:t> </a:t>
            </a:r>
            <a:r>
              <a:rPr lang="en-US" sz="1200" b="1" i="1" dirty="0" err="1">
                <a:solidFill>
                  <a:srgbClr val="FED45E"/>
                </a:solidFill>
                <a:latin typeface="Century Gothic" panose="020B0502020202020204" pitchFamily="34" charset="0"/>
              </a:rPr>
              <a:t>su</a:t>
            </a:r>
            <a:r>
              <a:rPr lang="en-US" sz="1200" b="1" i="1" dirty="0">
                <a:solidFill>
                  <a:srgbClr val="FED45E"/>
                </a:solidFill>
                <a:latin typeface="Century Gothic" panose="020B0502020202020204" pitchFamily="34" charset="0"/>
              </a:rPr>
              <a:t> </a:t>
            </a:r>
            <a:r>
              <a:rPr lang="en-US" sz="1200" b="1" i="1" dirty="0" err="1">
                <a:solidFill>
                  <a:srgbClr val="FED45E"/>
                </a:solidFill>
                <a:latin typeface="Century Gothic" panose="020B0502020202020204" pitchFamily="34" charset="0"/>
              </a:rPr>
              <a:t>confianza</a:t>
            </a:r>
            <a:r>
              <a:rPr lang="en-US" sz="1200" b="1" i="1" dirty="0">
                <a:solidFill>
                  <a:srgbClr val="FED45E"/>
                </a:solidFill>
                <a:latin typeface="Century Gothic" panose="020B0502020202020204" pitchFamily="34" charset="0"/>
              </a:rPr>
              <a:t> </a:t>
            </a:r>
            <a:r>
              <a:rPr lang="en-US" sz="1200" b="1" i="1" dirty="0" err="1">
                <a:solidFill>
                  <a:srgbClr val="FED45E"/>
                </a:solidFill>
                <a:latin typeface="Century Gothic" panose="020B0502020202020204" pitchFamily="34" charset="0"/>
              </a:rPr>
              <a:t>en</a:t>
            </a:r>
            <a:r>
              <a:rPr lang="en-US" sz="1200" b="1" i="1" dirty="0">
                <a:solidFill>
                  <a:srgbClr val="FED45E"/>
                </a:solidFill>
                <a:latin typeface="Century Gothic" panose="020B0502020202020204" pitchFamily="34" charset="0"/>
              </a:rPr>
              <a:t> Dios </a:t>
            </a:r>
            <a:r>
              <a:rPr lang="en-US" sz="1200" dirty="0">
                <a:solidFill>
                  <a:srgbClr val="FFFFFF"/>
                </a:solidFill>
                <a:latin typeface="Century Gothic" panose="020B0502020202020204" pitchFamily="34" charset="0"/>
              </a:rPr>
              <a:t>Y</a:t>
            </a:r>
            <a:r>
              <a:rPr lang="en-US" sz="1200" b="1" i="1" dirty="0">
                <a:solidFill>
                  <a:srgbClr val="FED45E"/>
                </a:solidFill>
                <a:latin typeface="Century Gothic" panose="020B0502020202020204" pitchFamily="34" charset="0"/>
              </a:rPr>
              <a:t> no se </a:t>
            </a:r>
            <a:r>
              <a:rPr lang="en-US" sz="1200" b="1" i="1" dirty="0" err="1">
                <a:solidFill>
                  <a:srgbClr val="FED45E"/>
                </a:solidFill>
                <a:latin typeface="Century Gothic" panose="020B0502020202020204" pitchFamily="34" charset="0"/>
              </a:rPr>
              <a:t>olvidarían</a:t>
            </a:r>
            <a:r>
              <a:rPr lang="en-US" sz="1200" b="1" i="1" dirty="0">
                <a:solidFill>
                  <a:srgbClr val="FED45E"/>
                </a:solidFill>
                <a:latin typeface="Century Gothic" panose="020B0502020202020204" pitchFamily="34" charset="0"/>
              </a:rPr>
              <a:t> de sus </a:t>
            </a:r>
            <a:r>
              <a:rPr lang="en-US" sz="1200" b="1" i="1" dirty="0" err="1">
                <a:solidFill>
                  <a:srgbClr val="FED45E"/>
                </a:solidFill>
                <a:latin typeface="Century Gothic" panose="020B0502020202020204" pitchFamily="34" charset="0"/>
              </a:rPr>
              <a:t>proezas</a:t>
            </a:r>
            <a:r>
              <a:rPr lang="en-US" sz="1200" b="1" i="1" dirty="0">
                <a:solidFill>
                  <a:srgbClr val="FED45E"/>
                </a:solidFill>
                <a:latin typeface="Century Gothic" panose="020B0502020202020204" pitchFamily="34" charset="0"/>
              </a:rPr>
              <a:t>, </a:t>
            </a:r>
            <a:r>
              <a:rPr lang="en-US" sz="1200" dirty="0" err="1">
                <a:solidFill>
                  <a:srgbClr val="FFFFFF"/>
                </a:solidFill>
                <a:latin typeface="Century Gothic" panose="020B0502020202020204" pitchFamily="34" charset="0"/>
              </a:rPr>
              <a:t>sino</a:t>
            </a:r>
            <a:r>
              <a:rPr lang="en-US" sz="1200" dirty="0">
                <a:solidFill>
                  <a:srgbClr val="FFFFFF"/>
                </a:solidFill>
                <a:latin typeface="Century Gothic" panose="020B0502020202020204" pitchFamily="34" charset="0"/>
              </a:rPr>
              <a:t> que </a:t>
            </a:r>
            <a:r>
              <a:rPr lang="en-US" sz="1200" dirty="0" err="1">
                <a:solidFill>
                  <a:srgbClr val="FFFFFF"/>
                </a:solidFill>
                <a:latin typeface="Century Gothic" panose="020B0502020202020204" pitchFamily="34" charset="0"/>
              </a:rPr>
              <a:t>cumplirían</a:t>
            </a:r>
            <a:r>
              <a:rPr lang="en-US" sz="1200" dirty="0">
                <a:solidFill>
                  <a:srgbClr val="FFFFFF"/>
                </a:solidFill>
                <a:latin typeface="Century Gothic" panose="020B0502020202020204" pitchFamily="34" charset="0"/>
              </a:rPr>
              <a:t> sus </a:t>
            </a:r>
            <a:r>
              <a:rPr lang="en-US" sz="1200" dirty="0" err="1">
                <a:solidFill>
                  <a:srgbClr val="FFFFFF"/>
                </a:solidFill>
                <a:latin typeface="Century Gothic" panose="020B0502020202020204" pitchFamily="34" charset="0"/>
              </a:rPr>
              <a:t>mandamientos</a:t>
            </a:r>
            <a:r>
              <a:rPr lang="en-US" sz="1200" dirty="0">
                <a:solidFill>
                  <a:srgbClr val="FFFFFF"/>
                </a:solidFill>
                <a:latin typeface="Century Gothic" panose="020B0502020202020204" pitchFamily="34" charset="0"/>
              </a:rPr>
              <a:t>».  </a:t>
            </a:r>
            <a:r>
              <a:rPr lang="en-US" sz="1200" dirty="0" err="1">
                <a:solidFill>
                  <a:srgbClr val="FFFFFF"/>
                </a:solidFill>
                <a:latin typeface="Century Gothic" panose="020B0502020202020204" pitchFamily="34" charset="0"/>
              </a:rPr>
              <a:t>Salmos</a:t>
            </a:r>
            <a:r>
              <a:rPr lang="en-US" sz="1200" dirty="0">
                <a:solidFill>
                  <a:srgbClr val="FFFFFF"/>
                </a:solidFill>
                <a:latin typeface="Century Gothic" panose="020B0502020202020204" pitchFamily="34" charset="0"/>
              </a:rPr>
              <a:t> 78:5-7</a:t>
            </a:r>
            <a:br>
              <a:rPr lang="en-US" sz="1200" dirty="0">
                <a:solidFill>
                  <a:schemeClr val="tx1"/>
                </a:solidFill>
                <a:latin typeface="Century Gothic" panose="020B0502020202020204" pitchFamily="34" charset="0"/>
              </a:rPr>
            </a:br>
            <a:endParaRPr lang="en-US" dirty="0">
              <a:latin typeface="Century Gothic" panose="020B0502020202020204" pitchFamily="34" charset="0"/>
            </a:endParaRPr>
          </a:p>
          <a:p>
            <a:r>
              <a:rPr lang="es-ES" sz="1200" kern="1200" dirty="0">
                <a:solidFill>
                  <a:schemeClr val="tx1"/>
                </a:solidFill>
                <a:effectLst/>
                <a:latin typeface="+mn-lt"/>
                <a:ea typeface="+mn-ea"/>
                <a:cs typeface="+mn-cs"/>
              </a:rPr>
              <a:t>Tenemos la opción de elegir cómo vivir y en que actividades decidimos participar, lo que determinará cómo seremos recordados o… el legado que dejaremos. La mayoría de la gente no se esfuerza por ser recordada como la persona que siempre llegaba a tiempo o que era la más creativa al enseñar sus lecciones. El legado que la mayoría de la gente quiere dejar incluye la transformación del corazón, la conexión con los demás y el marcar una diferencia.</a:t>
            </a:r>
            <a:endParaRPr lang="en-US" sz="1200" kern="1200" dirty="0">
              <a:solidFill>
                <a:schemeClr val="tx1"/>
              </a:solidFill>
              <a:effectLst/>
              <a:latin typeface="+mn-lt"/>
              <a:ea typeface="+mn-ea"/>
              <a:cs typeface="+mn-cs"/>
            </a:endParaRPr>
          </a:p>
          <a:p>
            <a:endParaRPr lang="en-US" dirty="0">
              <a:latin typeface="Century Gothic" panose="020B0502020202020204" pitchFamily="34" charset="0"/>
            </a:endParaRPr>
          </a:p>
          <a:p>
            <a:r>
              <a:rPr lang="es-ES" sz="1200" kern="1200" dirty="0">
                <a:solidFill>
                  <a:schemeClr val="tx1"/>
                </a:solidFill>
                <a:effectLst/>
                <a:latin typeface="+mn-lt"/>
                <a:ea typeface="+mn-ea"/>
                <a:cs typeface="+mn-cs"/>
              </a:rPr>
              <a:t>El Salmo 78 describe cómo debe ser un legado. Uno que perdure más allá de la generación actual.</a:t>
            </a:r>
            <a:br>
              <a:rPr lang="es-ES" sz="1200" kern="1200" dirty="0">
                <a:solidFill>
                  <a:schemeClr val="tx1"/>
                </a:solidFill>
                <a:effectLst/>
                <a:latin typeface="+mn-lt"/>
                <a:ea typeface="+mn-ea"/>
                <a:cs typeface="+mn-cs"/>
              </a:rPr>
            </a:br>
            <a:endParaRPr lang="en-US" dirty="0">
              <a:latin typeface="Century Gothic" panose="020B0502020202020204" pitchFamily="34" charset="0"/>
            </a:endParaRPr>
          </a:p>
          <a:p>
            <a:r>
              <a:rPr lang="es-ES" sz="1200" kern="1200" dirty="0">
                <a:solidFill>
                  <a:schemeClr val="tx1"/>
                </a:solidFill>
                <a:effectLst/>
                <a:latin typeface="+mn-lt"/>
                <a:ea typeface="+mn-ea"/>
                <a:cs typeface="+mn-cs"/>
              </a:rPr>
              <a:t>Según el Salmo 78, el legado que </a:t>
            </a:r>
            <a:r>
              <a:rPr lang="es-ES" sz="1200" kern="1200" dirty="0" err="1">
                <a:solidFill>
                  <a:schemeClr val="tx1"/>
                </a:solidFill>
                <a:effectLst/>
                <a:latin typeface="+mn-lt"/>
                <a:ea typeface="+mn-ea"/>
                <a:cs typeface="+mn-cs"/>
              </a:rPr>
              <a:t>Asaf</a:t>
            </a:r>
            <a:r>
              <a:rPr lang="es-ES" sz="1200" kern="1200" dirty="0">
                <a:solidFill>
                  <a:schemeClr val="tx1"/>
                </a:solidFill>
                <a:effectLst/>
                <a:latin typeface="+mn-lt"/>
                <a:ea typeface="+mn-ea"/>
                <a:cs typeface="+mn-cs"/>
              </a:rPr>
              <a:t> quiere que dejemos es uno que trasciende las generaciones. Son las historias que nuestros hijos contarán a los niños que aún no han nacido. No es nuestra propia historia… es SU historia. Es una historia inspirada en las palabras de Juan el Bautista: «Es necesario que él crezca, pero que yo mengüe».</a:t>
            </a:r>
            <a:endParaRPr lang="en-US" sz="1200" kern="1200" dirty="0">
              <a:solidFill>
                <a:schemeClr val="tx1"/>
              </a:solidFill>
              <a:effectLst/>
              <a:latin typeface="+mn-lt"/>
              <a:ea typeface="+mn-ea"/>
              <a:cs typeface="+mn-cs"/>
            </a:endParaRPr>
          </a:p>
          <a:p>
            <a:endParaRPr 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fld id="{711A9EF9-29F9-423A-AC00-2A5EC2341E03}" type="slidenum">
              <a:rPr lang="en-US" smtClean="0"/>
              <a:t>3</a:t>
            </a:fld>
            <a:endParaRPr lang="en-US"/>
          </a:p>
        </p:txBody>
      </p:sp>
    </p:spTree>
    <p:extLst>
      <p:ext uri="{BB962C8B-B14F-4D97-AF65-F5344CB8AC3E}">
        <p14:creationId xmlns:p14="http://schemas.microsoft.com/office/powerpoint/2010/main" val="23655662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Un ejemplo bíblico – Página 4</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El escritor de Hebreos reconoce la increíble fe de los padres de Moisés</a:t>
            </a:r>
            <a:r>
              <a:rPr lang="en-US" sz="1200" kern="1200" dirty="0">
                <a:solidFill>
                  <a:schemeClr val="tx1"/>
                </a:solidFill>
                <a:effectLst/>
                <a:latin typeface="Century Gothic" panose="020B0502020202020204" pitchFamily="34" charset="0"/>
                <a:ea typeface="+mn-ea"/>
                <a:cs typeface="+mn-cs"/>
              </a:rPr>
              <a:t>. </a:t>
            </a:r>
          </a:p>
          <a:p>
            <a:endParaRPr lang="en-US" sz="1200" kern="1200" dirty="0">
              <a:solidFill>
                <a:schemeClr val="tx1"/>
              </a:solidFill>
              <a:effectLst/>
              <a:latin typeface="Century Gothic" panose="020B0502020202020204" pitchFamily="34" charset="0"/>
              <a:ea typeface="+mn-ea"/>
              <a:cs typeface="+mn-cs"/>
            </a:endParaRPr>
          </a:p>
          <a:p>
            <a:r>
              <a:rPr lang="en-US" sz="1200" b="1" i="1" dirty="0">
                <a:solidFill>
                  <a:schemeClr val="bg1"/>
                </a:solidFill>
                <a:latin typeface="Century Gothic" panose="020B0502020202020204" pitchFamily="34" charset="0"/>
              </a:rPr>
              <a:t>«Por la </a:t>
            </a:r>
            <a:r>
              <a:rPr lang="en-US" sz="1200" b="1" i="1" dirty="0" err="1">
                <a:solidFill>
                  <a:schemeClr val="bg1"/>
                </a:solidFill>
                <a:latin typeface="Century Gothic" panose="020B0502020202020204" pitchFamily="34" charset="0"/>
              </a:rPr>
              <a:t>fe</a:t>
            </a:r>
            <a:r>
              <a:rPr lang="en-US" sz="1200" b="1" i="1" dirty="0">
                <a:solidFill>
                  <a:schemeClr val="bg1"/>
                </a:solidFill>
                <a:latin typeface="Century Gothic" panose="020B0502020202020204" pitchFamily="34" charset="0"/>
              </a:rPr>
              <a:t> </a:t>
            </a:r>
            <a:r>
              <a:rPr lang="en-US" sz="1200" b="1" i="1" dirty="0" err="1">
                <a:solidFill>
                  <a:schemeClr val="bg1"/>
                </a:solidFill>
                <a:latin typeface="Century Gothic" panose="020B0502020202020204" pitchFamily="34" charset="0"/>
              </a:rPr>
              <a:t>Moisés</a:t>
            </a:r>
            <a:r>
              <a:rPr lang="en-US" sz="1200" b="1" i="1" dirty="0">
                <a:solidFill>
                  <a:schemeClr val="bg1"/>
                </a:solidFill>
                <a:latin typeface="Century Gothic" panose="020B0502020202020204" pitchFamily="34" charset="0"/>
              </a:rPr>
              <a:t>, </a:t>
            </a:r>
            <a:r>
              <a:rPr lang="en-US" sz="1200" b="1" i="1" dirty="0" err="1">
                <a:solidFill>
                  <a:schemeClr val="bg1"/>
                </a:solidFill>
                <a:latin typeface="Century Gothic" panose="020B0502020202020204" pitchFamily="34" charset="0"/>
              </a:rPr>
              <a:t>recién</a:t>
            </a:r>
            <a:r>
              <a:rPr lang="en-US" sz="1200" b="1" i="1" dirty="0">
                <a:solidFill>
                  <a:schemeClr val="bg1"/>
                </a:solidFill>
                <a:latin typeface="Century Gothic" panose="020B0502020202020204" pitchFamily="34" charset="0"/>
              </a:rPr>
              <a:t> </a:t>
            </a:r>
            <a:r>
              <a:rPr lang="en-US" sz="1200" b="1" i="1" dirty="0" err="1">
                <a:solidFill>
                  <a:schemeClr val="bg1"/>
                </a:solidFill>
                <a:latin typeface="Century Gothic" panose="020B0502020202020204" pitchFamily="34" charset="0"/>
              </a:rPr>
              <a:t>nacido</a:t>
            </a:r>
            <a:r>
              <a:rPr lang="en-US" sz="1200" b="1" i="1" dirty="0">
                <a:solidFill>
                  <a:schemeClr val="bg1"/>
                </a:solidFill>
                <a:latin typeface="Century Gothic" panose="020B0502020202020204" pitchFamily="34" charset="0"/>
              </a:rPr>
              <a:t>, </a:t>
            </a:r>
            <a:r>
              <a:rPr lang="en-US" sz="1200" b="1" i="1" dirty="0" err="1">
                <a:solidFill>
                  <a:schemeClr val="bg1"/>
                </a:solidFill>
                <a:latin typeface="Century Gothic" panose="020B0502020202020204" pitchFamily="34" charset="0"/>
              </a:rPr>
              <a:t>fue</a:t>
            </a:r>
            <a:r>
              <a:rPr lang="en-US" sz="1200" b="1" i="1" dirty="0">
                <a:solidFill>
                  <a:schemeClr val="bg1"/>
                </a:solidFill>
                <a:latin typeface="Century Gothic" panose="020B0502020202020204" pitchFamily="34" charset="0"/>
              </a:rPr>
              <a:t> </a:t>
            </a:r>
            <a:r>
              <a:rPr lang="en-US" sz="1200" b="1" i="1" dirty="0" err="1">
                <a:solidFill>
                  <a:schemeClr val="bg1"/>
                </a:solidFill>
                <a:latin typeface="Century Gothic" panose="020B0502020202020204" pitchFamily="34" charset="0"/>
              </a:rPr>
              <a:t>escondido</a:t>
            </a:r>
            <a:r>
              <a:rPr lang="en-US" sz="1200" b="1" i="1" dirty="0">
                <a:solidFill>
                  <a:schemeClr val="bg1"/>
                </a:solidFill>
                <a:latin typeface="Century Gothic" panose="020B0502020202020204" pitchFamily="34" charset="0"/>
              </a:rPr>
              <a:t> por sus padres </a:t>
            </a:r>
            <a:r>
              <a:rPr lang="en-US" sz="1200" b="1" i="1" dirty="0" err="1">
                <a:solidFill>
                  <a:schemeClr val="bg1"/>
                </a:solidFill>
                <a:latin typeface="Century Gothic" panose="020B0502020202020204" pitchFamily="34" charset="0"/>
              </a:rPr>
              <a:t>durante</a:t>
            </a:r>
            <a:r>
              <a:rPr lang="en-US" sz="1200" b="1" i="1" dirty="0">
                <a:solidFill>
                  <a:schemeClr val="bg1"/>
                </a:solidFill>
                <a:latin typeface="Century Gothic" panose="020B0502020202020204" pitchFamily="34" charset="0"/>
              </a:rPr>
              <a:t> </a:t>
            </a:r>
            <a:r>
              <a:rPr lang="en-US" sz="1200" b="1" i="1" dirty="0" err="1">
                <a:solidFill>
                  <a:schemeClr val="bg1"/>
                </a:solidFill>
                <a:latin typeface="Century Gothic" panose="020B0502020202020204" pitchFamily="34" charset="0"/>
              </a:rPr>
              <a:t>tres</a:t>
            </a:r>
            <a:r>
              <a:rPr lang="en-US" sz="1200" b="1" i="1" dirty="0">
                <a:solidFill>
                  <a:schemeClr val="bg1"/>
                </a:solidFill>
                <a:latin typeface="Century Gothic" panose="020B0502020202020204" pitchFamily="34" charset="0"/>
              </a:rPr>
              <a:t> </a:t>
            </a:r>
            <a:r>
              <a:rPr lang="en-US" sz="1200" b="1" i="1" dirty="0" err="1">
                <a:solidFill>
                  <a:schemeClr val="bg1"/>
                </a:solidFill>
                <a:latin typeface="Century Gothic" panose="020B0502020202020204" pitchFamily="34" charset="0"/>
              </a:rPr>
              <a:t>meses</a:t>
            </a:r>
            <a:r>
              <a:rPr lang="en-US" sz="1200" b="1" i="1" dirty="0">
                <a:solidFill>
                  <a:schemeClr val="bg1"/>
                </a:solidFill>
                <a:latin typeface="Century Gothic" panose="020B0502020202020204" pitchFamily="34" charset="0"/>
              </a:rPr>
              <a:t>, </a:t>
            </a:r>
            <a:r>
              <a:rPr lang="en-US" sz="1200" b="1" i="1" dirty="0" err="1">
                <a:solidFill>
                  <a:schemeClr val="bg1"/>
                </a:solidFill>
                <a:latin typeface="Century Gothic" panose="020B0502020202020204" pitchFamily="34" charset="0"/>
              </a:rPr>
              <a:t>porque</a:t>
            </a:r>
            <a:r>
              <a:rPr lang="en-US" sz="1200" b="1" i="1" dirty="0">
                <a:solidFill>
                  <a:schemeClr val="bg1"/>
                </a:solidFill>
                <a:latin typeface="Century Gothic" panose="020B0502020202020204" pitchFamily="34" charset="0"/>
              </a:rPr>
              <a:t> </a:t>
            </a:r>
            <a:r>
              <a:rPr lang="en-US" sz="1200" b="1" i="1" dirty="0" err="1">
                <a:solidFill>
                  <a:schemeClr val="bg1"/>
                </a:solidFill>
                <a:latin typeface="Century Gothic" panose="020B0502020202020204" pitchFamily="34" charset="0"/>
              </a:rPr>
              <a:t>vieron</a:t>
            </a:r>
            <a:r>
              <a:rPr lang="en-US" sz="1200" b="1" i="1" dirty="0">
                <a:solidFill>
                  <a:schemeClr val="bg1"/>
                </a:solidFill>
                <a:latin typeface="Century Gothic" panose="020B0502020202020204" pitchFamily="34" charset="0"/>
              </a:rPr>
              <a:t> que era un </a:t>
            </a:r>
            <a:r>
              <a:rPr lang="en-US" sz="1200" b="1" i="1" dirty="0" err="1">
                <a:solidFill>
                  <a:schemeClr val="bg1"/>
                </a:solidFill>
                <a:latin typeface="Century Gothic" panose="020B0502020202020204" pitchFamily="34" charset="0"/>
              </a:rPr>
              <a:t>niño</a:t>
            </a:r>
            <a:r>
              <a:rPr lang="en-US" sz="1200" b="1" i="1" dirty="0">
                <a:solidFill>
                  <a:schemeClr val="bg1"/>
                </a:solidFill>
                <a:latin typeface="Century Gothic" panose="020B0502020202020204" pitchFamily="34" charset="0"/>
              </a:rPr>
              <a:t> </a:t>
            </a:r>
            <a:r>
              <a:rPr lang="en-US" sz="1200" b="1" i="1" dirty="0" err="1">
                <a:solidFill>
                  <a:schemeClr val="bg1"/>
                </a:solidFill>
                <a:latin typeface="Century Gothic" panose="020B0502020202020204" pitchFamily="34" charset="0"/>
              </a:rPr>
              <a:t>precioso</a:t>
            </a:r>
            <a:r>
              <a:rPr lang="en-US" sz="1200" b="1" i="1" dirty="0">
                <a:solidFill>
                  <a:schemeClr val="bg1"/>
                </a:solidFill>
                <a:latin typeface="Century Gothic" panose="020B0502020202020204" pitchFamily="34" charset="0"/>
              </a:rPr>
              <a:t>, y no </a:t>
            </a:r>
            <a:r>
              <a:rPr lang="en-US" sz="1200" b="1" i="1" dirty="0" err="1">
                <a:solidFill>
                  <a:schemeClr val="bg1"/>
                </a:solidFill>
                <a:latin typeface="Century Gothic" panose="020B0502020202020204" pitchFamily="34" charset="0"/>
              </a:rPr>
              <a:t>tuvieron</a:t>
            </a:r>
            <a:r>
              <a:rPr lang="en-US" sz="1200" b="1" i="1" dirty="0">
                <a:solidFill>
                  <a:schemeClr val="bg1"/>
                </a:solidFill>
                <a:latin typeface="Century Gothic" panose="020B0502020202020204" pitchFamily="34" charset="0"/>
              </a:rPr>
              <a:t> </a:t>
            </a:r>
            <a:r>
              <a:rPr lang="en-US" sz="1200" b="1" i="1" dirty="0" err="1">
                <a:solidFill>
                  <a:schemeClr val="bg1"/>
                </a:solidFill>
                <a:latin typeface="Century Gothic" panose="020B0502020202020204" pitchFamily="34" charset="0"/>
              </a:rPr>
              <a:t>miedo</a:t>
            </a:r>
            <a:r>
              <a:rPr lang="en-US" sz="1200" b="1" i="1" dirty="0">
                <a:solidFill>
                  <a:schemeClr val="bg1"/>
                </a:solidFill>
                <a:latin typeface="Century Gothic" panose="020B0502020202020204" pitchFamily="34" charset="0"/>
              </a:rPr>
              <a:t> del </a:t>
            </a:r>
            <a:r>
              <a:rPr lang="en-US" sz="1200" b="1" i="1" dirty="0" err="1">
                <a:solidFill>
                  <a:schemeClr val="bg1"/>
                </a:solidFill>
                <a:latin typeface="Century Gothic" panose="020B0502020202020204" pitchFamily="34" charset="0"/>
              </a:rPr>
              <a:t>edicto</a:t>
            </a:r>
            <a:r>
              <a:rPr lang="en-US" sz="1200" b="1" i="1" dirty="0">
                <a:solidFill>
                  <a:schemeClr val="bg1"/>
                </a:solidFill>
                <a:latin typeface="Century Gothic" panose="020B0502020202020204" pitchFamily="34" charset="0"/>
              </a:rPr>
              <a:t> del </a:t>
            </a:r>
            <a:r>
              <a:rPr lang="en-US" sz="1200" b="1" i="1" dirty="0" err="1">
                <a:solidFill>
                  <a:schemeClr val="bg1"/>
                </a:solidFill>
                <a:latin typeface="Century Gothic" panose="020B0502020202020204" pitchFamily="34" charset="0"/>
              </a:rPr>
              <a:t>rey</a:t>
            </a:r>
            <a:r>
              <a:rPr lang="en-US" sz="1200" b="1" i="1" dirty="0">
                <a:solidFill>
                  <a:schemeClr val="bg1"/>
                </a:solidFill>
                <a:latin typeface="Century Gothic" panose="020B0502020202020204" pitchFamily="34" charset="0"/>
              </a:rPr>
              <a:t>». </a:t>
            </a:r>
            <a:r>
              <a:rPr lang="en-US" sz="1200" b="1" i="1" dirty="0" err="1">
                <a:solidFill>
                  <a:schemeClr val="bg1"/>
                </a:solidFill>
                <a:latin typeface="Century Gothic" panose="020B0502020202020204" pitchFamily="34" charset="0"/>
              </a:rPr>
              <a:t>Hebreos</a:t>
            </a:r>
            <a:r>
              <a:rPr lang="en-US" sz="1200" b="1" i="1" dirty="0">
                <a:solidFill>
                  <a:schemeClr val="bg1"/>
                </a:solidFill>
                <a:latin typeface="Century Gothic" panose="020B0502020202020204" pitchFamily="34" charset="0"/>
              </a:rPr>
              <a:t> 11:23</a:t>
            </a:r>
          </a:p>
          <a:p>
            <a:endParaRPr lang="en-US" sz="1200" kern="1200" dirty="0">
              <a:solidFill>
                <a:schemeClr val="tx1"/>
              </a:solidFill>
              <a:effectLst/>
              <a:latin typeface="Century Gothic" panose="020B0502020202020204" pitchFamily="34" charset="0"/>
              <a:ea typeface="+mn-ea"/>
              <a:cs typeface="+mn-cs"/>
            </a:endParaRPr>
          </a:p>
          <a:p>
            <a:r>
              <a:rPr lang="es-ES" sz="1200" kern="1200" dirty="0">
                <a:solidFill>
                  <a:schemeClr val="tx1"/>
                </a:solidFill>
                <a:effectLst/>
                <a:latin typeface="+mn-lt"/>
                <a:ea typeface="+mn-ea"/>
                <a:cs typeface="+mn-cs"/>
              </a:rPr>
              <a:t>Su vida demuestra el gran alcance de un legado espiritual. ¿Cómo podría un niño criado en un palacio egipcio convertirse en el catalizador que Dios usó para liberar a la nación de Israel? Comenzó en su nacimiento</a:t>
            </a:r>
            <a:r>
              <a:rPr lang="en-US" sz="1200" kern="1200" dirty="0">
                <a:solidFill>
                  <a:schemeClr val="tx1"/>
                </a:solidFill>
                <a:effectLst/>
                <a:latin typeface="Century Gothic" panose="020B0502020202020204" pitchFamily="34" charset="0"/>
                <a:ea typeface="+mn-ea"/>
                <a:cs typeface="+mn-cs"/>
              </a:rPr>
              <a:t>. </a:t>
            </a:r>
          </a:p>
          <a:p>
            <a:endParaRPr lang="en-US" sz="1200" kern="1200" dirty="0">
              <a:solidFill>
                <a:schemeClr val="tx1"/>
              </a:solidFill>
              <a:effectLst/>
              <a:latin typeface="Century Gothic" panose="020B0502020202020204" pitchFamily="34" charset="0"/>
              <a:ea typeface="+mn-ea"/>
              <a:cs typeface="+mn-cs"/>
            </a:endParaRPr>
          </a:p>
          <a:p>
            <a:r>
              <a:rPr lang="es-ES" sz="1200" kern="1200" dirty="0">
                <a:solidFill>
                  <a:schemeClr val="tx1"/>
                </a:solidFill>
                <a:effectLst/>
                <a:latin typeface="+mn-lt"/>
                <a:ea typeface="+mn-ea"/>
                <a:cs typeface="+mn-cs"/>
              </a:rPr>
              <a:t>Moisés flotó milagrosamente a los brazos de una princesa egipcia que lo entregó nuevamente a sus padres, </a:t>
            </a:r>
            <a:r>
              <a:rPr lang="es-ES" sz="1200" kern="1200" dirty="0" err="1">
                <a:solidFill>
                  <a:schemeClr val="tx1"/>
                </a:solidFill>
                <a:effectLst/>
                <a:latin typeface="+mn-lt"/>
                <a:ea typeface="+mn-ea"/>
                <a:cs typeface="+mn-cs"/>
              </a:rPr>
              <a:t>Amram</a:t>
            </a:r>
            <a:r>
              <a:rPr lang="es-ES" sz="1200" kern="1200" dirty="0">
                <a:solidFill>
                  <a:schemeClr val="tx1"/>
                </a:solidFill>
                <a:effectLst/>
                <a:latin typeface="+mn-lt"/>
                <a:ea typeface="+mn-ea"/>
                <a:cs typeface="+mn-cs"/>
              </a:rPr>
              <a:t> y </a:t>
            </a:r>
            <a:r>
              <a:rPr lang="es-ES" sz="1200" kern="1200" dirty="0" err="1">
                <a:solidFill>
                  <a:schemeClr val="tx1"/>
                </a:solidFill>
                <a:effectLst/>
                <a:latin typeface="+mn-lt"/>
                <a:ea typeface="+mn-ea"/>
                <a:cs typeface="+mn-cs"/>
              </a:rPr>
              <a:t>Jocabed</a:t>
            </a:r>
            <a:r>
              <a:rPr lang="es-ES" sz="1200" kern="1200" dirty="0">
                <a:solidFill>
                  <a:schemeClr val="tx1"/>
                </a:solidFill>
                <a:effectLst/>
                <a:latin typeface="+mn-lt"/>
                <a:ea typeface="+mn-ea"/>
                <a:cs typeface="+mn-cs"/>
              </a:rPr>
              <a:t>, por los primeros seis años de su vida. Cuando se mudó al palacio, </a:t>
            </a:r>
            <a:r>
              <a:rPr lang="es-ES" sz="1200" b="1" i="1" kern="1200" dirty="0">
                <a:solidFill>
                  <a:schemeClr val="tx1"/>
                </a:solidFill>
                <a:effectLst/>
                <a:latin typeface="+mn-lt"/>
                <a:ea typeface="+mn-ea"/>
                <a:cs typeface="+mn-cs"/>
              </a:rPr>
              <a:t>"</a:t>
            </a:r>
            <a:r>
              <a:rPr lang="en-US" sz="1200" b="1" i="1" u="none" strike="noStrike" kern="1200" dirty="0" err="1">
                <a:solidFill>
                  <a:schemeClr val="tx1"/>
                </a:solidFill>
                <a:effectLst/>
                <a:latin typeface="+mn-lt"/>
                <a:ea typeface="+mn-ea"/>
                <a:cs typeface="+mn-cs"/>
              </a:rPr>
              <a:t>Así</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Moisés</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fue</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instruido</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en</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toda</a:t>
            </a:r>
            <a:r>
              <a:rPr lang="en-US" sz="1200" b="1" i="1" u="none" strike="noStrike" kern="1200" dirty="0">
                <a:solidFill>
                  <a:schemeClr val="tx1"/>
                </a:solidFill>
                <a:effectLst/>
                <a:latin typeface="+mn-lt"/>
                <a:ea typeface="+mn-ea"/>
                <a:cs typeface="+mn-cs"/>
              </a:rPr>
              <a:t> la </a:t>
            </a:r>
            <a:r>
              <a:rPr lang="en-US" sz="1200" b="1" i="1" u="none" strike="noStrike" kern="1200" dirty="0" err="1">
                <a:solidFill>
                  <a:schemeClr val="tx1"/>
                </a:solidFill>
                <a:effectLst/>
                <a:latin typeface="+mn-lt"/>
                <a:ea typeface="+mn-ea"/>
                <a:cs typeface="+mn-cs"/>
              </a:rPr>
              <a:t>sabiduría</a:t>
            </a:r>
            <a:r>
              <a:rPr lang="en-US" sz="1200" b="1" i="1" u="none" strike="noStrike" kern="1200" dirty="0">
                <a:solidFill>
                  <a:schemeClr val="tx1"/>
                </a:solidFill>
                <a:effectLst/>
                <a:latin typeface="+mn-lt"/>
                <a:ea typeface="+mn-ea"/>
                <a:cs typeface="+mn-cs"/>
              </a:rPr>
              <a:t> de los </a:t>
            </a:r>
            <a:r>
              <a:rPr lang="en-US" sz="1200" b="1" i="1" u="none" strike="noStrike" kern="1200" dirty="0" err="1">
                <a:solidFill>
                  <a:schemeClr val="tx1"/>
                </a:solidFill>
                <a:effectLst/>
                <a:latin typeface="+mn-lt"/>
                <a:ea typeface="+mn-ea"/>
                <a:cs typeface="+mn-cs"/>
              </a:rPr>
              <a:t>egipcios</a:t>
            </a:r>
            <a:r>
              <a:rPr lang="en-US" sz="1200" b="1" i="1" u="none" strike="noStrike" kern="1200" dirty="0">
                <a:solidFill>
                  <a:schemeClr val="tx1"/>
                </a:solidFill>
                <a:effectLst/>
                <a:latin typeface="+mn-lt"/>
                <a:ea typeface="+mn-ea"/>
                <a:cs typeface="+mn-cs"/>
              </a:rPr>
              <a:t>, y era </a:t>
            </a:r>
            <a:r>
              <a:rPr lang="en-US" sz="1200" b="1" i="1" u="none" strike="noStrike" kern="1200" dirty="0" err="1">
                <a:solidFill>
                  <a:schemeClr val="tx1"/>
                </a:solidFill>
                <a:effectLst/>
                <a:latin typeface="+mn-lt"/>
                <a:ea typeface="+mn-ea"/>
                <a:cs typeface="+mn-cs"/>
              </a:rPr>
              <a:t>poderoso</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en</a:t>
            </a:r>
            <a:r>
              <a:rPr lang="en-US" sz="1200" b="1" i="1" u="none" strike="noStrike" kern="1200" dirty="0">
                <a:solidFill>
                  <a:schemeClr val="tx1"/>
                </a:solidFill>
                <a:effectLst/>
                <a:latin typeface="+mn-lt"/>
                <a:ea typeface="+mn-ea"/>
                <a:cs typeface="+mn-cs"/>
              </a:rPr>
              <a:t> palabra y </a:t>
            </a:r>
            <a:r>
              <a:rPr lang="en-US" sz="1200" b="1" i="1" u="none" strike="noStrike" kern="1200" dirty="0" err="1">
                <a:solidFill>
                  <a:schemeClr val="tx1"/>
                </a:solidFill>
                <a:effectLst/>
                <a:latin typeface="+mn-lt"/>
                <a:ea typeface="+mn-ea"/>
                <a:cs typeface="+mn-cs"/>
              </a:rPr>
              <a:t>en</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obra</a:t>
            </a:r>
            <a:r>
              <a:rPr lang="es-ES" sz="1200" b="1" i="1" kern="1200" dirty="0">
                <a:solidFill>
                  <a:schemeClr val="tx1"/>
                </a:solidFill>
                <a:effectLst/>
                <a:latin typeface="+mn-lt"/>
                <a:ea typeface="+mn-ea"/>
                <a:cs typeface="+mn-cs"/>
              </a:rPr>
              <a:t>".</a:t>
            </a:r>
            <a:r>
              <a:rPr lang="en-US" sz="1200" b="0" i="1" kern="1200" dirty="0">
                <a:solidFill>
                  <a:schemeClr val="tx1"/>
                </a:solidFill>
                <a:effectLst/>
                <a:latin typeface="+mn-lt"/>
                <a:ea typeface="+mn-ea"/>
                <a:cs typeface="+mn-cs"/>
              </a:rPr>
              <a:t> </a:t>
            </a:r>
            <a:r>
              <a:rPr lang="es-ES" sz="1200" b="1" i="1" kern="1200" dirty="0">
                <a:solidFill>
                  <a:schemeClr val="tx1"/>
                </a:solidFill>
                <a:effectLst/>
                <a:latin typeface="+mn-lt"/>
                <a:ea typeface="+mn-ea"/>
                <a:cs typeface="+mn-cs"/>
              </a:rPr>
              <a:t>Hechos 7:22</a:t>
            </a:r>
          </a:p>
          <a:p>
            <a:r>
              <a:rPr lang="en-US" dirty="0">
                <a:effectLst/>
              </a:rPr>
              <a:t> </a:t>
            </a:r>
            <a:endParaRPr lang="en-US" sz="1200" kern="1200" dirty="0">
              <a:solidFill>
                <a:schemeClr val="tx1"/>
              </a:solidFill>
              <a:effectLst/>
              <a:latin typeface="Century Gothic" panose="020B0502020202020204" pitchFamily="34" charset="0"/>
              <a:ea typeface="+mn-ea"/>
              <a:cs typeface="+mn-cs"/>
            </a:endParaRPr>
          </a:p>
          <a:p>
            <a:r>
              <a:rPr lang="es-ES" sz="1200" kern="1200" dirty="0">
                <a:solidFill>
                  <a:schemeClr val="tx1"/>
                </a:solidFill>
                <a:effectLst/>
                <a:latin typeface="+mn-lt"/>
                <a:ea typeface="+mn-ea"/>
                <a:cs typeface="+mn-cs"/>
              </a:rPr>
              <a:t>¿Cómo puede un niño como Moisés estar inmerso en un sistema educativo administrado por el gobierno, ser adoctrinado en religiones falsas, enfrentarse a una enorme presión de grupo para disfrutar los placeres del pecado… pero aún retener la influencia de sus padres?</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Las verdades que los padres de Moisés hablaron y oraron sobre su pequeño hijo quedaron grabadas en su espíritu aún después de que él fuera retirado de su presencia.</a:t>
            </a:r>
            <a:br>
              <a:rPr lang="es-ES" sz="1200" kern="1200" dirty="0">
                <a:solidFill>
                  <a:schemeClr val="tx1"/>
                </a:solidFill>
                <a:effectLst/>
                <a:latin typeface="+mn-lt"/>
                <a:ea typeface="+mn-ea"/>
                <a:cs typeface="+mn-cs"/>
              </a:rPr>
            </a:br>
            <a:r>
              <a:rPr lang="en-US" sz="1200" kern="1200" dirty="0">
                <a:solidFill>
                  <a:schemeClr val="tx1"/>
                </a:solidFill>
                <a:effectLst/>
                <a:latin typeface="Century Gothic" panose="020B0502020202020204" pitchFamily="34" charset="0"/>
                <a:ea typeface="+mn-ea"/>
                <a:cs typeface="+mn-cs"/>
              </a:rPr>
              <a:t> </a:t>
            </a:r>
          </a:p>
          <a:p>
            <a:r>
              <a:rPr lang="es-ES" sz="1200" kern="1200" dirty="0">
                <a:solidFill>
                  <a:schemeClr val="tx1"/>
                </a:solidFill>
                <a:effectLst/>
                <a:latin typeface="+mn-lt"/>
                <a:ea typeface="+mn-ea"/>
                <a:cs typeface="+mn-cs"/>
              </a:rPr>
              <a:t>Usted puede desarrollar un legado espiritual para enseñar a los niños a caminar con Dios aún después de que ya no estén bajo su influencia.</a:t>
            </a:r>
            <a:br>
              <a:rPr lang="es-ES" sz="1200" kern="1200" dirty="0">
                <a:solidFill>
                  <a:schemeClr val="tx1"/>
                </a:solidFill>
                <a:effectLst/>
                <a:latin typeface="+mn-lt"/>
                <a:ea typeface="+mn-ea"/>
                <a:cs typeface="+mn-cs"/>
              </a:rPr>
            </a:br>
            <a:endParaRPr lang="en-US" sz="1200" kern="1200" dirty="0">
              <a:solidFill>
                <a:schemeClr val="tx1"/>
              </a:solidFill>
              <a:effectLst/>
              <a:latin typeface="Century Gothic" panose="020B0502020202020204" pitchFamily="34" charset="0"/>
              <a:ea typeface="+mn-ea"/>
              <a:cs typeface="+mn-cs"/>
            </a:endParaRPr>
          </a:p>
          <a:p>
            <a:r>
              <a:rPr lang="es-ES" sz="1200" kern="1200" dirty="0">
                <a:solidFill>
                  <a:schemeClr val="tx1"/>
                </a:solidFill>
                <a:effectLst/>
                <a:latin typeface="+mn-lt"/>
                <a:ea typeface="+mn-ea"/>
                <a:cs typeface="+mn-cs"/>
              </a:rPr>
              <a:t>El escritor de Hebreos reconoce la increíble fe de los padres de Moisés. A lo largo de este estudio, analizaremos este versículo y los tres principios importantes que resume para dejar un legado espiritual.</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11A9EF9-29F9-423A-AC00-2A5EC2341E03}" type="slidenum">
              <a:rPr lang="en-US" smtClean="0"/>
              <a:t>4</a:t>
            </a:fld>
            <a:endParaRPr lang="en-US"/>
          </a:p>
        </p:txBody>
      </p:sp>
    </p:spTree>
    <p:extLst>
      <p:ext uri="{BB962C8B-B14F-4D97-AF65-F5344CB8AC3E}">
        <p14:creationId xmlns:p14="http://schemas.microsoft.com/office/powerpoint/2010/main" val="16303471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Página 4</a:t>
            </a:r>
            <a:endParaRPr lang="en-US" sz="1200" kern="1200" dirty="0">
              <a:solidFill>
                <a:schemeClr val="tx1"/>
              </a:solidFill>
              <a:effectLst/>
              <a:latin typeface="+mn-lt"/>
              <a:ea typeface="+mn-ea"/>
              <a:cs typeface="+mn-cs"/>
            </a:endParaRPr>
          </a:p>
          <a:p>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Si reducimos el transmitir la fe a la próxima generación a un ministerio semanal bien ejecutado y creativo, hemos perdido nuestro propósito.</a:t>
            </a:r>
            <a:br>
              <a:rPr lang="es-ES" sz="1200" kern="1200" dirty="0">
                <a:solidFill>
                  <a:schemeClr val="tx1"/>
                </a:solidFill>
                <a:effectLst/>
                <a:latin typeface="+mn-lt"/>
                <a:ea typeface="+mn-ea"/>
                <a:cs typeface="+mn-cs"/>
              </a:rPr>
            </a:b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Este podría ser uno de los desafíos más importantes que enfrentemos, porque los niños no siempre siguen nuestra estrategia y los líderes no siempre lideran. Las presiones que tenemos nos hacen enfocar nuestra atención en los resultados a corto plazo, en lugar de la inversión intencional en la vida espiritual de los ni</a:t>
            </a:r>
            <a:r>
              <a:rPr lang="es-CO" sz="1200" kern="1200" dirty="0">
                <a:solidFill>
                  <a:schemeClr val="tx1"/>
                </a:solidFill>
                <a:effectLst/>
                <a:latin typeface="+mn-lt"/>
                <a:ea typeface="+mn-ea"/>
                <a:cs typeface="+mn-cs"/>
              </a:rPr>
              <a:t>ños</a:t>
            </a:r>
            <a:r>
              <a:rPr lang="es-ES" sz="1200" kern="1200" dirty="0">
                <a:solidFill>
                  <a:schemeClr val="tx1"/>
                </a:solidFill>
                <a:effectLst/>
                <a:latin typeface="+mn-lt"/>
                <a:ea typeface="+mn-ea"/>
                <a:cs typeface="+mn-cs"/>
              </a:rPr>
              <a:t>, como lo hicieron </a:t>
            </a:r>
            <a:r>
              <a:rPr lang="es-ES" sz="1200" kern="1200" dirty="0" err="1">
                <a:solidFill>
                  <a:schemeClr val="tx1"/>
                </a:solidFill>
                <a:effectLst/>
                <a:latin typeface="+mn-lt"/>
                <a:ea typeface="+mn-ea"/>
                <a:cs typeface="+mn-cs"/>
              </a:rPr>
              <a:t>Amram</a:t>
            </a:r>
            <a:r>
              <a:rPr lang="es-ES" sz="1200" kern="1200" dirty="0">
                <a:solidFill>
                  <a:schemeClr val="tx1"/>
                </a:solidFill>
                <a:effectLst/>
                <a:latin typeface="+mn-lt"/>
                <a:ea typeface="+mn-ea"/>
                <a:cs typeface="+mn-cs"/>
              </a:rPr>
              <a:t> y </a:t>
            </a:r>
            <a:r>
              <a:rPr lang="es-ES" sz="1200" kern="1200" dirty="0" err="1">
                <a:solidFill>
                  <a:schemeClr val="tx1"/>
                </a:solidFill>
                <a:effectLst/>
                <a:latin typeface="+mn-lt"/>
                <a:ea typeface="+mn-ea"/>
                <a:cs typeface="+mn-cs"/>
              </a:rPr>
              <a:t>Jocabed</a:t>
            </a:r>
            <a:r>
              <a:rPr lang="es-ES" sz="1200"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endParaRPr lang="en-US" b="1" dirty="0">
              <a:latin typeface="Century Gothic" panose="020B0502020202020204" pitchFamily="34" charset="0"/>
            </a:endParaRPr>
          </a:p>
          <a:p>
            <a:pPr marL="171450" indent="-171450">
              <a:buFont typeface="Arial" panose="020B0604020202020204" pitchFamily="34" charset="0"/>
              <a:buChar char="•"/>
            </a:pPr>
            <a:r>
              <a:rPr lang="es-ES" sz="1200" kern="1200" dirty="0">
                <a:solidFill>
                  <a:schemeClr val="tx1"/>
                </a:solidFill>
                <a:effectLst/>
                <a:latin typeface="+mn-lt"/>
                <a:ea typeface="+mn-ea"/>
                <a:cs typeface="+mn-cs"/>
              </a:rPr>
              <a:t>Debemos ser un </a:t>
            </a:r>
            <a:r>
              <a:rPr lang="es-ES" sz="1200" b="1" i="1" kern="1200" dirty="0">
                <a:solidFill>
                  <a:schemeClr val="tx1"/>
                </a:solidFill>
                <a:effectLst/>
                <a:latin typeface="+mn-lt"/>
                <a:ea typeface="+mn-ea"/>
                <a:cs typeface="+mn-cs"/>
              </a:rPr>
              <a:t>modelo</a:t>
            </a:r>
            <a:r>
              <a:rPr lang="es-ES" sz="1200" kern="1200" dirty="0">
                <a:solidFill>
                  <a:schemeClr val="tx1"/>
                </a:solidFill>
                <a:effectLst/>
                <a:latin typeface="+mn-lt"/>
                <a:ea typeface="+mn-ea"/>
                <a:cs typeface="+mn-cs"/>
              </a:rPr>
              <a:t> de lo que significa ser un seguidor de Cristo. Debemos enfocarnos en vivir una vida que sea ejemplo</a:t>
            </a:r>
            <a:r>
              <a:rPr lang="en-US" sz="1200" kern="1200" dirty="0">
                <a:solidFill>
                  <a:schemeClr val="tx1"/>
                </a:solidFill>
                <a:effectLst/>
                <a:latin typeface="+mn-lt"/>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200" kern="1200" dirty="0">
                <a:solidFill>
                  <a:schemeClr val="tx1"/>
                </a:solidFill>
                <a:effectLst/>
                <a:latin typeface="+mn-lt"/>
                <a:ea typeface="+mn-ea"/>
                <a:cs typeface="+mn-cs"/>
              </a:rPr>
              <a:t>Debemos volvernos expertos en ser un </a:t>
            </a:r>
            <a:r>
              <a:rPr lang="es-ES" sz="1200" b="1" i="1" kern="1200" dirty="0">
                <a:solidFill>
                  <a:schemeClr val="tx1"/>
                </a:solidFill>
                <a:effectLst/>
                <a:latin typeface="+mn-lt"/>
                <a:ea typeface="+mn-ea"/>
                <a:cs typeface="+mn-cs"/>
              </a:rPr>
              <a:t>mentor</a:t>
            </a:r>
            <a:r>
              <a:rPr lang="es-ES" sz="1200" kern="1200" dirty="0">
                <a:solidFill>
                  <a:schemeClr val="tx1"/>
                </a:solidFill>
                <a:effectLst/>
                <a:latin typeface="+mn-lt"/>
                <a:ea typeface="+mn-ea"/>
                <a:cs typeface="+mn-cs"/>
              </a:rPr>
              <a:t> de los niños, guiándolos hacia el futuro que Dios a forjado en el interior de cada uno. Anime a los niños en su trayectoria espiritual.</a:t>
            </a:r>
            <a:endParaRPr lang="en-US" sz="1200" u="none" strike="noStrike" kern="1200" dirty="0">
              <a:solidFill>
                <a:schemeClr val="tx1"/>
              </a:solidFill>
              <a:effectLst/>
              <a:latin typeface="Century Gothic" panose="020B0502020202020204" pitchFamily="34" charset="0"/>
              <a:ea typeface="+mn-ea"/>
              <a:cs typeface="+mn-cs"/>
            </a:endParaRPr>
          </a:p>
          <a:p>
            <a:pPr marL="171450" lvl="0" indent="-171450" fontAlgn="base">
              <a:buFont typeface="Arial" panose="020B0604020202020204" pitchFamily="34" charset="0"/>
              <a:buChar char="•"/>
            </a:pPr>
            <a:r>
              <a:rPr lang="es-ES" sz="1200" kern="1200" dirty="0">
                <a:solidFill>
                  <a:schemeClr val="tx1"/>
                </a:solidFill>
                <a:effectLst/>
                <a:latin typeface="+mn-lt"/>
                <a:ea typeface="+mn-ea"/>
                <a:cs typeface="+mn-cs"/>
              </a:rPr>
              <a:t>Debemos anclar nuestra fe en la Palabra de Dios. Este </a:t>
            </a:r>
            <a:r>
              <a:rPr lang="es-ES" sz="1200" b="1" i="1" kern="1200" dirty="0">
                <a:solidFill>
                  <a:schemeClr val="tx1"/>
                </a:solidFill>
                <a:effectLst/>
                <a:latin typeface="+mn-lt"/>
                <a:ea typeface="+mn-ea"/>
                <a:cs typeface="+mn-cs"/>
              </a:rPr>
              <a:t>mensaje</a:t>
            </a:r>
            <a:r>
              <a:rPr lang="es-ES" sz="1200" kern="1200" dirty="0">
                <a:solidFill>
                  <a:schemeClr val="tx1"/>
                </a:solidFill>
                <a:effectLst/>
                <a:latin typeface="+mn-lt"/>
                <a:ea typeface="+mn-ea"/>
                <a:cs typeface="+mn-cs"/>
              </a:rPr>
              <a:t> a la humanidad revela la naturaleza de Dios a todos.</a:t>
            </a:r>
            <a:endParaRPr lang="en-US" sz="1200" u="none" strike="noStrike"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Es la combinación de estos elementos reflejados en nuestra vida lo que crea el legado espiritual en el Salmo 78. Sin uno de estos elementos esenciales, nuestra influencia se desvanece rápidamente o persiste con consecuencias indeseadas</a:t>
            </a:r>
            <a:r>
              <a:rPr lang="en-US" sz="1200" kern="1200" dirty="0">
                <a:solidFill>
                  <a:schemeClr val="tx1"/>
                </a:solidFill>
                <a:effectLst/>
                <a:latin typeface="Century Gothic" panose="020B0502020202020204" pitchFamily="34" charset="0"/>
                <a:ea typeface="+mn-ea"/>
                <a:cs typeface="+mn-cs"/>
              </a:rPr>
              <a:t>. </a:t>
            </a:r>
          </a:p>
          <a:p>
            <a:pPr marL="171450" indent="-171450">
              <a:buFont typeface="Arial" panose="020B0604020202020204" pitchFamily="34" charset="0"/>
              <a:buChar char="•"/>
            </a:pPr>
            <a:r>
              <a:rPr lang="es-ES" sz="1200" kern="1200" dirty="0">
                <a:solidFill>
                  <a:schemeClr val="tx1"/>
                </a:solidFill>
                <a:effectLst/>
                <a:latin typeface="+mn-lt"/>
                <a:ea typeface="+mn-ea"/>
                <a:cs typeface="+mn-cs"/>
              </a:rPr>
              <a:t>Modelo + Mentor sin el Mensaje de Dios = Gente Buena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s-ES" sz="1200" kern="1200" dirty="0">
                <a:solidFill>
                  <a:schemeClr val="tx1"/>
                </a:solidFill>
                <a:effectLst/>
                <a:latin typeface="+mn-lt"/>
                <a:ea typeface="+mn-ea"/>
                <a:cs typeface="+mn-cs"/>
              </a:rPr>
              <a:t>Modelo + Mensaje sin el Mentor = Inseguridad</a:t>
            </a:r>
          </a:p>
          <a:p>
            <a:pPr marL="171450" indent="-171450">
              <a:buFont typeface="Arial" panose="020B0604020202020204" pitchFamily="34" charset="0"/>
              <a:buChar char="•"/>
            </a:pPr>
            <a:r>
              <a:rPr lang="es-ES" sz="1200" kern="1200" dirty="0">
                <a:solidFill>
                  <a:schemeClr val="tx1"/>
                </a:solidFill>
                <a:effectLst/>
                <a:latin typeface="+mn-lt"/>
                <a:ea typeface="+mn-ea"/>
                <a:cs typeface="+mn-cs"/>
              </a:rPr>
              <a:t>Mentor + Mensaje sin el Modelo = Hipocresía</a:t>
            </a:r>
            <a:endParaRPr lang="en-US" sz="1200" kern="1200" dirty="0">
              <a:solidFill>
                <a:schemeClr val="tx1"/>
              </a:solidFill>
              <a:effectLst/>
              <a:latin typeface="+mn-lt"/>
              <a:ea typeface="+mn-ea"/>
              <a:cs typeface="+mn-cs"/>
            </a:endParaRPr>
          </a:p>
          <a:p>
            <a:endParaRPr lang="en-US" dirty="0">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Reflexión</a:t>
            </a:r>
            <a:endParaRPr lang="en-US" b="1" dirty="0">
              <a:latin typeface="Century Gothic" panose="020B0502020202020204" pitchFamily="34" charset="0"/>
            </a:endParaRPr>
          </a:p>
          <a:p>
            <a:pPr marL="171450" indent="-171450">
              <a:buFont typeface="Arial" panose="020B0604020202020204" pitchFamily="34" charset="0"/>
              <a:buChar char="•"/>
            </a:pPr>
            <a:r>
              <a:rPr lang="es-ES" sz="1200" kern="1200" dirty="0">
                <a:solidFill>
                  <a:schemeClr val="tx1"/>
                </a:solidFill>
                <a:effectLst/>
                <a:latin typeface="+mn-lt"/>
                <a:ea typeface="+mn-ea"/>
                <a:cs typeface="+mn-cs"/>
              </a:rPr>
              <a:t>¿Quiénes son las personas en su vida que fueron modelos y mentores del mensaje de la Palabra de Dios?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s-ES" sz="1200" kern="1200" dirty="0">
                <a:solidFill>
                  <a:schemeClr val="tx1"/>
                </a:solidFill>
                <a:effectLst/>
                <a:latin typeface="+mn-lt"/>
                <a:ea typeface="+mn-ea"/>
                <a:cs typeface="+mn-cs"/>
              </a:rPr>
              <a:t>¿Quién fue un mentor para usted?</a:t>
            </a:r>
            <a:endParaRPr lang="en-US" sz="1200" kern="1200" dirty="0">
              <a:solidFill>
                <a:schemeClr val="tx1"/>
              </a:solidFill>
              <a:effectLst/>
              <a:latin typeface="+mn-lt"/>
              <a:ea typeface="+mn-ea"/>
              <a:cs typeface="+mn-cs"/>
            </a:endParaRPr>
          </a:p>
          <a:p>
            <a:endParaRPr 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fld id="{711A9EF9-29F9-423A-AC00-2A5EC2341E03}" type="slidenum">
              <a:rPr lang="en-US" smtClean="0"/>
              <a:t>5</a:t>
            </a:fld>
            <a:endParaRPr lang="en-US"/>
          </a:p>
        </p:txBody>
      </p:sp>
    </p:spTree>
    <p:extLst>
      <p:ext uri="{BB962C8B-B14F-4D97-AF65-F5344CB8AC3E}">
        <p14:creationId xmlns:p14="http://schemas.microsoft.com/office/powerpoint/2010/main" val="9495703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0" i="0" kern="1200" dirty="0">
                <a:solidFill>
                  <a:schemeClr val="tx1"/>
                </a:solidFill>
                <a:effectLst/>
                <a:latin typeface="+mn-lt"/>
                <a:ea typeface="+mn-ea"/>
                <a:cs typeface="+mn-cs"/>
              </a:rPr>
              <a:t>MODELE una fe contagiosa – Páginas 6-7</a:t>
            </a:r>
            <a:r>
              <a:rPr lang="en-US" b="0" i="0" dirty="0">
                <a:effectLst/>
              </a:rPr>
              <a:t> </a:t>
            </a:r>
          </a:p>
          <a:p>
            <a:r>
              <a:rPr lang="en-US" sz="1200" b="1" i="1" u="none" strike="noStrike" kern="1200" dirty="0">
                <a:solidFill>
                  <a:schemeClr val="tx1"/>
                </a:solidFill>
                <a:effectLst/>
                <a:latin typeface="+mn-lt"/>
                <a:ea typeface="+mn-ea"/>
                <a:cs typeface="+mn-cs"/>
              </a:rPr>
              <a:t>Por la </a:t>
            </a:r>
            <a:r>
              <a:rPr lang="en-US" sz="1200" b="1" i="1" u="none" strike="noStrike" kern="1200" dirty="0" err="1">
                <a:solidFill>
                  <a:schemeClr val="tx1"/>
                </a:solidFill>
                <a:effectLst/>
                <a:latin typeface="+mn-lt"/>
                <a:ea typeface="+mn-ea"/>
                <a:cs typeface="+mn-cs"/>
              </a:rPr>
              <a:t>fe</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Moisés</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recién</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nacido</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fue</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escondido</a:t>
            </a:r>
            <a:r>
              <a:rPr lang="en-US" sz="1200" b="1" i="1" u="none" strike="noStrike" kern="1200" dirty="0">
                <a:solidFill>
                  <a:schemeClr val="tx1"/>
                </a:solidFill>
                <a:effectLst/>
                <a:latin typeface="+mn-lt"/>
                <a:ea typeface="+mn-ea"/>
                <a:cs typeface="+mn-cs"/>
              </a:rPr>
              <a:t> por sus padres </a:t>
            </a:r>
            <a:r>
              <a:rPr lang="en-US" sz="1200" b="1" i="1" u="none" strike="noStrike" kern="1200" dirty="0" err="1">
                <a:solidFill>
                  <a:schemeClr val="tx1"/>
                </a:solidFill>
                <a:effectLst/>
                <a:latin typeface="+mn-lt"/>
                <a:ea typeface="+mn-ea"/>
                <a:cs typeface="+mn-cs"/>
              </a:rPr>
              <a:t>durante</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tres</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meses</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porque</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vieron</a:t>
            </a:r>
            <a:r>
              <a:rPr lang="en-US" sz="1200" b="1" i="1" u="none" strike="noStrike" kern="1200" dirty="0">
                <a:solidFill>
                  <a:schemeClr val="tx1"/>
                </a:solidFill>
                <a:effectLst/>
                <a:latin typeface="+mn-lt"/>
                <a:ea typeface="+mn-ea"/>
                <a:cs typeface="+mn-cs"/>
              </a:rPr>
              <a:t> que era un </a:t>
            </a:r>
            <a:r>
              <a:rPr lang="en-US" sz="1200" b="1" i="1" u="none" strike="noStrike" kern="1200" dirty="0" err="1">
                <a:solidFill>
                  <a:schemeClr val="tx1"/>
                </a:solidFill>
                <a:effectLst/>
                <a:latin typeface="+mn-lt"/>
                <a:ea typeface="+mn-ea"/>
                <a:cs typeface="+mn-cs"/>
              </a:rPr>
              <a:t>niño</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precioso</a:t>
            </a:r>
            <a:r>
              <a:rPr lang="en-US" sz="1200" b="1" i="1" u="none" strike="noStrike" kern="1200" dirty="0">
                <a:solidFill>
                  <a:schemeClr val="tx1"/>
                </a:solidFill>
                <a:effectLst/>
                <a:latin typeface="+mn-lt"/>
                <a:ea typeface="+mn-ea"/>
                <a:cs typeface="+mn-cs"/>
              </a:rPr>
              <a:t>, y no </a:t>
            </a:r>
            <a:r>
              <a:rPr lang="en-US" sz="1200" b="1" i="1" u="none" strike="noStrike" kern="1200" dirty="0" err="1">
                <a:solidFill>
                  <a:schemeClr val="tx1"/>
                </a:solidFill>
                <a:effectLst/>
                <a:latin typeface="+mn-lt"/>
                <a:ea typeface="+mn-ea"/>
                <a:cs typeface="+mn-cs"/>
              </a:rPr>
              <a:t>tuvieron</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miedo</a:t>
            </a:r>
            <a:r>
              <a:rPr lang="en-US" sz="1200" b="1" i="1" u="none" strike="noStrike" kern="1200" dirty="0">
                <a:solidFill>
                  <a:schemeClr val="tx1"/>
                </a:solidFill>
                <a:effectLst/>
                <a:latin typeface="+mn-lt"/>
                <a:ea typeface="+mn-ea"/>
                <a:cs typeface="+mn-cs"/>
              </a:rPr>
              <a:t> del </a:t>
            </a:r>
            <a:r>
              <a:rPr lang="en-US" sz="1200" b="1" i="1" u="none" strike="noStrike" kern="1200" dirty="0" err="1">
                <a:solidFill>
                  <a:schemeClr val="tx1"/>
                </a:solidFill>
                <a:effectLst/>
                <a:latin typeface="+mn-lt"/>
                <a:ea typeface="+mn-ea"/>
                <a:cs typeface="+mn-cs"/>
              </a:rPr>
              <a:t>edicto</a:t>
            </a:r>
            <a:r>
              <a:rPr lang="en-US" sz="1200" b="1" i="1" u="none" strike="noStrike" kern="1200" dirty="0">
                <a:solidFill>
                  <a:schemeClr val="tx1"/>
                </a:solidFill>
                <a:effectLst/>
                <a:latin typeface="+mn-lt"/>
                <a:ea typeface="+mn-ea"/>
                <a:cs typeface="+mn-cs"/>
              </a:rPr>
              <a:t> del </a:t>
            </a:r>
            <a:r>
              <a:rPr lang="en-US" sz="1200" b="1" i="1" u="none" strike="noStrike" kern="1200" dirty="0" err="1">
                <a:solidFill>
                  <a:schemeClr val="tx1"/>
                </a:solidFill>
                <a:effectLst/>
                <a:latin typeface="+mn-lt"/>
                <a:ea typeface="+mn-ea"/>
                <a:cs typeface="+mn-cs"/>
              </a:rPr>
              <a:t>rey</a:t>
            </a:r>
            <a:r>
              <a:rPr lang="en-US" sz="1200" b="1" i="1" u="none" strike="noStrike" kern="1200" baseline="0" dirty="0">
                <a:solidFill>
                  <a:schemeClr val="tx1"/>
                </a:solidFill>
                <a:latin typeface="Century Gothic" panose="020B0502020202020204" pitchFamily="34" charset="0"/>
                <a:ea typeface="+mn-ea"/>
                <a:cs typeface="+mn-cs"/>
              </a:rPr>
              <a:t>. </a:t>
            </a:r>
            <a:r>
              <a:rPr lang="en-US" sz="1200" b="1" i="1" u="none" strike="noStrike" kern="1200" baseline="0" dirty="0" err="1">
                <a:solidFill>
                  <a:schemeClr val="tx1"/>
                </a:solidFill>
                <a:latin typeface="Century Gothic" panose="020B0502020202020204" pitchFamily="34" charset="0"/>
                <a:ea typeface="+mn-ea"/>
                <a:cs typeface="+mn-cs"/>
              </a:rPr>
              <a:t>Hebreos</a:t>
            </a:r>
            <a:r>
              <a:rPr lang="en-US" sz="1200" b="1" i="1" u="none" strike="noStrike" kern="1200" baseline="0" dirty="0">
                <a:solidFill>
                  <a:schemeClr val="tx1"/>
                </a:solidFill>
                <a:latin typeface="Century Gothic" panose="020B0502020202020204" pitchFamily="34" charset="0"/>
                <a:ea typeface="+mn-ea"/>
                <a:cs typeface="+mn-cs"/>
              </a:rPr>
              <a:t> 11:23.</a:t>
            </a:r>
          </a:p>
          <a:p>
            <a:endParaRPr lang="en-US" sz="1200" b="0" i="0" u="none" strike="noStrike" kern="1200" baseline="0" dirty="0">
              <a:solidFill>
                <a:schemeClr val="tx1"/>
              </a:solidFill>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Podría ser fácil descartar el impacto de estos primeros tres meses. Sin embargo, los padres de Moisés aprovecharon el tiempo. Mostraron su fe para que Moisés la viera y escuchara aun cuando era un bebé. Fueron tres meses en los que este bebé escuchó las oraciones intercesoras de sus padres… en que ellos hablaron de las promesas de Dios. Su confianza en Dios era evidente cuando pusieron a Moisés en una canasta que flotó a lo largo del Nilo, y lo encontró la hija del Faraón. ¡Ella eligió criar a Moisés como su propio hijo y contrató a la madre del niño para ser su niñera! Sólo Dios podría hacer estos arreglos</a:t>
            </a:r>
            <a:r>
              <a:rPr lang="en-US" sz="1200" b="0" i="0" u="none" strike="noStrike" kern="1200" baseline="0" dirty="0">
                <a:solidFill>
                  <a:schemeClr val="tx1"/>
                </a:solidFill>
                <a:latin typeface="Century Gothic" panose="020B0502020202020204" pitchFamily="34" charset="0"/>
                <a:ea typeface="+mn-ea"/>
                <a:cs typeface="+mn-cs"/>
              </a:rPr>
              <a:t>.</a:t>
            </a:r>
          </a:p>
          <a:p>
            <a:endParaRPr lang="en-US" sz="1200" b="0" i="0" u="none" strike="noStrike" kern="1200" baseline="0" dirty="0">
              <a:solidFill>
                <a:schemeClr val="tx1"/>
              </a:solidFill>
              <a:latin typeface="Century Gothic" panose="020B0502020202020204" pitchFamily="34" charset="0"/>
              <a:ea typeface="+mn-ea"/>
              <a:cs typeface="+mn-cs"/>
            </a:endParaRPr>
          </a:p>
          <a:p>
            <a:r>
              <a:rPr lang="es-ES" sz="1200" kern="1200" dirty="0">
                <a:solidFill>
                  <a:schemeClr val="tx1"/>
                </a:solidFill>
                <a:effectLst/>
                <a:latin typeface="+mn-lt"/>
                <a:ea typeface="+mn-ea"/>
                <a:cs typeface="+mn-cs"/>
              </a:rPr>
              <a:t>Cuando el bebé Moisés fue devuelto a sus padres, </a:t>
            </a:r>
            <a:r>
              <a:rPr lang="es-ES" sz="1200" kern="1200" dirty="0" err="1">
                <a:solidFill>
                  <a:schemeClr val="tx1"/>
                </a:solidFill>
                <a:effectLst/>
                <a:latin typeface="+mn-lt"/>
                <a:ea typeface="+mn-ea"/>
                <a:cs typeface="+mn-cs"/>
              </a:rPr>
              <a:t>Amram</a:t>
            </a:r>
            <a:r>
              <a:rPr lang="es-ES" sz="1200" kern="1200" dirty="0">
                <a:solidFill>
                  <a:schemeClr val="tx1"/>
                </a:solidFill>
                <a:effectLst/>
                <a:latin typeface="+mn-lt"/>
                <a:ea typeface="+mn-ea"/>
                <a:cs typeface="+mn-cs"/>
              </a:rPr>
              <a:t> y </a:t>
            </a:r>
            <a:r>
              <a:rPr lang="es-ES" sz="1200" kern="1200" dirty="0" err="1">
                <a:solidFill>
                  <a:schemeClr val="tx1"/>
                </a:solidFill>
                <a:effectLst/>
                <a:latin typeface="+mn-lt"/>
                <a:ea typeface="+mn-ea"/>
                <a:cs typeface="+mn-cs"/>
              </a:rPr>
              <a:t>Jocabed</a:t>
            </a:r>
            <a:r>
              <a:rPr lang="es-ES" sz="1200" kern="1200" dirty="0">
                <a:solidFill>
                  <a:schemeClr val="tx1"/>
                </a:solidFill>
                <a:effectLst/>
                <a:latin typeface="+mn-lt"/>
                <a:ea typeface="+mn-ea"/>
                <a:cs typeface="+mn-cs"/>
              </a:rPr>
              <a:t>, sabían que tenían unos años para prepararlo para una vida en el palacio. Podemos observar que un atributo significativo de la vida de fe de Moisés estaba arraigado en la fe que vio modelada en sus padres durante sus años de niñez</a:t>
            </a:r>
            <a:r>
              <a:rPr lang="en-US" sz="1200" b="0" i="0" u="none" strike="noStrike" kern="1200" baseline="0" dirty="0">
                <a:solidFill>
                  <a:schemeClr val="tx1"/>
                </a:solidFill>
                <a:latin typeface="Century Gothic" panose="020B0502020202020204" pitchFamily="34" charset="0"/>
                <a:ea typeface="+mn-ea"/>
                <a:cs typeface="+mn-cs"/>
              </a:rPr>
              <a:t>.</a:t>
            </a:r>
          </a:p>
          <a:p>
            <a:endParaRPr lang="en-US" sz="1200" b="0" i="0" u="none" strike="noStrike" kern="1200" baseline="0" dirty="0">
              <a:solidFill>
                <a:schemeClr val="tx1"/>
              </a:solidFill>
              <a:latin typeface="Century Gothic" panose="020B0502020202020204" pitchFamily="34" charset="0"/>
              <a:ea typeface="+mn-ea"/>
              <a:cs typeface="+mn-cs"/>
            </a:endParaRPr>
          </a:p>
          <a:p>
            <a:r>
              <a:rPr lang="es-ES" sz="1200" kern="1200" dirty="0">
                <a:solidFill>
                  <a:schemeClr val="tx1"/>
                </a:solidFill>
                <a:effectLst/>
                <a:latin typeface="+mn-lt"/>
                <a:ea typeface="+mn-ea"/>
                <a:cs typeface="+mn-cs"/>
              </a:rPr>
              <a:t>La fe se refleja en la manera </a:t>
            </a:r>
            <a:r>
              <a:rPr lang="es-CO" sz="1200" kern="1200" dirty="0">
                <a:solidFill>
                  <a:schemeClr val="tx1"/>
                </a:solidFill>
                <a:effectLst/>
                <a:latin typeface="+mn-lt"/>
                <a:ea typeface="+mn-ea"/>
                <a:cs typeface="+mn-cs"/>
              </a:rPr>
              <a:t>cómo vivimos</a:t>
            </a:r>
            <a:r>
              <a:rPr lang="es-ES" sz="1200" kern="1200" dirty="0">
                <a:solidFill>
                  <a:schemeClr val="tx1"/>
                </a:solidFill>
                <a:effectLst/>
                <a:latin typeface="+mn-lt"/>
                <a:ea typeface="+mn-ea"/>
                <a:cs typeface="+mn-cs"/>
              </a:rPr>
              <a:t>: las elecciones que hacemos, las palabras que hablamos y las actividades que priorizamos. Los niños en nuestras iglesias se ven afectados de manera significativa por la calidad de fe que ven modelada en los creyentes a su alrededor. ¿Son inspiradoras las personas que ven o se parecen a aquellos que siguen las prioridades del mundo?</a:t>
            </a:r>
            <a:r>
              <a:rPr lang="en-US" dirty="0">
                <a:effectLst/>
              </a:rPr>
              <a:t> </a:t>
            </a:r>
          </a:p>
          <a:p>
            <a:endParaRPr lang="en-US" sz="1200" b="0" i="0" u="none" strike="noStrike" kern="1200" baseline="0" dirty="0">
              <a:solidFill>
                <a:schemeClr val="tx1"/>
              </a:solidFill>
              <a:latin typeface="Century Gothic" panose="020B0502020202020204" pitchFamily="34" charset="0"/>
              <a:ea typeface="+mn-ea"/>
              <a:cs typeface="+mn-cs"/>
            </a:endParaRPr>
          </a:p>
          <a:p>
            <a:r>
              <a:rPr lang="es-ES" sz="1200" b="1" kern="1200" dirty="0">
                <a:solidFill>
                  <a:schemeClr val="tx1"/>
                </a:solidFill>
                <a:effectLst/>
                <a:latin typeface="+mn-lt"/>
                <a:ea typeface="+mn-ea"/>
                <a:cs typeface="+mn-cs"/>
              </a:rPr>
              <a:t>El factor más importante para dejar un legado espiritual es vivir una vida que sea digna de imitar. </a:t>
            </a:r>
            <a:r>
              <a:rPr lang="es-ES" sz="1200" kern="1200" dirty="0">
                <a:solidFill>
                  <a:schemeClr val="tx1"/>
                </a:solidFill>
                <a:effectLst/>
                <a:latin typeface="+mn-lt"/>
                <a:ea typeface="+mn-ea"/>
                <a:cs typeface="+mn-cs"/>
              </a:rPr>
              <a:t>Decir de alguien: «Quería ser como él / ella porque era lo más parecido a Jesús que jamás hubiera conocido», es realmente extraordinario. Su vida es contagiosa. Asegúrese de que su fe también lo sea. Los niños y los padres en su ministerio lo están observando y lo imitarán. Sea muy intencional en imitar a Cristo</a:t>
            </a:r>
            <a:r>
              <a:rPr lang="en-US" sz="1200" kern="1200" dirty="0">
                <a:solidFill>
                  <a:schemeClr val="tx1"/>
                </a:solidFill>
                <a:effectLst/>
                <a:latin typeface="Century Gothic" panose="020B0502020202020204" pitchFamily="34" charset="0"/>
                <a:ea typeface="+mn-ea"/>
                <a:cs typeface="+mn-cs"/>
              </a:rPr>
              <a:t>. </a:t>
            </a:r>
          </a:p>
          <a:p>
            <a:r>
              <a:rPr lang="en-US" sz="1200" kern="1200" dirty="0">
                <a:solidFill>
                  <a:schemeClr val="tx1"/>
                </a:solidFill>
                <a:effectLst/>
                <a:latin typeface="Century Gothic" panose="020B0502020202020204" pitchFamily="34" charset="0"/>
                <a:ea typeface="+mn-ea"/>
                <a:cs typeface="+mn-cs"/>
              </a:rPr>
              <a:t> </a:t>
            </a:r>
          </a:p>
          <a:p>
            <a:r>
              <a:rPr lang="es-ES" sz="1200" kern="1200" dirty="0">
                <a:solidFill>
                  <a:schemeClr val="tx1"/>
                </a:solidFill>
                <a:effectLst/>
                <a:latin typeface="+mn-lt"/>
                <a:ea typeface="+mn-ea"/>
                <a:cs typeface="+mn-cs"/>
              </a:rPr>
              <a:t>Nuestras iglesias necesitan estar llenas de personas conscientes de la manera en que viven, tiene un impacto directo en lo que la próxima generación repetirá. Si queremos que nuestros hijos ayuden a las personas sin hogar, debemos dar ejemplo. Si queremos que nuestros hijos sean personas que viven la Palabra, entonces deben vernos en la Palabra. Si queremos que nuestros hijos defiendan a los vulnerables, perdonemos cuando seamos maltratados, y ayunemos y oremos para que esta sea la clase de fe que modelemos</a:t>
            </a:r>
            <a:r>
              <a:rPr lang="en-US" sz="1200" kern="1200" dirty="0">
                <a:solidFill>
                  <a:schemeClr val="tx1"/>
                </a:solidFill>
                <a:effectLst/>
                <a:latin typeface="Century Gothic" panose="020B0502020202020204" pitchFamily="34" charset="0"/>
                <a:ea typeface="+mn-ea"/>
                <a:cs typeface="+mn-cs"/>
              </a:rPr>
              <a:t>.</a:t>
            </a:r>
          </a:p>
          <a:p>
            <a:r>
              <a:rPr lang="en-US" sz="1200" kern="1200" dirty="0">
                <a:solidFill>
                  <a:schemeClr val="tx1"/>
                </a:solidFill>
                <a:effectLst/>
                <a:latin typeface="Century Gothic" panose="020B0502020202020204" pitchFamily="34" charset="0"/>
                <a:ea typeface="+mn-ea"/>
                <a:cs typeface="+mn-cs"/>
              </a:rPr>
              <a:t> </a:t>
            </a:r>
          </a:p>
          <a:p>
            <a:r>
              <a:rPr lang="es-ES" sz="1200" kern="1200" dirty="0">
                <a:solidFill>
                  <a:schemeClr val="tx1"/>
                </a:solidFill>
                <a:effectLst/>
                <a:latin typeface="+mn-lt"/>
                <a:ea typeface="+mn-ea"/>
                <a:cs typeface="+mn-cs"/>
              </a:rPr>
              <a:t>Esto es lo que podemos elegir: asegurarnos de que nuestras acciones sean consecuentes con la Palabra de Dios y que sigamos siendo moldeados a la imagen de Cristo</a:t>
            </a:r>
            <a:r>
              <a:rPr lang="en-US" sz="1200" kern="1200" dirty="0">
                <a:solidFill>
                  <a:schemeClr val="tx1"/>
                </a:solidFill>
                <a:effectLst/>
                <a:latin typeface="Century Gothic" panose="020B0502020202020204" pitchFamily="34" charset="0"/>
                <a:ea typeface="+mn-ea"/>
                <a:cs typeface="+mn-cs"/>
              </a:rPr>
              <a:t>.</a:t>
            </a:r>
          </a:p>
          <a:p>
            <a:r>
              <a:rPr lang="en-US" sz="1200" kern="1200" dirty="0">
                <a:solidFill>
                  <a:schemeClr val="tx1"/>
                </a:solidFill>
                <a:effectLst/>
                <a:latin typeface="Century Gothic" panose="020B0502020202020204"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Reflexión</a:t>
            </a:r>
            <a:endParaRPr lang="en-US" sz="1200" b="1" kern="1200" dirty="0">
              <a:solidFill>
                <a:schemeClr val="tx1"/>
              </a:solidFill>
              <a:effectLst/>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Piense en una persona que usted quería ser cuando niño. ¿Qué hizo él o ella que lo inspiró? ¿Imitó usted a esa persona? En caso afirmativo, ¿en qué maneras</a:t>
            </a:r>
            <a:r>
              <a:rPr lang="en-US" sz="1200" kern="1200" dirty="0">
                <a:solidFill>
                  <a:schemeClr val="tx1"/>
                </a:solidFill>
                <a:effectLst/>
                <a:latin typeface="Century Gothic" panose="020B0502020202020204" pitchFamily="34" charset="0"/>
                <a:ea typeface="+mn-ea"/>
                <a:cs typeface="+mn-cs"/>
              </a:rPr>
              <a:t>? </a:t>
            </a:r>
          </a:p>
          <a:p>
            <a:endParaRPr lang="en-US" sz="1200" kern="1200" dirty="0">
              <a:solidFill>
                <a:schemeClr val="tx1"/>
              </a:solidFill>
              <a:effectLst/>
              <a:latin typeface="Century Gothic" panose="020B0502020202020204" pitchFamily="34" charset="0"/>
              <a:ea typeface="+mn-ea"/>
              <a:cs typeface="+mn-cs"/>
            </a:endParaRPr>
          </a:p>
          <a:p>
            <a:r>
              <a:rPr lang="es-ES" sz="1200" b="1" kern="1200" dirty="0">
                <a:solidFill>
                  <a:schemeClr val="tx1"/>
                </a:solidFill>
                <a:effectLst/>
                <a:latin typeface="+mn-lt"/>
                <a:ea typeface="+mn-ea"/>
                <a:cs typeface="+mn-cs"/>
              </a:rPr>
              <a:t>Una vida contagiosa</a:t>
            </a:r>
            <a:endParaRPr lang="en-US" sz="1200" kern="1200" dirty="0">
              <a:solidFill>
                <a:schemeClr val="tx1"/>
              </a:solidFill>
              <a:effectLst/>
              <a:latin typeface="+mn-lt"/>
              <a:ea typeface="+mn-ea"/>
              <a:cs typeface="+mn-cs"/>
            </a:endParaRPr>
          </a:p>
          <a:p>
            <a:r>
              <a:rPr lang="en-US" sz="1200" b="0" i="1" u="none" strike="noStrike" kern="1200" dirty="0">
                <a:solidFill>
                  <a:schemeClr val="tx1"/>
                </a:solidFill>
                <a:effectLst/>
                <a:latin typeface="+mn-lt"/>
                <a:ea typeface="+mn-ea"/>
                <a:cs typeface="+mn-cs"/>
              </a:rPr>
              <a:t>Santiago 2:14-18 dice: Hermanos </a:t>
            </a:r>
            <a:r>
              <a:rPr lang="en-US" sz="1200" b="0" i="1" u="none" strike="noStrike" kern="1200" dirty="0" err="1">
                <a:solidFill>
                  <a:schemeClr val="tx1"/>
                </a:solidFill>
                <a:effectLst/>
                <a:latin typeface="+mn-lt"/>
                <a:ea typeface="+mn-ea"/>
                <a:cs typeface="+mn-cs"/>
              </a:rPr>
              <a:t>míos</a:t>
            </a:r>
            <a:r>
              <a:rPr lang="en-US" sz="1200" b="0" i="1" u="none" strike="noStrike" kern="1200" dirty="0">
                <a:solidFill>
                  <a:schemeClr val="tx1"/>
                </a:solidFill>
                <a:effectLst/>
                <a:latin typeface="+mn-lt"/>
                <a:ea typeface="+mn-ea"/>
                <a:cs typeface="+mn-cs"/>
              </a:rPr>
              <a:t>, </a:t>
            </a:r>
            <a:r>
              <a:rPr lang="en-US" sz="1200" b="1" i="1" u="none" strike="noStrike" kern="1200" dirty="0">
                <a:solidFill>
                  <a:schemeClr val="tx1"/>
                </a:solidFill>
                <a:effectLst/>
                <a:latin typeface="+mn-lt"/>
                <a:ea typeface="+mn-ea"/>
                <a:cs typeface="+mn-cs"/>
              </a:rPr>
              <a:t>¿de </a:t>
            </a:r>
            <a:r>
              <a:rPr lang="en-US" sz="1200" b="1" i="1" u="none" strike="noStrike" kern="1200" dirty="0" err="1">
                <a:solidFill>
                  <a:schemeClr val="tx1"/>
                </a:solidFill>
                <a:effectLst/>
                <a:latin typeface="+mn-lt"/>
                <a:ea typeface="+mn-ea"/>
                <a:cs typeface="+mn-cs"/>
              </a:rPr>
              <a:t>qué</a:t>
            </a:r>
            <a:r>
              <a:rPr lang="en-US" sz="1200" b="1" i="1" u="none" strike="noStrike" kern="1200" dirty="0">
                <a:solidFill>
                  <a:schemeClr val="tx1"/>
                </a:solidFill>
                <a:effectLst/>
                <a:latin typeface="+mn-lt"/>
                <a:ea typeface="+mn-ea"/>
                <a:cs typeface="+mn-cs"/>
              </a:rPr>
              <a:t> le </a:t>
            </a:r>
            <a:r>
              <a:rPr lang="en-US" sz="1200" b="1" i="1" u="none" strike="noStrike" kern="1200" dirty="0" err="1">
                <a:solidFill>
                  <a:schemeClr val="tx1"/>
                </a:solidFill>
                <a:effectLst/>
                <a:latin typeface="+mn-lt"/>
                <a:ea typeface="+mn-ea"/>
                <a:cs typeface="+mn-cs"/>
              </a:rPr>
              <a:t>sirve</a:t>
            </a:r>
            <a:r>
              <a:rPr lang="en-US" sz="1200" b="1" i="1" u="none" strike="noStrike" kern="1200" dirty="0">
                <a:solidFill>
                  <a:schemeClr val="tx1"/>
                </a:solidFill>
                <a:effectLst/>
                <a:latin typeface="+mn-lt"/>
                <a:ea typeface="+mn-ea"/>
                <a:cs typeface="+mn-cs"/>
              </a:rPr>
              <a:t> a </a:t>
            </a:r>
            <a:r>
              <a:rPr lang="en-US" sz="1200" b="1" i="1" u="none" strike="noStrike" kern="1200" dirty="0" err="1">
                <a:solidFill>
                  <a:schemeClr val="tx1"/>
                </a:solidFill>
                <a:effectLst/>
                <a:latin typeface="+mn-lt"/>
                <a:ea typeface="+mn-ea"/>
                <a:cs typeface="+mn-cs"/>
              </a:rPr>
              <a:t>uno</a:t>
            </a:r>
            <a:r>
              <a:rPr lang="en-US" sz="1200" b="1" i="1" u="none" strike="noStrike" kern="1200" dirty="0">
                <a:solidFill>
                  <a:schemeClr val="tx1"/>
                </a:solidFill>
                <a:effectLst/>
                <a:latin typeface="+mn-lt"/>
                <a:ea typeface="+mn-ea"/>
                <a:cs typeface="+mn-cs"/>
              </a:rPr>
              <a:t> alegar que </a:t>
            </a:r>
            <a:r>
              <a:rPr lang="en-US" sz="1200" b="1" i="1" u="none" strike="noStrike" kern="1200" dirty="0" err="1">
                <a:solidFill>
                  <a:schemeClr val="tx1"/>
                </a:solidFill>
                <a:effectLst/>
                <a:latin typeface="+mn-lt"/>
                <a:ea typeface="+mn-ea"/>
                <a:cs typeface="+mn-cs"/>
              </a:rPr>
              <a:t>tiene</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fe</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si</a:t>
            </a:r>
            <a:r>
              <a:rPr lang="en-US" sz="1200" b="1" i="1" u="none" strike="noStrike" kern="1200" dirty="0">
                <a:solidFill>
                  <a:schemeClr val="tx1"/>
                </a:solidFill>
                <a:effectLst/>
                <a:latin typeface="+mn-lt"/>
                <a:ea typeface="+mn-ea"/>
                <a:cs typeface="+mn-cs"/>
              </a:rPr>
              <a:t> no </a:t>
            </a:r>
            <a:r>
              <a:rPr lang="en-US" sz="1200" b="1" i="1" u="none" strike="noStrike" kern="1200" dirty="0" err="1">
                <a:solidFill>
                  <a:schemeClr val="tx1"/>
                </a:solidFill>
                <a:effectLst/>
                <a:latin typeface="+mn-lt"/>
                <a:ea typeface="+mn-ea"/>
                <a:cs typeface="+mn-cs"/>
              </a:rPr>
              <a:t>tiene</a:t>
            </a:r>
            <a:r>
              <a:rPr lang="en-US" sz="1200" b="1" i="1" u="none" strike="noStrike" kern="1200" dirty="0">
                <a:solidFill>
                  <a:schemeClr val="tx1"/>
                </a:solidFill>
                <a:effectLst/>
                <a:latin typeface="+mn-lt"/>
                <a:ea typeface="+mn-ea"/>
                <a:cs typeface="+mn-cs"/>
              </a:rPr>
              <a:t> </a:t>
            </a:r>
            <a:r>
              <a:rPr lang="en-US" sz="1200" b="1" i="1" u="none" strike="noStrike" kern="1200" dirty="0" err="1">
                <a:solidFill>
                  <a:schemeClr val="tx1"/>
                </a:solidFill>
                <a:effectLst/>
                <a:latin typeface="+mn-lt"/>
                <a:ea typeface="+mn-ea"/>
                <a:cs typeface="+mn-cs"/>
              </a:rPr>
              <a:t>obras</a:t>
            </a:r>
            <a:r>
              <a:rPr lang="en-US" sz="1200" b="1" i="1" u="none" strike="noStrike" kern="1200" dirty="0">
                <a:solidFill>
                  <a:schemeClr val="tx1"/>
                </a:solidFill>
                <a:effectLst/>
                <a:latin typeface="+mn-lt"/>
                <a:ea typeface="+mn-ea"/>
                <a:cs typeface="+mn-cs"/>
              </a:rPr>
              <a:t>? </a:t>
            </a:r>
            <a:r>
              <a:rPr lang="en-US" sz="1200" b="0" i="1" u="none" strike="noStrike" kern="1200" dirty="0">
                <a:solidFill>
                  <a:schemeClr val="tx1"/>
                </a:solidFill>
                <a:effectLst/>
                <a:latin typeface="+mn-lt"/>
                <a:ea typeface="+mn-ea"/>
                <a:cs typeface="+mn-cs"/>
              </a:rPr>
              <a:t>¿</a:t>
            </a:r>
            <a:r>
              <a:rPr lang="en-US" sz="1200" b="0" i="1" u="none" strike="noStrike" kern="1200" dirty="0" err="1">
                <a:solidFill>
                  <a:schemeClr val="tx1"/>
                </a:solidFill>
                <a:effectLst/>
                <a:latin typeface="+mn-lt"/>
                <a:ea typeface="+mn-ea"/>
                <a:cs typeface="+mn-cs"/>
              </a:rPr>
              <a:t>Acaso</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podrá</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salvarlo</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esa</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fe</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Supongamos</a:t>
            </a:r>
            <a:r>
              <a:rPr lang="en-US" sz="1200" b="0" i="1" u="none" strike="noStrike" kern="1200" dirty="0">
                <a:solidFill>
                  <a:schemeClr val="tx1"/>
                </a:solidFill>
                <a:effectLst/>
                <a:latin typeface="+mn-lt"/>
                <a:ea typeface="+mn-ea"/>
                <a:cs typeface="+mn-cs"/>
              </a:rPr>
              <a:t> que un </a:t>
            </a:r>
            <a:r>
              <a:rPr lang="en-US" sz="1200" b="0" i="1" u="none" strike="noStrike" kern="1200" dirty="0" err="1">
                <a:solidFill>
                  <a:schemeClr val="tx1"/>
                </a:solidFill>
                <a:effectLst/>
                <a:latin typeface="+mn-lt"/>
                <a:ea typeface="+mn-ea"/>
                <a:cs typeface="+mn-cs"/>
              </a:rPr>
              <a:t>hermano</a:t>
            </a:r>
            <a:r>
              <a:rPr lang="en-US" sz="1200" b="0" i="1" u="none" strike="noStrike" kern="1200" dirty="0">
                <a:solidFill>
                  <a:schemeClr val="tx1"/>
                </a:solidFill>
                <a:effectLst/>
                <a:latin typeface="+mn-lt"/>
                <a:ea typeface="+mn-ea"/>
                <a:cs typeface="+mn-cs"/>
              </a:rPr>
              <a:t> o una </a:t>
            </a:r>
            <a:r>
              <a:rPr lang="en-US" sz="1200" b="0" i="1" u="none" strike="noStrike" kern="1200" dirty="0" err="1">
                <a:solidFill>
                  <a:schemeClr val="tx1"/>
                </a:solidFill>
                <a:effectLst/>
                <a:latin typeface="+mn-lt"/>
                <a:ea typeface="+mn-ea"/>
                <a:cs typeface="+mn-cs"/>
              </a:rPr>
              <a:t>hermana</a:t>
            </a:r>
            <a:r>
              <a:rPr lang="en-US" sz="1200" b="0" i="1" u="none" strike="noStrike" kern="1200" dirty="0">
                <a:solidFill>
                  <a:schemeClr val="tx1"/>
                </a:solidFill>
                <a:effectLst/>
                <a:latin typeface="+mn-lt"/>
                <a:ea typeface="+mn-ea"/>
                <a:cs typeface="+mn-cs"/>
              </a:rPr>
              <a:t> no </a:t>
            </a:r>
            <a:r>
              <a:rPr lang="en-US" sz="1200" b="0" i="1" u="none" strike="noStrike" kern="1200" dirty="0" err="1">
                <a:solidFill>
                  <a:schemeClr val="tx1"/>
                </a:solidFill>
                <a:effectLst/>
                <a:latin typeface="+mn-lt"/>
                <a:ea typeface="+mn-ea"/>
                <a:cs typeface="+mn-cs"/>
              </a:rPr>
              <a:t>tiene</a:t>
            </a:r>
            <a:r>
              <a:rPr lang="en-US" sz="1200" b="0" i="1" u="none" strike="noStrike" kern="1200" dirty="0">
                <a:solidFill>
                  <a:schemeClr val="tx1"/>
                </a:solidFill>
                <a:effectLst/>
                <a:latin typeface="+mn-lt"/>
                <a:ea typeface="+mn-ea"/>
                <a:cs typeface="+mn-cs"/>
              </a:rPr>
              <a:t> con </a:t>
            </a:r>
            <a:r>
              <a:rPr lang="en-US" sz="1200" b="0" i="1" u="none" strike="noStrike" kern="1200" dirty="0" err="1">
                <a:solidFill>
                  <a:schemeClr val="tx1"/>
                </a:solidFill>
                <a:effectLst/>
                <a:latin typeface="+mn-lt"/>
                <a:ea typeface="+mn-ea"/>
                <a:cs typeface="+mn-cs"/>
              </a:rPr>
              <a:t>qué</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vestirse</a:t>
            </a:r>
            <a:r>
              <a:rPr lang="en-US" sz="1200" b="0" i="1" u="none" strike="noStrike" kern="1200" dirty="0">
                <a:solidFill>
                  <a:schemeClr val="tx1"/>
                </a:solidFill>
                <a:effectLst/>
                <a:latin typeface="+mn-lt"/>
                <a:ea typeface="+mn-ea"/>
                <a:cs typeface="+mn-cs"/>
              </a:rPr>
              <a:t> y </a:t>
            </a:r>
            <a:r>
              <a:rPr lang="en-US" sz="1200" b="0" i="1" u="none" strike="noStrike" kern="1200" dirty="0" err="1">
                <a:solidFill>
                  <a:schemeClr val="tx1"/>
                </a:solidFill>
                <a:effectLst/>
                <a:latin typeface="+mn-lt"/>
                <a:ea typeface="+mn-ea"/>
                <a:cs typeface="+mn-cs"/>
              </a:rPr>
              <a:t>carece</a:t>
            </a:r>
            <a:r>
              <a:rPr lang="en-US" sz="1200" b="0" i="1" u="none" strike="noStrike" kern="1200" dirty="0">
                <a:solidFill>
                  <a:schemeClr val="tx1"/>
                </a:solidFill>
                <a:effectLst/>
                <a:latin typeface="+mn-lt"/>
                <a:ea typeface="+mn-ea"/>
                <a:cs typeface="+mn-cs"/>
              </a:rPr>
              <a:t> del </a:t>
            </a:r>
            <a:r>
              <a:rPr lang="en-US" sz="1200" b="0" i="1" u="none" strike="noStrike" kern="1200" dirty="0" err="1">
                <a:solidFill>
                  <a:schemeClr val="tx1"/>
                </a:solidFill>
                <a:effectLst/>
                <a:latin typeface="+mn-lt"/>
                <a:ea typeface="+mn-ea"/>
                <a:cs typeface="+mn-cs"/>
              </a:rPr>
              <a:t>alimento</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diario</a:t>
            </a:r>
            <a:r>
              <a:rPr lang="en-US" sz="1200" b="0" i="1" u="none" strike="noStrike" kern="1200" dirty="0">
                <a:solidFill>
                  <a:schemeClr val="tx1"/>
                </a:solidFill>
                <a:effectLst/>
                <a:latin typeface="+mn-lt"/>
                <a:ea typeface="+mn-ea"/>
                <a:cs typeface="+mn-cs"/>
              </a:rPr>
              <a:t>, y </a:t>
            </a:r>
            <a:r>
              <a:rPr lang="en-US" sz="1200" b="0" i="1" u="none" strike="noStrike" kern="1200" dirty="0" err="1">
                <a:solidFill>
                  <a:schemeClr val="tx1"/>
                </a:solidFill>
                <a:effectLst/>
                <a:latin typeface="+mn-lt"/>
                <a:ea typeface="+mn-ea"/>
                <a:cs typeface="+mn-cs"/>
              </a:rPr>
              <a:t>uno</a:t>
            </a:r>
            <a:r>
              <a:rPr lang="en-US" sz="1200" b="0" i="1" u="none" strike="noStrike" kern="1200" dirty="0">
                <a:solidFill>
                  <a:schemeClr val="tx1"/>
                </a:solidFill>
                <a:effectLst/>
                <a:latin typeface="+mn-lt"/>
                <a:ea typeface="+mn-ea"/>
                <a:cs typeface="+mn-cs"/>
              </a:rPr>
              <a:t> de </a:t>
            </a:r>
            <a:r>
              <a:rPr lang="en-US" sz="1200" b="0" i="1" u="none" strike="noStrike" kern="1200" dirty="0" err="1">
                <a:solidFill>
                  <a:schemeClr val="tx1"/>
                </a:solidFill>
                <a:effectLst/>
                <a:latin typeface="+mn-lt"/>
                <a:ea typeface="+mn-ea"/>
                <a:cs typeface="+mn-cs"/>
              </a:rPr>
              <a:t>ustedes</a:t>
            </a:r>
            <a:r>
              <a:rPr lang="en-US" sz="1200" b="0" i="1" u="none" strike="noStrike" kern="1200" dirty="0">
                <a:solidFill>
                  <a:schemeClr val="tx1"/>
                </a:solidFill>
                <a:effectLst/>
                <a:latin typeface="+mn-lt"/>
                <a:ea typeface="+mn-ea"/>
                <a:cs typeface="+mn-cs"/>
              </a:rPr>
              <a:t> le dice: «Que le </a:t>
            </a:r>
            <a:r>
              <a:rPr lang="en-US" sz="1200" b="0" i="1" u="none" strike="noStrike" kern="1200" dirty="0" err="1">
                <a:solidFill>
                  <a:schemeClr val="tx1"/>
                </a:solidFill>
                <a:effectLst/>
                <a:latin typeface="+mn-lt"/>
                <a:ea typeface="+mn-ea"/>
                <a:cs typeface="+mn-cs"/>
              </a:rPr>
              <a:t>vaya</a:t>
            </a:r>
            <a:r>
              <a:rPr lang="en-US" sz="1200" b="0" i="1" u="none" strike="noStrike" kern="1200" dirty="0">
                <a:solidFill>
                  <a:schemeClr val="tx1"/>
                </a:solidFill>
                <a:effectLst/>
                <a:latin typeface="+mn-lt"/>
                <a:ea typeface="+mn-ea"/>
                <a:cs typeface="+mn-cs"/>
              </a:rPr>
              <a:t> bien; </a:t>
            </a:r>
            <a:r>
              <a:rPr lang="en-US" sz="1200" b="0" i="1" u="none" strike="noStrike" kern="1200" dirty="0" err="1">
                <a:solidFill>
                  <a:schemeClr val="tx1"/>
                </a:solidFill>
                <a:effectLst/>
                <a:latin typeface="+mn-lt"/>
                <a:ea typeface="+mn-ea"/>
                <a:cs typeface="+mn-cs"/>
              </a:rPr>
              <a:t>abríguese</a:t>
            </a:r>
            <a:r>
              <a:rPr lang="en-US" sz="1200" b="0" i="1" u="none" strike="noStrike" kern="1200" dirty="0">
                <a:solidFill>
                  <a:schemeClr val="tx1"/>
                </a:solidFill>
                <a:effectLst/>
                <a:latin typeface="+mn-lt"/>
                <a:ea typeface="+mn-ea"/>
                <a:cs typeface="+mn-cs"/>
              </a:rPr>
              <a:t> y coma hasta </a:t>
            </a:r>
            <a:r>
              <a:rPr lang="en-US" sz="1200" b="0" i="1" u="none" strike="noStrike" kern="1200" dirty="0" err="1">
                <a:solidFill>
                  <a:schemeClr val="tx1"/>
                </a:solidFill>
                <a:effectLst/>
                <a:latin typeface="+mn-lt"/>
                <a:ea typeface="+mn-ea"/>
                <a:cs typeface="+mn-cs"/>
              </a:rPr>
              <a:t>saciarse</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pero</a:t>
            </a:r>
            <a:r>
              <a:rPr lang="en-US" sz="1200" b="0" i="1" u="none" strike="noStrike" kern="1200" dirty="0">
                <a:solidFill>
                  <a:schemeClr val="tx1"/>
                </a:solidFill>
                <a:effectLst/>
                <a:latin typeface="+mn-lt"/>
                <a:ea typeface="+mn-ea"/>
                <a:cs typeface="+mn-cs"/>
              </a:rPr>
              <a:t> no le da lo </a:t>
            </a:r>
            <a:r>
              <a:rPr lang="en-US" sz="1200" b="0" i="1" u="none" strike="noStrike" kern="1200" dirty="0" err="1">
                <a:solidFill>
                  <a:schemeClr val="tx1"/>
                </a:solidFill>
                <a:effectLst/>
                <a:latin typeface="+mn-lt"/>
                <a:ea typeface="+mn-ea"/>
                <a:cs typeface="+mn-cs"/>
              </a:rPr>
              <a:t>necesario</a:t>
            </a:r>
            <a:r>
              <a:rPr lang="en-US" sz="1200" b="0" i="1" u="none" strike="noStrike" kern="1200" dirty="0">
                <a:solidFill>
                  <a:schemeClr val="tx1"/>
                </a:solidFill>
                <a:effectLst/>
                <a:latin typeface="+mn-lt"/>
                <a:ea typeface="+mn-ea"/>
                <a:cs typeface="+mn-cs"/>
              </a:rPr>
              <a:t> para el </a:t>
            </a:r>
            <a:r>
              <a:rPr lang="en-US" sz="1200" b="0" i="1" u="none" strike="noStrike" kern="1200" dirty="0" err="1">
                <a:solidFill>
                  <a:schemeClr val="tx1"/>
                </a:solidFill>
                <a:effectLst/>
                <a:latin typeface="+mn-lt"/>
                <a:ea typeface="+mn-ea"/>
                <a:cs typeface="+mn-cs"/>
              </a:rPr>
              <a:t>cuerpo</a:t>
            </a:r>
            <a:r>
              <a:rPr lang="en-US" sz="1200" b="0" i="1" u="none" strike="noStrike" kern="1200" dirty="0">
                <a:solidFill>
                  <a:schemeClr val="tx1"/>
                </a:solidFill>
                <a:effectLst/>
                <a:latin typeface="+mn-lt"/>
                <a:ea typeface="+mn-ea"/>
                <a:cs typeface="+mn-cs"/>
              </a:rPr>
              <a:t>. ¿De </a:t>
            </a:r>
            <a:r>
              <a:rPr lang="en-US" sz="1200" b="0" i="1" u="none" strike="noStrike" kern="1200" dirty="0" err="1">
                <a:solidFill>
                  <a:schemeClr val="tx1"/>
                </a:solidFill>
                <a:effectLst/>
                <a:latin typeface="+mn-lt"/>
                <a:ea typeface="+mn-ea"/>
                <a:cs typeface="+mn-cs"/>
              </a:rPr>
              <a:t>qué</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servirá</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eso</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Así</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también</a:t>
            </a:r>
            <a:r>
              <a:rPr lang="en-US" sz="1200" b="0" i="1" u="none" strike="noStrike" kern="1200" dirty="0">
                <a:solidFill>
                  <a:schemeClr val="tx1"/>
                </a:solidFill>
                <a:effectLst/>
                <a:latin typeface="+mn-lt"/>
                <a:ea typeface="+mn-ea"/>
                <a:cs typeface="+mn-cs"/>
              </a:rPr>
              <a:t> la </a:t>
            </a:r>
            <a:r>
              <a:rPr lang="en-US" sz="1200" b="0" i="1" u="none" strike="noStrike" kern="1200" dirty="0" err="1">
                <a:solidFill>
                  <a:schemeClr val="tx1"/>
                </a:solidFill>
                <a:effectLst/>
                <a:latin typeface="+mn-lt"/>
                <a:ea typeface="+mn-ea"/>
                <a:cs typeface="+mn-cs"/>
              </a:rPr>
              <a:t>fe</a:t>
            </a:r>
            <a:r>
              <a:rPr lang="en-US" sz="1200" b="0" i="1" u="none" strike="noStrike" kern="1200" dirty="0">
                <a:solidFill>
                  <a:schemeClr val="tx1"/>
                </a:solidFill>
                <a:effectLst/>
                <a:latin typeface="+mn-lt"/>
                <a:ea typeface="+mn-ea"/>
                <a:cs typeface="+mn-cs"/>
              </a:rPr>
              <a:t> por </a:t>
            </a:r>
            <a:r>
              <a:rPr lang="en-US" sz="1200" b="0" i="1" u="none" strike="noStrike" kern="1200" dirty="0" err="1">
                <a:solidFill>
                  <a:schemeClr val="tx1"/>
                </a:solidFill>
                <a:effectLst/>
                <a:latin typeface="+mn-lt"/>
                <a:ea typeface="+mn-ea"/>
                <a:cs typeface="+mn-cs"/>
              </a:rPr>
              <a:t>sí</a:t>
            </a:r>
            <a:r>
              <a:rPr lang="en-US" sz="1200" b="0" i="1" u="none" strike="noStrike" kern="1200" dirty="0">
                <a:solidFill>
                  <a:schemeClr val="tx1"/>
                </a:solidFill>
                <a:effectLst/>
                <a:latin typeface="+mn-lt"/>
                <a:ea typeface="+mn-ea"/>
                <a:cs typeface="+mn-cs"/>
              </a:rPr>
              <a:t> sola, </a:t>
            </a:r>
            <a:r>
              <a:rPr lang="en-US" sz="1200" b="0" i="1" u="none" strike="noStrike" kern="1200" dirty="0" err="1">
                <a:solidFill>
                  <a:schemeClr val="tx1"/>
                </a:solidFill>
                <a:effectLst/>
                <a:latin typeface="+mn-lt"/>
                <a:ea typeface="+mn-ea"/>
                <a:cs typeface="+mn-cs"/>
              </a:rPr>
              <a:t>si</a:t>
            </a:r>
            <a:r>
              <a:rPr lang="en-US" sz="1200" b="0" i="1" u="none" strike="noStrike" kern="1200" dirty="0">
                <a:solidFill>
                  <a:schemeClr val="tx1"/>
                </a:solidFill>
                <a:effectLst/>
                <a:latin typeface="+mn-lt"/>
                <a:ea typeface="+mn-ea"/>
                <a:cs typeface="+mn-cs"/>
              </a:rPr>
              <a:t> no </a:t>
            </a:r>
            <a:r>
              <a:rPr lang="en-US" sz="1200" b="0" i="1" u="none" strike="noStrike" kern="1200" dirty="0" err="1">
                <a:solidFill>
                  <a:schemeClr val="tx1"/>
                </a:solidFill>
                <a:effectLst/>
                <a:latin typeface="+mn-lt"/>
                <a:ea typeface="+mn-ea"/>
                <a:cs typeface="+mn-cs"/>
              </a:rPr>
              <a:t>tiene</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obras</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está</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muerta</a:t>
            </a:r>
            <a:r>
              <a:rPr lang="en-US" sz="1200" b="0" i="1" u="none" strike="noStrike" kern="1200" dirty="0">
                <a:solidFill>
                  <a:schemeClr val="tx1"/>
                </a:solidFill>
                <a:effectLst/>
                <a:latin typeface="+mn-lt"/>
                <a:ea typeface="+mn-ea"/>
                <a:cs typeface="+mn-cs"/>
              </a:rPr>
              <a:t>. Sin embargo, </a:t>
            </a:r>
            <a:r>
              <a:rPr lang="en-US" sz="1200" b="0" i="1" u="none" strike="noStrike" kern="1200" dirty="0" err="1">
                <a:solidFill>
                  <a:schemeClr val="tx1"/>
                </a:solidFill>
                <a:effectLst/>
                <a:latin typeface="+mn-lt"/>
                <a:ea typeface="+mn-ea"/>
                <a:cs typeface="+mn-cs"/>
              </a:rPr>
              <a:t>alguien</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dirá</a:t>
            </a:r>
            <a:r>
              <a:rPr lang="en-US" sz="1200" b="0" i="1" u="none" strike="noStrike" kern="1200" dirty="0">
                <a:solidFill>
                  <a:schemeClr val="tx1"/>
                </a:solidFill>
                <a:effectLst/>
                <a:latin typeface="+mn-lt"/>
                <a:ea typeface="+mn-ea"/>
                <a:cs typeface="+mn-cs"/>
              </a:rPr>
              <a:t>: «Tú </a:t>
            </a:r>
            <a:r>
              <a:rPr lang="en-US" sz="1200" b="0" i="1" u="none" strike="noStrike" kern="1200" dirty="0" err="1">
                <a:solidFill>
                  <a:schemeClr val="tx1"/>
                </a:solidFill>
                <a:effectLst/>
                <a:latin typeface="+mn-lt"/>
                <a:ea typeface="+mn-ea"/>
                <a:cs typeface="+mn-cs"/>
              </a:rPr>
              <a:t>tienes</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fe</a:t>
            </a:r>
            <a:r>
              <a:rPr lang="en-US" sz="1200" b="0" i="1" u="none" strike="noStrike" kern="1200" dirty="0">
                <a:solidFill>
                  <a:schemeClr val="tx1"/>
                </a:solidFill>
                <a:effectLst/>
                <a:latin typeface="+mn-lt"/>
                <a:ea typeface="+mn-ea"/>
                <a:cs typeface="+mn-cs"/>
              </a:rPr>
              <a:t>, y </a:t>
            </a:r>
            <a:r>
              <a:rPr lang="en-US" sz="1200" b="0" i="1" u="none" strike="noStrike" kern="1200" dirty="0" err="1">
                <a:solidFill>
                  <a:schemeClr val="tx1"/>
                </a:solidFill>
                <a:effectLst/>
                <a:latin typeface="+mn-lt"/>
                <a:ea typeface="+mn-ea"/>
                <a:cs typeface="+mn-cs"/>
              </a:rPr>
              <a:t>yo</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tengo</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obras</a:t>
            </a:r>
            <a:r>
              <a:rPr lang="en-US" sz="1200" b="0" i="1" u="none" strike="noStrike" kern="1200" dirty="0">
                <a:solidFill>
                  <a:schemeClr val="tx1"/>
                </a:solidFill>
                <a:effectLst/>
                <a:latin typeface="+mn-lt"/>
                <a:ea typeface="+mn-ea"/>
                <a:cs typeface="+mn-cs"/>
              </a:rPr>
              <a:t>».</a:t>
            </a:r>
          </a:p>
          <a:p>
            <a:r>
              <a:rPr lang="en-US" sz="1200" b="0" i="1" u="none" strike="noStrike" kern="1200" dirty="0" err="1">
                <a:solidFill>
                  <a:schemeClr val="tx1"/>
                </a:solidFill>
                <a:effectLst/>
                <a:latin typeface="+mn-lt"/>
                <a:ea typeface="+mn-ea"/>
                <a:cs typeface="+mn-cs"/>
              </a:rPr>
              <a:t>Pues</a:t>
            </a:r>
            <a:r>
              <a:rPr lang="en-US" sz="1200" b="0" i="1" u="none" strike="noStrike" kern="1200" dirty="0">
                <a:solidFill>
                  <a:schemeClr val="tx1"/>
                </a:solidFill>
                <a:effectLst/>
                <a:latin typeface="+mn-lt"/>
                <a:ea typeface="+mn-ea"/>
                <a:cs typeface="+mn-cs"/>
              </a:rPr>
              <a:t> bien, </a:t>
            </a:r>
            <a:r>
              <a:rPr lang="en-US" sz="1200" b="0" i="1" u="none" strike="noStrike" kern="1200" dirty="0" err="1">
                <a:solidFill>
                  <a:schemeClr val="tx1"/>
                </a:solidFill>
                <a:effectLst/>
                <a:latin typeface="+mn-lt"/>
                <a:ea typeface="+mn-ea"/>
                <a:cs typeface="+mn-cs"/>
              </a:rPr>
              <a:t>muéstrame</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tu</a:t>
            </a:r>
            <a:r>
              <a:rPr lang="en-US" sz="1200" b="0" i="1" u="none" strike="noStrike" kern="1200" dirty="0">
                <a:solidFill>
                  <a:schemeClr val="tx1"/>
                </a:solidFill>
                <a:effectLst/>
                <a:latin typeface="+mn-lt"/>
                <a:ea typeface="+mn-ea"/>
                <a:cs typeface="+mn-cs"/>
              </a:rPr>
              <a:t> </a:t>
            </a:r>
            <a:r>
              <a:rPr lang="en-US" sz="1200" b="0" i="1" u="none" strike="noStrike" kern="1200" dirty="0" err="1">
                <a:solidFill>
                  <a:schemeClr val="tx1"/>
                </a:solidFill>
                <a:effectLst/>
                <a:latin typeface="+mn-lt"/>
                <a:ea typeface="+mn-ea"/>
                <a:cs typeface="+mn-cs"/>
              </a:rPr>
              <a:t>fe</a:t>
            </a:r>
            <a:r>
              <a:rPr lang="en-US" sz="1200" b="0" i="1" u="none" strike="noStrike" kern="1200" dirty="0">
                <a:solidFill>
                  <a:schemeClr val="tx1"/>
                </a:solidFill>
                <a:effectLst/>
                <a:latin typeface="+mn-lt"/>
                <a:ea typeface="+mn-ea"/>
                <a:cs typeface="+mn-cs"/>
              </a:rPr>
              <a:t> sin las </a:t>
            </a:r>
            <a:r>
              <a:rPr lang="en-US" sz="1200" b="0" i="1" u="none" strike="noStrike" kern="1200" dirty="0" err="1">
                <a:solidFill>
                  <a:schemeClr val="tx1"/>
                </a:solidFill>
                <a:effectLst/>
                <a:latin typeface="+mn-lt"/>
                <a:ea typeface="+mn-ea"/>
                <a:cs typeface="+mn-cs"/>
              </a:rPr>
              <a:t>obras</a:t>
            </a:r>
            <a:r>
              <a:rPr lang="en-US" sz="1200" b="0" i="1" u="none" strike="noStrike" kern="1200" dirty="0">
                <a:solidFill>
                  <a:schemeClr val="tx1"/>
                </a:solidFill>
                <a:effectLst/>
                <a:latin typeface="+mn-lt"/>
                <a:ea typeface="+mn-ea"/>
                <a:cs typeface="+mn-cs"/>
              </a:rPr>
              <a:t>, </a:t>
            </a:r>
            <a:r>
              <a:rPr lang="en-US" sz="1200" b="1" i="1" u="sng" strike="noStrike" kern="1200" dirty="0">
                <a:solidFill>
                  <a:schemeClr val="tx1"/>
                </a:solidFill>
                <a:effectLst/>
                <a:latin typeface="+mn-lt"/>
                <a:ea typeface="+mn-ea"/>
                <a:cs typeface="+mn-cs"/>
              </a:rPr>
              <a:t>y </a:t>
            </a:r>
            <a:r>
              <a:rPr lang="en-US" sz="1200" b="1" i="1" u="sng" strike="noStrike" kern="1200" dirty="0" err="1">
                <a:solidFill>
                  <a:schemeClr val="tx1"/>
                </a:solidFill>
                <a:effectLst/>
                <a:latin typeface="+mn-lt"/>
                <a:ea typeface="+mn-ea"/>
                <a:cs typeface="+mn-cs"/>
              </a:rPr>
              <a:t>yo</a:t>
            </a:r>
            <a:r>
              <a:rPr lang="en-US" sz="1200" b="1" i="1" u="sng" strike="noStrike" kern="1200" dirty="0">
                <a:solidFill>
                  <a:schemeClr val="tx1"/>
                </a:solidFill>
                <a:effectLst/>
                <a:latin typeface="+mn-lt"/>
                <a:ea typeface="+mn-ea"/>
                <a:cs typeface="+mn-cs"/>
              </a:rPr>
              <a:t> </a:t>
            </a:r>
            <a:r>
              <a:rPr lang="en-US" sz="1200" b="1" i="1" u="sng" strike="noStrike" kern="1200" dirty="0" err="1">
                <a:solidFill>
                  <a:schemeClr val="tx1"/>
                </a:solidFill>
                <a:effectLst/>
                <a:latin typeface="+mn-lt"/>
                <a:ea typeface="+mn-ea"/>
                <a:cs typeface="+mn-cs"/>
              </a:rPr>
              <a:t>te</a:t>
            </a:r>
            <a:r>
              <a:rPr lang="en-US" sz="1200" b="1" i="1" u="sng" strike="noStrike" kern="1200" dirty="0">
                <a:solidFill>
                  <a:schemeClr val="tx1"/>
                </a:solidFill>
                <a:effectLst/>
                <a:latin typeface="+mn-lt"/>
                <a:ea typeface="+mn-ea"/>
                <a:cs typeface="+mn-cs"/>
              </a:rPr>
              <a:t> </a:t>
            </a:r>
            <a:r>
              <a:rPr lang="en-US" sz="1200" b="1" i="1" u="sng" strike="noStrike" kern="1200" dirty="0" err="1">
                <a:solidFill>
                  <a:schemeClr val="tx1"/>
                </a:solidFill>
                <a:effectLst/>
                <a:latin typeface="+mn-lt"/>
                <a:ea typeface="+mn-ea"/>
                <a:cs typeface="+mn-cs"/>
              </a:rPr>
              <a:t>mostraré</a:t>
            </a:r>
            <a:r>
              <a:rPr lang="en-US" sz="1200" b="1" i="1" u="sng" strike="noStrike" kern="1200" dirty="0">
                <a:solidFill>
                  <a:schemeClr val="tx1"/>
                </a:solidFill>
                <a:effectLst/>
                <a:latin typeface="+mn-lt"/>
                <a:ea typeface="+mn-ea"/>
                <a:cs typeface="+mn-cs"/>
              </a:rPr>
              <a:t> la </a:t>
            </a:r>
            <a:r>
              <a:rPr lang="en-US" sz="1200" b="1" i="1" u="sng" strike="noStrike" kern="1200" dirty="0" err="1">
                <a:solidFill>
                  <a:schemeClr val="tx1"/>
                </a:solidFill>
                <a:effectLst/>
                <a:latin typeface="+mn-lt"/>
                <a:ea typeface="+mn-ea"/>
                <a:cs typeface="+mn-cs"/>
              </a:rPr>
              <a:t>fe</a:t>
            </a:r>
            <a:r>
              <a:rPr lang="en-US" sz="1200" b="1" i="1" u="sng" strike="noStrike" kern="1200" dirty="0">
                <a:solidFill>
                  <a:schemeClr val="tx1"/>
                </a:solidFill>
                <a:effectLst/>
                <a:latin typeface="+mn-lt"/>
                <a:ea typeface="+mn-ea"/>
                <a:cs typeface="+mn-cs"/>
              </a:rPr>
              <a:t> por mis </a:t>
            </a:r>
            <a:r>
              <a:rPr lang="en-US" sz="1200" b="1" i="1" u="sng" strike="noStrike" kern="1200" dirty="0" err="1">
                <a:solidFill>
                  <a:schemeClr val="tx1"/>
                </a:solidFill>
                <a:effectLst/>
                <a:latin typeface="+mn-lt"/>
                <a:ea typeface="+mn-ea"/>
                <a:cs typeface="+mn-cs"/>
              </a:rPr>
              <a:t>obras</a:t>
            </a:r>
            <a:r>
              <a:rPr lang="en-US" sz="1200" b="0" i="1" u="sng" strike="noStrike" kern="1200" dirty="0">
                <a:solidFill>
                  <a:schemeClr val="tx1"/>
                </a:solidFill>
                <a:effectLst/>
                <a:latin typeface="+mn-lt"/>
                <a:ea typeface="+mn-ea"/>
                <a:cs typeface="+mn-cs"/>
              </a:rPr>
              <a:t>».</a:t>
            </a:r>
            <a:endParaRPr lang="en-US" sz="1200" b="1" i="1" u="sng" strike="noStrike" kern="1200" dirty="0">
              <a:solidFill>
                <a:schemeClr val="tx1"/>
              </a:solidFill>
              <a:effectLst/>
              <a:latin typeface="+mn-lt"/>
              <a:ea typeface="+mn-ea"/>
              <a:cs typeface="+mn-cs"/>
            </a:endParaRPr>
          </a:p>
          <a:p>
            <a:r>
              <a:rPr lang="en-US" sz="1200" kern="1200" dirty="0">
                <a:solidFill>
                  <a:schemeClr val="tx1"/>
                </a:solidFill>
                <a:effectLst/>
                <a:latin typeface="Century Gothic" panose="020B0502020202020204"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Santiago escribiría que </a:t>
            </a:r>
            <a:r>
              <a:rPr lang="es-ES" sz="1200" b="1" kern="1200" dirty="0">
                <a:solidFill>
                  <a:schemeClr val="tx1"/>
                </a:solidFill>
                <a:effectLst/>
                <a:latin typeface="+mn-lt"/>
                <a:ea typeface="+mn-ea"/>
                <a:cs typeface="+mn-cs"/>
              </a:rPr>
              <a:t>hay una fe que no te salva</a:t>
            </a:r>
            <a:r>
              <a:rPr lang="es-ES" sz="1200" kern="1200" dirty="0">
                <a:solidFill>
                  <a:schemeClr val="tx1"/>
                </a:solidFill>
                <a:effectLst/>
                <a:latin typeface="+mn-lt"/>
                <a:ea typeface="+mn-ea"/>
                <a:cs typeface="+mn-cs"/>
              </a:rPr>
              <a:t>. Yo diría que </a:t>
            </a:r>
            <a:r>
              <a:rPr lang="es-ES" sz="1200" b="1" kern="1200" dirty="0">
                <a:solidFill>
                  <a:schemeClr val="tx1"/>
                </a:solidFill>
                <a:effectLst/>
                <a:latin typeface="+mn-lt"/>
                <a:ea typeface="+mn-ea"/>
                <a:cs typeface="+mn-cs"/>
              </a:rPr>
              <a:t>también hay una fe que no es contagiosa</a:t>
            </a:r>
            <a:r>
              <a:rPr lang="en-US" sz="1200" b="1" kern="1200" dirty="0">
                <a:solidFill>
                  <a:schemeClr val="tx1"/>
                </a:solidFill>
                <a:effectLst/>
                <a:latin typeface="Century Gothic" panose="020B0502020202020204" pitchFamily="34" charset="0"/>
                <a:ea typeface="+mn-ea"/>
                <a:cs typeface="+mn-cs"/>
              </a:rPr>
              <a:t>.</a:t>
            </a:r>
            <a:endParaRPr lang="en-US" sz="1200" kern="1200" dirty="0">
              <a:solidFill>
                <a:schemeClr val="tx1"/>
              </a:solidFill>
              <a:effectLst/>
              <a:latin typeface="Century Gothic" panose="020B0502020202020204" pitchFamily="34" charset="0"/>
              <a:ea typeface="+mn-ea"/>
              <a:cs typeface="+mn-cs"/>
            </a:endParaRPr>
          </a:p>
          <a:p>
            <a:r>
              <a:rPr lang="en-US" sz="1200" kern="1200" dirty="0">
                <a:solidFill>
                  <a:schemeClr val="tx1"/>
                </a:solidFill>
                <a:effectLst/>
                <a:latin typeface="Century Gothic" panose="020B0502020202020204" pitchFamily="34" charset="0"/>
                <a:ea typeface="+mn-ea"/>
                <a:cs typeface="+mn-cs"/>
              </a:rPr>
              <a:t> </a:t>
            </a:r>
          </a:p>
          <a:p>
            <a:r>
              <a:rPr lang="es-ES" sz="1200" kern="1200" dirty="0">
                <a:solidFill>
                  <a:schemeClr val="tx1"/>
                </a:solidFill>
                <a:effectLst/>
                <a:latin typeface="+mn-lt"/>
                <a:ea typeface="+mn-ea"/>
                <a:cs typeface="+mn-cs"/>
              </a:rPr>
              <a:t>Debido a que la fe se puede ver en lo que hacemos, yo propondría que Moisés y los niños en nuestras iglesias de hoy son impactados significativamente por la calidad de la fe que VEN modelada en los creyentes a su alrededor</a:t>
            </a:r>
            <a:r>
              <a:rPr lang="en-US" sz="1200" kern="1200" dirty="0">
                <a:solidFill>
                  <a:schemeClr val="tx1"/>
                </a:solidFill>
                <a:effectLst/>
                <a:latin typeface="Century Gothic" panose="020B0502020202020204" pitchFamily="34" charset="0"/>
                <a:ea typeface="+mn-ea"/>
                <a:cs typeface="+mn-cs"/>
              </a:rPr>
              <a:t>.</a:t>
            </a:r>
          </a:p>
          <a:p>
            <a:r>
              <a:rPr lang="en-US" sz="1200" kern="1200" dirty="0">
                <a:solidFill>
                  <a:schemeClr val="tx1"/>
                </a:solidFill>
                <a:effectLst/>
                <a:latin typeface="Century Gothic" panose="020B0502020202020204" pitchFamily="34" charset="0"/>
                <a:ea typeface="+mn-ea"/>
                <a:cs typeface="+mn-cs"/>
              </a:rPr>
              <a:t> </a:t>
            </a:r>
          </a:p>
          <a:p>
            <a:r>
              <a:rPr lang="es-ES" sz="1200" b="1" kern="1200" dirty="0">
                <a:solidFill>
                  <a:schemeClr val="tx1"/>
                </a:solidFill>
                <a:effectLst/>
                <a:latin typeface="+mn-lt"/>
                <a:ea typeface="+mn-ea"/>
                <a:cs typeface="+mn-cs"/>
              </a:rPr>
              <a:t>¿Cuál es nuestro legado? </a:t>
            </a:r>
            <a:r>
              <a:rPr lang="es-ES" sz="1200" kern="1200" dirty="0">
                <a:solidFill>
                  <a:schemeClr val="tx1"/>
                </a:solidFill>
                <a:effectLst/>
                <a:latin typeface="+mn-lt"/>
                <a:ea typeface="+mn-ea"/>
                <a:cs typeface="+mn-cs"/>
              </a:rPr>
              <a:t>Que nuestra fe sea ejemplar para que los niños la vean en nuestra vida—no lo que ven </a:t>
            </a:r>
            <a:r>
              <a:rPr lang="es-ES" sz="1200" b="1" kern="1200" dirty="0">
                <a:solidFill>
                  <a:schemeClr val="tx1"/>
                </a:solidFill>
                <a:effectLst/>
                <a:latin typeface="+mn-lt"/>
                <a:ea typeface="+mn-ea"/>
                <a:cs typeface="+mn-cs"/>
              </a:rPr>
              <a:t>en un escenario</a:t>
            </a:r>
            <a:r>
              <a:rPr lang="es-ES" sz="1200" kern="1200" dirty="0">
                <a:solidFill>
                  <a:schemeClr val="tx1"/>
                </a:solidFill>
                <a:effectLst/>
                <a:latin typeface="+mn-lt"/>
                <a:ea typeface="+mn-ea"/>
                <a:cs typeface="+mn-cs"/>
              </a:rPr>
              <a:t>. Lo que necesitamos hoy en nuestras iglesias y hogares es que haya más personas conscientes de la manera en que viven su vida ya que impacta directamente en las acciones de la próxima generación</a:t>
            </a:r>
            <a:r>
              <a:rPr lang="en-US" sz="1200" kern="1200" dirty="0">
                <a:solidFill>
                  <a:schemeClr val="tx1"/>
                </a:solidFill>
                <a:effectLst/>
                <a:latin typeface="Century Gothic" panose="020B0502020202020204" pitchFamily="34" charset="0"/>
                <a:ea typeface="+mn-ea"/>
                <a:cs typeface="+mn-cs"/>
              </a:rPr>
              <a:t>.</a:t>
            </a:r>
          </a:p>
          <a:p>
            <a:r>
              <a:rPr lang="en-US" sz="1200" kern="1200" dirty="0">
                <a:solidFill>
                  <a:schemeClr val="tx1"/>
                </a:solidFill>
                <a:effectLst/>
                <a:latin typeface="Century Gothic" panose="020B0502020202020204" pitchFamily="34" charset="0"/>
                <a:ea typeface="+mn-ea"/>
                <a:cs typeface="+mn-cs"/>
              </a:rPr>
              <a:t> </a:t>
            </a:r>
          </a:p>
          <a:p>
            <a:r>
              <a:rPr lang="es-ES" sz="1200" kern="1200" dirty="0">
                <a:solidFill>
                  <a:schemeClr val="tx1"/>
                </a:solidFill>
                <a:effectLst/>
                <a:latin typeface="+mn-lt"/>
                <a:ea typeface="+mn-ea"/>
                <a:cs typeface="+mn-cs"/>
              </a:rPr>
              <a:t>Si queremos que nuestros hijos ayuden a las personas sin hogar, debemos dar ejemplo. Si queremos que nuestros hijos sean personas que viven la Palabra, entonces deben vernos en la Palabra. Si queremos que nuestros hijos defiendan a los vulnerables, perdonemos cuando seamos maltratados, y ayunemos y oremos para que esta sea la clase de fe que modelemos</a:t>
            </a:r>
            <a:r>
              <a:rPr lang="en-US" sz="1200" kern="1200" dirty="0">
                <a:solidFill>
                  <a:schemeClr val="tx1"/>
                </a:solidFill>
                <a:effectLst/>
                <a:latin typeface="Century Gothic" panose="020B0502020202020204" pitchFamily="34" charset="0"/>
                <a:ea typeface="+mn-ea"/>
                <a:cs typeface="+mn-cs"/>
              </a:rPr>
              <a:t>.</a:t>
            </a:r>
          </a:p>
          <a:p>
            <a:endParaRPr lang="en-US" sz="1200" kern="1200" dirty="0">
              <a:solidFill>
                <a:schemeClr val="tx1"/>
              </a:solidFill>
              <a:effectLst/>
              <a:latin typeface="Century Gothic" panose="020B0502020202020204" pitchFamily="34" charset="0"/>
              <a:ea typeface="+mn-ea"/>
              <a:cs typeface="+mn-cs"/>
            </a:endParaRPr>
          </a:p>
          <a:p>
            <a:endParaRPr lang="en-US" dirty="0"/>
          </a:p>
        </p:txBody>
      </p:sp>
      <p:sp>
        <p:nvSpPr>
          <p:cNvPr id="4" name="Slide Number Placeholder 3"/>
          <p:cNvSpPr>
            <a:spLocks noGrp="1"/>
          </p:cNvSpPr>
          <p:nvPr>
            <p:ph type="sldNum" sz="quarter" idx="5"/>
          </p:nvPr>
        </p:nvSpPr>
        <p:spPr/>
        <p:txBody>
          <a:bodyPr/>
          <a:lstStyle/>
          <a:p>
            <a:fld id="{711A9EF9-29F9-423A-AC00-2A5EC2341E03}" type="slidenum">
              <a:rPr lang="en-US" smtClean="0"/>
              <a:t>6</a:t>
            </a:fld>
            <a:endParaRPr lang="en-US"/>
          </a:p>
        </p:txBody>
      </p:sp>
    </p:spTree>
    <p:extLst>
      <p:ext uri="{BB962C8B-B14F-4D97-AF65-F5344CB8AC3E}">
        <p14:creationId xmlns:p14="http://schemas.microsoft.com/office/powerpoint/2010/main" val="2009322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MODELE una fe contagiosa – Páginas 6-7</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Hay momentos en que todos necesitamos que alguien nos muestre el camino. Si alguna vez ha intentado enseñarle algo a alguien que está determinado en hacerlo por sí mismo, comprende esto. Su objetivo es ayudarlos a tener éxito tratando de eliminar la prueba y el error. Pero ellos quieren demostrar que pueden hacerlo solos. Usted sabe que, si sólo vieran una vez cómo se hace, podrían aprenderlo mucho más rápido. Es el proceso de escuchar, ver, hacer, aprender. Creemos que si la gente observa mientras se demuestra el ejemplo, será más fácil para ellos aprender la habilidad</a:t>
            </a:r>
            <a:r>
              <a:rPr lang="en-US" sz="1200" kern="1200" dirty="0">
                <a:solidFill>
                  <a:schemeClr val="tx1"/>
                </a:solidFill>
                <a:effectLst/>
                <a:latin typeface="+mn-lt"/>
                <a:ea typeface="+mn-ea"/>
                <a:cs typeface="+mn-cs"/>
              </a:rPr>
              <a:t>.</a:t>
            </a:r>
            <a:endParaRPr lang="en-US" sz="1200" b="0" i="0" u="none" strike="noStrike" kern="1200" baseline="0" dirty="0">
              <a:solidFill>
                <a:schemeClr val="tx1"/>
              </a:solidFill>
              <a:latin typeface="Century Gothic" panose="020B0502020202020204" pitchFamily="34" charset="0"/>
              <a:ea typeface="+mn-ea"/>
              <a:cs typeface="+mn-cs"/>
            </a:endParaRPr>
          </a:p>
          <a:p>
            <a:endParaRPr lang="en-US" sz="1200" b="0" i="0" u="none" strike="noStrike" kern="1200" baseline="0" dirty="0">
              <a:solidFill>
                <a:schemeClr val="tx1"/>
              </a:solidFill>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Creo que Pablo comprendía esta dinámica cuando escribió su carta a los corintios. Los creyentes corintios vivían en una cultura impregnada de rituales paganos, hasta el punto de que parte de la comida en el mercado se convirtió en una piedra de tropiezo.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En 1 Corintios 10, Pablo comparte un nuevo estándar con estos creyentes. Un estándar que no sólo aborda los comportamientos que eran apropiados e inapropiados, </a:t>
            </a:r>
            <a:r>
              <a:rPr lang="es-ES" sz="1200" i="1" kern="1200" dirty="0">
                <a:solidFill>
                  <a:schemeClr val="tx1"/>
                </a:solidFill>
                <a:effectLst/>
                <a:latin typeface="+mn-lt"/>
                <a:ea typeface="+mn-ea"/>
                <a:cs typeface="+mn-cs"/>
              </a:rPr>
              <a:t>sino también la idea de que la manera en que vivimos nuestra vida tiene un impacto directo en quienes nos rodean</a:t>
            </a:r>
            <a:r>
              <a:rPr lang="en-US" sz="1200" b="0" i="0" u="none" strike="noStrike" kern="1200" baseline="0" dirty="0">
                <a:solidFill>
                  <a:schemeClr val="tx1"/>
                </a:solidFill>
                <a:latin typeface="Century Gothic" panose="020B0502020202020204" pitchFamily="34" charset="0"/>
                <a:ea typeface="+mn-ea"/>
                <a:cs typeface="+mn-cs"/>
              </a:rPr>
              <a:t>.</a:t>
            </a:r>
          </a:p>
          <a:p>
            <a:endParaRPr lang="en-US" sz="1200" b="0" i="0" u="none" strike="noStrike" kern="1200" baseline="0" dirty="0">
              <a:solidFill>
                <a:schemeClr val="tx1"/>
              </a:solidFill>
              <a:latin typeface="Century Gothic" panose="020B0502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Lo que hacemos tiene la capacidad de influir en cómo viven otras personas. Considere las siguientes verdades de este pasaje</a:t>
            </a:r>
            <a:r>
              <a:rPr lang="en-US" sz="1200" b="0" i="0" u="none" strike="noStrike" kern="1200" baseline="0" dirty="0">
                <a:solidFill>
                  <a:schemeClr val="tx1"/>
                </a:solidFill>
                <a:latin typeface="Century Gothic" panose="020B0502020202020204" pitchFamily="34" charset="0"/>
                <a:ea typeface="+mn-ea"/>
                <a:cs typeface="+mn-cs"/>
              </a:rPr>
              <a:t>:</a:t>
            </a:r>
          </a:p>
          <a:p>
            <a:r>
              <a:rPr lang="es-ES" sz="1200" kern="1200" dirty="0">
                <a:solidFill>
                  <a:schemeClr val="tx1"/>
                </a:solidFill>
                <a:effectLst/>
                <a:latin typeface="+mn-lt"/>
                <a:ea typeface="+mn-ea"/>
                <a:cs typeface="+mn-cs"/>
              </a:rPr>
              <a:t>1. Dos veces en los </a:t>
            </a:r>
            <a:r>
              <a:rPr lang="es-ES" sz="1200" b="1" kern="1200" dirty="0">
                <a:solidFill>
                  <a:schemeClr val="tx1"/>
                </a:solidFill>
                <a:effectLst/>
                <a:latin typeface="+mn-lt"/>
                <a:ea typeface="+mn-ea"/>
                <a:cs typeface="+mn-cs"/>
              </a:rPr>
              <a:t>versículos 6 y 11</a:t>
            </a:r>
            <a:r>
              <a:rPr lang="es-ES" sz="1200" kern="1200" dirty="0">
                <a:solidFill>
                  <a:schemeClr val="tx1"/>
                </a:solidFill>
                <a:effectLst/>
                <a:latin typeface="+mn-lt"/>
                <a:ea typeface="+mn-ea"/>
                <a:cs typeface="+mn-cs"/>
              </a:rPr>
              <a:t> Pablo usa la frase: </a:t>
            </a:r>
            <a:r>
              <a:rPr lang="es-E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Todo</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eso</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sucedió</a:t>
            </a:r>
            <a:r>
              <a:rPr lang="en-US" sz="1200" b="1" kern="1200" dirty="0">
                <a:solidFill>
                  <a:schemeClr val="tx1"/>
                </a:solidFill>
                <a:effectLst/>
                <a:latin typeface="+mn-lt"/>
                <a:ea typeface="+mn-ea"/>
                <a:cs typeface="+mn-cs"/>
              </a:rPr>
              <a:t> para </a:t>
            </a:r>
            <a:r>
              <a:rPr lang="en-US" sz="1200" b="1" kern="1200" dirty="0" err="1">
                <a:solidFill>
                  <a:schemeClr val="tx1"/>
                </a:solidFill>
                <a:effectLst/>
                <a:latin typeface="+mn-lt"/>
                <a:ea typeface="+mn-ea"/>
                <a:cs typeface="+mn-cs"/>
              </a:rPr>
              <a:t>servirnos</a:t>
            </a:r>
            <a:r>
              <a:rPr lang="en-US" sz="1200" b="1" kern="1200" dirty="0">
                <a:solidFill>
                  <a:schemeClr val="tx1"/>
                </a:solidFill>
                <a:effectLst/>
                <a:latin typeface="+mn-lt"/>
                <a:ea typeface="+mn-ea"/>
                <a:cs typeface="+mn-cs"/>
              </a:rPr>
              <a:t> de </a:t>
            </a:r>
            <a:r>
              <a:rPr lang="en-US" sz="1200" b="1" kern="1200" dirty="0" err="1">
                <a:solidFill>
                  <a:schemeClr val="tx1"/>
                </a:solidFill>
                <a:effectLst/>
                <a:latin typeface="+mn-lt"/>
                <a:ea typeface="+mn-ea"/>
                <a:cs typeface="+mn-cs"/>
              </a:rPr>
              <a:t>ejemplo</a:t>
            </a:r>
            <a:r>
              <a:rPr lang="es-E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2. </a:t>
            </a:r>
            <a:r>
              <a:rPr lang="es-ES" sz="1200" b="1" kern="1200" dirty="0">
                <a:solidFill>
                  <a:schemeClr val="tx1"/>
                </a:solidFill>
                <a:effectLst/>
                <a:latin typeface="+mn-lt"/>
                <a:ea typeface="+mn-ea"/>
                <a:cs typeface="+mn-cs"/>
              </a:rPr>
              <a:t>V. 24</a:t>
            </a:r>
            <a:r>
              <a:rPr lang="es-ES" sz="1200" kern="1200" dirty="0">
                <a:solidFill>
                  <a:schemeClr val="tx1"/>
                </a:solidFill>
                <a:effectLst/>
                <a:latin typeface="+mn-lt"/>
                <a:ea typeface="+mn-ea"/>
                <a:cs typeface="+mn-cs"/>
              </a:rPr>
              <a:t>: </a:t>
            </a:r>
            <a:r>
              <a:rPr lang="es-ES" sz="1200" b="1"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Que </a:t>
            </a:r>
            <a:r>
              <a:rPr lang="en-US" sz="1200" b="1" kern="1200" dirty="0" err="1">
                <a:solidFill>
                  <a:schemeClr val="tx1"/>
                </a:solidFill>
                <a:effectLst/>
                <a:latin typeface="+mn-lt"/>
                <a:ea typeface="+mn-ea"/>
                <a:cs typeface="+mn-cs"/>
              </a:rPr>
              <a:t>nadie</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busque</a:t>
            </a:r>
            <a:r>
              <a:rPr lang="en-US" sz="1200" b="1" kern="1200" dirty="0">
                <a:solidFill>
                  <a:schemeClr val="tx1"/>
                </a:solidFill>
                <a:effectLst/>
                <a:latin typeface="+mn-lt"/>
                <a:ea typeface="+mn-ea"/>
                <a:cs typeface="+mn-cs"/>
              </a:rPr>
              <a:t> sus </a:t>
            </a:r>
            <a:r>
              <a:rPr lang="en-US" sz="1200" b="1" kern="1200" dirty="0" err="1">
                <a:solidFill>
                  <a:schemeClr val="tx1"/>
                </a:solidFill>
                <a:effectLst/>
                <a:latin typeface="+mn-lt"/>
                <a:ea typeface="+mn-ea"/>
                <a:cs typeface="+mn-cs"/>
              </a:rPr>
              <a:t>propios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intereses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sino</a:t>
            </a:r>
            <a:r>
              <a:rPr lang="en-US" sz="1200" b="1" kern="1200" dirty="0">
                <a:solidFill>
                  <a:schemeClr val="tx1"/>
                </a:solidFill>
                <a:effectLst/>
                <a:latin typeface="+mn-lt"/>
                <a:ea typeface="+mn-ea"/>
                <a:cs typeface="+mn-cs"/>
              </a:rPr>
              <a:t> los del </a:t>
            </a:r>
            <a:r>
              <a:rPr lang="en-US" sz="1200" b="1" kern="1200" dirty="0" err="1">
                <a:solidFill>
                  <a:schemeClr val="tx1"/>
                </a:solidFill>
                <a:effectLst/>
                <a:latin typeface="+mn-lt"/>
                <a:ea typeface="+mn-ea"/>
                <a:cs typeface="+mn-cs"/>
              </a:rPr>
              <a:t>prójimo</a:t>
            </a:r>
            <a:r>
              <a:rPr lang="es-E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3. </a:t>
            </a:r>
            <a:r>
              <a:rPr lang="es-ES" sz="1200" b="1" kern="1200" dirty="0">
                <a:solidFill>
                  <a:schemeClr val="tx1"/>
                </a:solidFill>
                <a:effectLst/>
                <a:latin typeface="+mn-lt"/>
                <a:ea typeface="+mn-ea"/>
                <a:cs typeface="+mn-cs"/>
              </a:rPr>
              <a:t>V. 33: «</a:t>
            </a:r>
            <a:r>
              <a:rPr lang="en-US" sz="1200" b="1" kern="1200" dirty="0">
                <a:solidFill>
                  <a:schemeClr val="tx1"/>
                </a:solidFill>
                <a:effectLst/>
                <a:latin typeface="+mn-lt"/>
                <a:ea typeface="+mn-ea"/>
                <a:cs typeface="+mn-cs"/>
              </a:rPr>
              <a:t>No </a:t>
            </a:r>
            <a:r>
              <a:rPr lang="en-US" sz="1200" b="1" kern="1200" dirty="0" err="1">
                <a:solidFill>
                  <a:schemeClr val="tx1"/>
                </a:solidFill>
                <a:effectLst/>
                <a:latin typeface="+mn-lt"/>
                <a:ea typeface="+mn-ea"/>
                <a:cs typeface="+mn-cs"/>
              </a:rPr>
              <a:t>busco</a:t>
            </a:r>
            <a:r>
              <a:rPr lang="en-US" sz="1200" b="1" kern="1200" dirty="0">
                <a:solidFill>
                  <a:schemeClr val="tx1"/>
                </a:solidFill>
                <a:effectLst/>
                <a:latin typeface="+mn-lt"/>
                <a:ea typeface="+mn-ea"/>
                <a:cs typeface="+mn-cs"/>
              </a:rPr>
              <a:t> mis </a:t>
            </a:r>
            <a:r>
              <a:rPr lang="en-US" sz="1200" b="1" kern="1200" dirty="0" err="1">
                <a:solidFill>
                  <a:schemeClr val="tx1"/>
                </a:solidFill>
                <a:effectLst/>
                <a:latin typeface="+mn-lt"/>
                <a:ea typeface="+mn-ea"/>
                <a:cs typeface="+mn-cs"/>
              </a:rPr>
              <a:t>propios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intereses</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sino</a:t>
            </a:r>
            <a:r>
              <a:rPr lang="en-US" sz="1200" b="1" kern="1200" dirty="0">
                <a:solidFill>
                  <a:schemeClr val="tx1"/>
                </a:solidFill>
                <a:effectLst/>
                <a:latin typeface="+mn-lt"/>
                <a:ea typeface="+mn-ea"/>
                <a:cs typeface="+mn-cs"/>
              </a:rPr>
              <a:t> los de los </a:t>
            </a:r>
            <a:r>
              <a:rPr lang="en-US" sz="1200" b="1" kern="1200" dirty="0" err="1">
                <a:solidFill>
                  <a:schemeClr val="tx1"/>
                </a:solidFill>
                <a:effectLst/>
                <a:latin typeface="+mn-lt"/>
                <a:ea typeface="+mn-ea"/>
                <a:cs typeface="+mn-cs"/>
              </a:rPr>
              <a:t>demás</a:t>
            </a:r>
            <a:r>
              <a:rPr lang="en-US" sz="1200" b="1" kern="1200" dirty="0">
                <a:solidFill>
                  <a:schemeClr val="tx1"/>
                </a:solidFill>
                <a:effectLst/>
                <a:latin typeface="+mn-lt"/>
                <a:ea typeface="+mn-ea"/>
                <a:cs typeface="+mn-cs"/>
              </a:rPr>
              <a:t>, para que </a:t>
            </a:r>
            <a:r>
              <a:rPr lang="en-US" sz="1200" b="1" kern="1200" dirty="0" err="1">
                <a:solidFill>
                  <a:schemeClr val="tx1"/>
                </a:solidFill>
                <a:effectLst/>
                <a:latin typeface="+mn-lt"/>
                <a:ea typeface="+mn-ea"/>
                <a:cs typeface="+mn-cs"/>
              </a:rPr>
              <a:t>sean</a:t>
            </a:r>
            <a:r>
              <a:rPr lang="en-US" sz="1200" b="1" kern="1200" dirty="0">
                <a:solidFill>
                  <a:schemeClr val="tx1"/>
                </a:solidFill>
                <a:effectLst/>
                <a:latin typeface="+mn-lt"/>
                <a:ea typeface="+mn-ea"/>
                <a:cs typeface="+mn-cs"/>
              </a:rPr>
              <a:t> salvos</a:t>
            </a:r>
            <a:r>
              <a:rPr lang="es-E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4. </a:t>
            </a:r>
            <a:r>
              <a:rPr lang="es-ES" sz="1200" b="1" kern="1200" dirty="0">
                <a:solidFill>
                  <a:schemeClr val="tx1"/>
                </a:solidFill>
                <a:effectLst/>
                <a:latin typeface="+mn-lt"/>
                <a:ea typeface="+mn-ea"/>
                <a:cs typeface="+mn-cs"/>
              </a:rPr>
              <a:t>11:1: «</a:t>
            </a:r>
            <a:r>
              <a:rPr lang="en-US" sz="1200" b="1" kern="1200" dirty="0" err="1">
                <a:solidFill>
                  <a:schemeClr val="tx1"/>
                </a:solidFill>
                <a:effectLst/>
                <a:latin typeface="+mn-lt"/>
                <a:ea typeface="+mn-ea"/>
                <a:cs typeface="+mn-cs"/>
              </a:rPr>
              <a:t>Imítenme</a:t>
            </a:r>
            <a:r>
              <a:rPr lang="en-US" sz="1200" b="1" kern="1200" dirty="0">
                <a:solidFill>
                  <a:schemeClr val="tx1"/>
                </a:solidFill>
                <a:effectLst/>
                <a:latin typeface="+mn-lt"/>
                <a:ea typeface="+mn-ea"/>
                <a:cs typeface="+mn-cs"/>
              </a:rPr>
              <a:t> a </a:t>
            </a:r>
            <a:r>
              <a:rPr lang="en-US" sz="1200" b="1" kern="1200" dirty="0" err="1">
                <a:solidFill>
                  <a:schemeClr val="tx1"/>
                </a:solidFill>
                <a:effectLst/>
                <a:latin typeface="+mn-lt"/>
                <a:ea typeface="+mn-ea"/>
                <a:cs typeface="+mn-cs"/>
              </a:rPr>
              <a:t>mí</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como</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yo</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imito</a:t>
            </a:r>
            <a:r>
              <a:rPr lang="en-US" sz="1200" b="1" kern="1200" dirty="0">
                <a:solidFill>
                  <a:schemeClr val="tx1"/>
                </a:solidFill>
                <a:effectLst/>
                <a:latin typeface="+mn-lt"/>
                <a:ea typeface="+mn-ea"/>
                <a:cs typeface="+mn-cs"/>
              </a:rPr>
              <a:t> a Cristo».</a:t>
            </a:r>
            <a:endParaRPr lang="en-US" sz="1200" kern="1200" dirty="0">
              <a:solidFill>
                <a:schemeClr val="tx1"/>
              </a:solidFill>
              <a:effectLst/>
              <a:latin typeface="+mn-lt"/>
              <a:ea typeface="+mn-ea"/>
              <a:cs typeface="+mn-cs"/>
            </a:endParaRPr>
          </a:p>
          <a:p>
            <a:endParaRPr lang="en-US" sz="1200" b="1" i="0" u="none" strike="noStrike" kern="1200" baseline="0" dirty="0">
              <a:solidFill>
                <a:schemeClr val="tx1"/>
              </a:solidFill>
              <a:latin typeface="Century Gothic" panose="020B0502020202020204" pitchFamily="34" charset="0"/>
              <a:ea typeface="+mn-ea"/>
              <a:cs typeface="+mn-cs"/>
            </a:endParaRPr>
          </a:p>
          <a:p>
            <a:r>
              <a:rPr lang="es-ES" sz="1200" b="1" kern="1200" dirty="0">
                <a:solidFill>
                  <a:schemeClr val="tx1"/>
                </a:solidFill>
                <a:effectLst/>
                <a:latin typeface="+mn-lt"/>
                <a:ea typeface="+mn-ea"/>
                <a:cs typeface="+mn-cs"/>
              </a:rPr>
              <a:t>No hay ninguna duda: Su vida es contagiosa. La gente lo está mirando y lo imitará. Sea muy intencional en imitar a Cristo</a:t>
            </a:r>
            <a:r>
              <a:rPr lang="en-US" sz="1200" b="1" i="0" u="none" strike="noStrike" kern="1200" baseline="0" dirty="0">
                <a:solidFill>
                  <a:schemeClr val="tx1"/>
                </a:solidFill>
                <a:latin typeface="Century Gothic" panose="020B0502020202020204" pitchFamily="34" charset="0"/>
                <a:ea typeface="+mn-ea"/>
                <a:cs typeface="+mn-cs"/>
              </a:rPr>
              <a:t>.</a:t>
            </a:r>
            <a:endParaRPr lang="en-US" b="1"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fld id="{711A9EF9-29F9-423A-AC00-2A5EC2341E03}" type="slidenum">
              <a:rPr lang="en-US" smtClean="0"/>
              <a:t>7</a:t>
            </a:fld>
            <a:endParaRPr lang="en-US"/>
          </a:p>
        </p:txBody>
      </p:sp>
    </p:spTree>
    <p:extLst>
      <p:ext uri="{BB962C8B-B14F-4D97-AF65-F5344CB8AC3E}">
        <p14:creationId xmlns:p14="http://schemas.microsoft.com/office/powerpoint/2010/main" val="2308142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Lo que revela la ciencia – Páginas 8-9</a:t>
            </a:r>
            <a:endParaRPr lang="en-US" sz="1200" kern="1200" dirty="0">
              <a:solidFill>
                <a:schemeClr val="tx1"/>
              </a:solidFill>
              <a:effectLst/>
              <a:latin typeface="+mn-lt"/>
              <a:ea typeface="+mn-ea"/>
              <a:cs typeface="+mn-cs"/>
            </a:endParaRPr>
          </a:p>
          <a:p>
            <a:r>
              <a:rPr lang="es-ES" sz="1200" b="1" kern="1200" dirty="0">
                <a:solidFill>
                  <a:schemeClr val="tx1"/>
                </a:solidFill>
                <a:effectLst/>
                <a:latin typeface="+mn-lt"/>
                <a:ea typeface="+mn-ea"/>
                <a:cs typeface="+mn-cs"/>
              </a:rPr>
              <a:t>Sugerencia de actividad</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En YouTube, busque el video “No Puedes ver esto sin BOSTEZAR” y muéstrelo</a:t>
            </a:r>
            <a:r>
              <a:rPr lang="en-US" b="0" dirty="0">
                <a:latin typeface="Century Gothic" panose="020B0502020202020204" pitchFamily="34" charset="0"/>
              </a:rPr>
              <a:t>. </a:t>
            </a:r>
          </a:p>
          <a:p>
            <a:endParaRPr lang="en-US" b="0" dirty="0">
              <a:latin typeface="Century Gothic" panose="020B0502020202020204" pitchFamily="34" charset="0"/>
            </a:endParaRPr>
          </a:p>
          <a:p>
            <a:r>
              <a:rPr lang="es-ES" sz="1200" kern="1200" dirty="0">
                <a:solidFill>
                  <a:schemeClr val="tx1"/>
                </a:solidFill>
                <a:effectLst/>
                <a:latin typeface="+mn-lt"/>
                <a:ea typeface="+mn-ea"/>
                <a:cs typeface="+mn-cs"/>
              </a:rPr>
              <a:t>¿Sabía que el bostezo que ocurre después de ver a alguien bostezar se remonta a un sistema cerebral llamado «neuronas espejo»? Es la parte del cerebro que se activa cuando usted ve que alguien realiza una acción específica. He aquí otro ejemplo. ¿Alguna vez ha tratado de darle puré de manzana a un niño sólo para encontrarse abriendo su boca cuando ellos abren la suya? Estas son las neuronas espejo en acción. Esta es la razón por la que bostezar parece contagioso.</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Esta idea de vivir una fe contagiosa es importante no sólo para los que hablan, caminan y más, sino incluso para los bebés no nacidos y recién nacidos. La ciencia de hoy ha revelado hechos notables sobre el cerebro.</a:t>
            </a:r>
            <a:endParaRPr lang="en-US" sz="1200" kern="1200" dirty="0">
              <a:solidFill>
                <a:schemeClr val="tx1"/>
              </a:solidFill>
              <a:effectLst/>
              <a:latin typeface="+mn-lt"/>
              <a:ea typeface="+mn-ea"/>
              <a:cs typeface="+mn-cs"/>
            </a:endParaRPr>
          </a:p>
          <a:p>
            <a:endParaRPr lang="en-US" dirty="0">
              <a:latin typeface="Century Gothic" panose="020B0502020202020204" pitchFamily="34" charset="0"/>
            </a:endParaRPr>
          </a:p>
          <a:p>
            <a:pPr lvl="0"/>
            <a:r>
              <a:rPr lang="en-US" dirty="0">
                <a:latin typeface="Century Gothic" panose="020B0502020202020204" pitchFamily="34" charset="0"/>
              </a:rPr>
              <a:t>•   </a:t>
            </a:r>
            <a:r>
              <a:rPr lang="es-ES" sz="1200" kern="1200" dirty="0">
                <a:solidFill>
                  <a:schemeClr val="tx1"/>
                </a:solidFill>
                <a:effectLst/>
                <a:latin typeface="+mn-lt"/>
                <a:ea typeface="+mn-ea"/>
                <a:cs typeface="+mn-cs"/>
              </a:rPr>
              <a:t>Los bebés comienzan a captar señales muchísimo antes de que puedan expresarse en formas verbales y motoras.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El cerebro de un bebé crece a un ritmo tan rápido que la cantidad de información que ingresa es astronómica—incluso más que en los adultos. En el cerebro de un bebé, cada vía neural es nueva.</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Los estudios han revelado que la audición y el cerebro de los bebés se desarrollan lo suficiente en el útero para que sólo unas horas después del nacimiento puedan distinguir entre la voz de su madre biológica y la voz de un extraño.</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Se han realizado estudios que muestran que determinados bebés pueden distinguir entre el idioma que se habla en el hogar y un idioma diferente.</a:t>
            </a:r>
            <a:endParaRPr lang="en-US" dirty="0">
              <a:latin typeface="Century Gothic" panose="020B0502020202020204" pitchFamily="34" charset="0"/>
            </a:endParaRPr>
          </a:p>
          <a:p>
            <a:endParaRPr lang="en-US" dirty="0">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¡Nuestros cerebros están diseñados para imitar!</a:t>
            </a:r>
            <a:r>
              <a:rPr lang="en-US" dirty="0">
                <a:effectLs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¿Por qué entonces imitamos a algunas personas más que a otras? Cuando la </a:t>
            </a:r>
            <a:r>
              <a:rPr lang="es-ES" sz="1200" b="1" kern="1200" dirty="0">
                <a:solidFill>
                  <a:schemeClr val="tx1"/>
                </a:solidFill>
                <a:effectLst/>
                <a:latin typeface="+mn-lt"/>
                <a:ea typeface="+mn-ea"/>
                <a:cs typeface="+mn-cs"/>
              </a:rPr>
              <a:t>emoción </a:t>
            </a:r>
            <a:r>
              <a:rPr lang="es-ES" sz="1200" kern="1200" dirty="0">
                <a:solidFill>
                  <a:schemeClr val="tx1"/>
                </a:solidFill>
                <a:effectLst/>
                <a:latin typeface="+mn-lt"/>
                <a:ea typeface="+mn-ea"/>
                <a:cs typeface="+mn-cs"/>
              </a:rPr>
              <a:t>o la </a:t>
            </a:r>
            <a:r>
              <a:rPr lang="es-ES" sz="1200" b="1" kern="1200" dirty="0">
                <a:solidFill>
                  <a:schemeClr val="tx1"/>
                </a:solidFill>
                <a:effectLst/>
                <a:latin typeface="+mn-lt"/>
                <a:ea typeface="+mn-ea"/>
                <a:cs typeface="+mn-cs"/>
              </a:rPr>
              <a:t>empatía</a:t>
            </a:r>
            <a:r>
              <a:rPr lang="es-ES" sz="1200" kern="1200" dirty="0">
                <a:solidFill>
                  <a:schemeClr val="tx1"/>
                </a:solidFill>
                <a:effectLst/>
                <a:latin typeface="+mn-lt"/>
                <a:ea typeface="+mn-ea"/>
                <a:cs typeface="+mn-cs"/>
              </a:rPr>
              <a:t> están presentes, el deseo de imitar es aún más profundo. Cuando alguien está más apegado emocionalmente a otra persona, la activación de esas neuronas espejo se vuelve mucho más pegajosa. Es por eso que es importante que las personas a quienes sus hijos admiran estén modelando comportamientos apropiados</a:t>
            </a:r>
            <a:r>
              <a:rPr lang="en-US" dirty="0">
                <a:latin typeface="Century Gothic" panose="020B0502020202020204" pitchFamily="34" charset="0"/>
              </a:rPr>
              <a:t>.</a:t>
            </a:r>
          </a:p>
          <a:p>
            <a:endParaRPr lang="en-US" dirty="0">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Los publicistas lo saben. ¿Alguna vez ha visto una marca popular tener el respaldo de celebridades en sus productos? La conexión emocional con una súper estrella crea una conexión más fuerte con la actividad que realizan. Nos vemos a nosotros mismos siendo como estas celebridades. Por lo tanto, nos vemos usando los mismos productos o viviendo el mismo estilo de vida que ellos porque tenemos un vínculo emocional con ellos—aunque es posible que nunca estemos cerca de ellos</a:t>
            </a:r>
            <a:r>
              <a:rPr lang="en-US" sz="1200" kern="1200" dirty="0">
                <a:solidFill>
                  <a:schemeClr val="tx1"/>
                </a:solidFill>
                <a:effectLst/>
                <a:latin typeface="Century Gothic" panose="020B0502020202020204" pitchFamily="34" charset="0"/>
                <a:ea typeface="+mn-ea"/>
                <a:cs typeface="+mn-cs"/>
              </a:rPr>
              <a:t>.</a:t>
            </a:r>
          </a:p>
          <a:p>
            <a:endParaRPr lang="en-US" dirty="0">
              <a:latin typeface="Century Gothic" panose="020B0502020202020204" pitchFamily="34" charset="0"/>
            </a:endParaRPr>
          </a:p>
          <a:p>
            <a:r>
              <a:rPr lang="es-ES" sz="1200" kern="1200" dirty="0">
                <a:solidFill>
                  <a:schemeClr val="tx1"/>
                </a:solidFill>
                <a:effectLst/>
                <a:latin typeface="+mn-lt"/>
                <a:ea typeface="+mn-ea"/>
                <a:cs typeface="+mn-cs"/>
              </a:rPr>
              <a:t>•  ¿A quién admiran sus hijos? ¿A quién están apegados emocionalmente? ¿Quién tiene su corazón? Si se detiene y piensa en estas personas, podría darle una pista sobre los tipos de comportamientos que podría ver en sus hijos algún día.</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¿Modelan el comportamiento correcto, prestan atención positiva a los comportamientos correctos, son un ejemplo? O…</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s-ES" sz="1200" kern="1200" dirty="0">
                <a:solidFill>
                  <a:schemeClr val="tx1"/>
                </a:solidFill>
                <a:effectLst/>
                <a:latin typeface="+mn-lt"/>
                <a:ea typeface="+mn-ea"/>
                <a:cs typeface="+mn-cs"/>
              </a:rPr>
              <a:t>¿Modelan un mal comportamiento, sólo dan instrucciones y señalan todos los errores, se frustran cuando los alumnos replican su enfoque?</a:t>
            </a:r>
            <a:r>
              <a:rPr lang="en-US" dirty="0">
                <a:effectLst/>
              </a:rPr>
              <a:t> </a:t>
            </a:r>
            <a:br>
              <a:rPr lang="en-US" dirty="0">
                <a:effectLst/>
              </a:rPr>
            </a:br>
            <a:endParaRPr lang="en-US" dirty="0">
              <a:latin typeface="Century Gothic" panose="020B0502020202020204" pitchFamily="34" charset="0"/>
            </a:endParaRPr>
          </a:p>
          <a:p>
            <a:r>
              <a:rPr lang="es-ES" sz="1200" kern="1200" dirty="0">
                <a:solidFill>
                  <a:schemeClr val="tx1"/>
                </a:solidFill>
                <a:effectLst/>
                <a:latin typeface="+mn-lt"/>
                <a:ea typeface="+mn-ea"/>
                <a:cs typeface="+mn-cs"/>
              </a:rPr>
              <a:t>Los niños y adultos en nuestros ministerios, desde los más pequeños hasta los mayores, definitivamente están absorbiendo la vida que modelamos. No podemos elegir qué impresiones dejan una huella duradera. Podría ser una palabra </a:t>
            </a:r>
            <a:r>
              <a:rPr lang="es-ES" sz="1200" kern="1200" dirty="0" err="1">
                <a:solidFill>
                  <a:schemeClr val="tx1"/>
                </a:solidFill>
                <a:effectLst/>
                <a:latin typeface="+mn-lt"/>
                <a:ea typeface="+mn-ea"/>
                <a:cs typeface="+mn-cs"/>
              </a:rPr>
              <a:t>grocera</a:t>
            </a:r>
            <a:r>
              <a:rPr lang="es-ES" sz="1200" kern="1200" dirty="0">
                <a:solidFill>
                  <a:schemeClr val="tx1"/>
                </a:solidFill>
                <a:effectLst/>
                <a:latin typeface="+mn-lt"/>
                <a:ea typeface="+mn-ea"/>
                <a:cs typeface="+mn-cs"/>
              </a:rPr>
              <a:t> de un entrenador, una palabra amable de un extraño o un regalo que no se esperaba. Pero lo que sí podemos elegir es… asegurarnos de que nuestras acciones sean consecuentes con la Palabra de Dios y que sigamos siendo moldeados a la imagen de Cristo.</a:t>
            </a:r>
            <a:endParaRPr lang="en-US" sz="1200" kern="1200" dirty="0">
              <a:solidFill>
                <a:schemeClr val="tx1"/>
              </a:solidFill>
              <a:effectLst/>
              <a:latin typeface="+mn-lt"/>
              <a:ea typeface="+mn-ea"/>
              <a:cs typeface="+mn-cs"/>
            </a:endParaRPr>
          </a:p>
          <a:p>
            <a:endParaRPr lang="en-US" dirty="0">
              <a:latin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1" kern="1200" dirty="0">
                <a:solidFill>
                  <a:schemeClr val="tx1"/>
                </a:solidFill>
                <a:effectLst/>
                <a:latin typeface="+mn-lt"/>
                <a:ea typeface="+mn-ea"/>
                <a:cs typeface="+mn-cs"/>
              </a:rPr>
              <a:t>Reflexión</a:t>
            </a:r>
            <a:endParaRPr lang="en-US" b="1" dirty="0">
              <a:latin typeface="Century Gothic" panose="020B0502020202020204" pitchFamily="34" charset="0"/>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Piense en una persona que usted quería ser cuando niño. ¿Qué hizo él o ella que lo inspiró? ¿Imitó usted a esa persona? En caso afirmativo, ¿en qué maneras?</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s-ES" sz="1200" kern="1200" dirty="0">
                <a:solidFill>
                  <a:schemeClr val="tx1"/>
                </a:solidFill>
                <a:effectLst/>
                <a:latin typeface="+mn-lt"/>
                <a:ea typeface="+mn-ea"/>
                <a:cs typeface="+mn-cs"/>
              </a:rPr>
              <a:t>Si hubiera sabido que hicieron trampa con sus impuestos, tenían un muy mal olor corporal, odiaban a los gatitos y masticaban con la boca abierta, ¿aún querría ser como ellos?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711A9EF9-29F9-423A-AC00-2A5EC2341E03}" type="slidenum">
              <a:rPr lang="en-US" smtClean="0"/>
              <a:t>8</a:t>
            </a:fld>
            <a:endParaRPr lang="en-US"/>
          </a:p>
        </p:txBody>
      </p:sp>
    </p:spTree>
    <p:extLst>
      <p:ext uri="{BB962C8B-B14F-4D97-AF65-F5344CB8AC3E}">
        <p14:creationId xmlns:p14="http://schemas.microsoft.com/office/powerpoint/2010/main" val="4115749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1" kern="1200" dirty="0">
                <a:solidFill>
                  <a:schemeClr val="tx1"/>
                </a:solidFill>
                <a:effectLst/>
                <a:latin typeface="+mn-lt"/>
                <a:ea typeface="+mn-ea"/>
                <a:cs typeface="+mn-cs"/>
              </a:rPr>
              <a:t>MODELAR comportamientos espirituales – Páginas 9-10</a:t>
            </a:r>
            <a:r>
              <a:rPr lang="en-US" dirty="0">
                <a:effectLst/>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Tal vez se pregunte por dónde comenzar. Considere esta lista de ocho objetivos y elija uno como punto de partida. Esfuércese por ser un modelo a seguir en esta área, conforme se compromete a ser un modelo y mentor del mensaje de Dios</a:t>
            </a:r>
            <a:r>
              <a:rPr lang="en-US" dirty="0">
                <a:latin typeface="Century Gothic" panose="020B0502020202020204" pitchFamily="34" charset="0"/>
              </a:rPr>
              <a:t>.</a:t>
            </a:r>
          </a:p>
          <a:p>
            <a:r>
              <a:rPr lang="es-ES" sz="1200" kern="1200" dirty="0">
                <a:solidFill>
                  <a:schemeClr val="tx1"/>
                </a:solidFill>
                <a:effectLst/>
                <a:latin typeface="+mn-lt"/>
                <a:ea typeface="+mn-ea"/>
                <a:cs typeface="+mn-cs"/>
              </a:rPr>
              <a:t>• Poderoso en la oración</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 Sensible en la adoración</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 Adiestrado en la Palabra</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 Empoderado por el Espíritu</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 Valeroso en la fe</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 Activo en el servicio </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 Dar abnegadamente </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 Vivir como Cristo</a:t>
            </a:r>
            <a:r>
              <a:rPr lang="en-US" dirty="0">
                <a:effectLst/>
              </a:rPr>
              <a:t> </a:t>
            </a:r>
          </a:p>
          <a:p>
            <a:endParaRPr lang="en-US" dirty="0">
              <a:latin typeface="Century Gothic" panose="020B0502020202020204" pitchFamily="34" charset="0"/>
            </a:endParaRPr>
          </a:p>
          <a:p>
            <a:r>
              <a:rPr lang="es-ES" sz="1200" kern="1200" dirty="0">
                <a:solidFill>
                  <a:schemeClr val="tx1"/>
                </a:solidFill>
                <a:effectLst/>
                <a:latin typeface="+mn-lt"/>
                <a:ea typeface="+mn-ea"/>
                <a:cs typeface="+mn-cs"/>
              </a:rPr>
              <a:t>Si nuestra fe debe verse, ¿cuántas veces nos ven nuestros hijos participando en estas actividades? ¿Sólo durante la iglesia? ¿Sólo cuando está rodeado de otros cristianos? ¿O nos comprometemos a vivir nuestra vida como un ejemplo?</a:t>
            </a:r>
            <a:endParaRPr lang="en-US" sz="1200" kern="1200" dirty="0">
              <a:solidFill>
                <a:schemeClr val="tx1"/>
              </a:solidFill>
              <a:effectLst/>
              <a:latin typeface="+mn-lt"/>
              <a:ea typeface="+mn-ea"/>
              <a:cs typeface="+mn-cs"/>
            </a:endParaRPr>
          </a:p>
          <a:p>
            <a:endParaRPr lang="en-US" dirty="0">
              <a:latin typeface="Century Gothic" panose="020B0502020202020204" pitchFamily="34" charset="0"/>
            </a:endParaRPr>
          </a:p>
          <a:p>
            <a:r>
              <a:rPr lang="es-ES" sz="1200" b="1" kern="1200" dirty="0">
                <a:solidFill>
                  <a:schemeClr val="tx1"/>
                </a:solidFill>
                <a:effectLst/>
                <a:latin typeface="+mn-lt"/>
                <a:ea typeface="+mn-ea"/>
                <a:cs typeface="+mn-cs"/>
              </a:rPr>
              <a:t>Fe modelada versus buenas obras en secreto</a:t>
            </a:r>
            <a:endParaRPr lang="en-U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Crecí con la enseñanza bíblica tanto en la iglesia como en el hogar. Uno de los principios que aprendí estaba relacionado con la humildad espiritual.</a:t>
            </a: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sz="1200" b="1" kern="1200" dirty="0">
                <a:solidFill>
                  <a:schemeClr val="tx1"/>
                </a:solidFill>
                <a:effectLst/>
                <a:latin typeface="+mn-lt"/>
                <a:ea typeface="+mn-ea"/>
                <a:cs typeface="+mn-cs"/>
              </a:rPr>
              <a:t>Mateo 6:3 «</a:t>
            </a:r>
            <a:r>
              <a:rPr lang="en-US" sz="1200" b="1" kern="1200" dirty="0">
                <a:solidFill>
                  <a:schemeClr val="tx1"/>
                </a:solidFill>
                <a:effectLst/>
                <a:latin typeface="+mn-lt"/>
                <a:ea typeface="+mn-ea"/>
                <a:cs typeface="+mn-cs"/>
              </a:rPr>
              <a:t>que no se </a:t>
            </a:r>
            <a:r>
              <a:rPr lang="en-US" sz="1200" b="1" kern="1200" dirty="0" err="1">
                <a:solidFill>
                  <a:schemeClr val="tx1"/>
                </a:solidFill>
                <a:effectLst/>
                <a:latin typeface="+mn-lt"/>
                <a:ea typeface="+mn-ea"/>
                <a:cs typeface="+mn-cs"/>
              </a:rPr>
              <a:t>entere</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tu</a:t>
            </a:r>
            <a:r>
              <a:rPr lang="en-US" sz="1200" b="1" kern="1200" dirty="0">
                <a:solidFill>
                  <a:schemeClr val="tx1"/>
                </a:solidFill>
                <a:effectLst/>
                <a:latin typeface="+mn-lt"/>
                <a:ea typeface="+mn-ea"/>
                <a:cs typeface="+mn-cs"/>
              </a:rPr>
              <a:t> mano </a:t>
            </a:r>
            <a:r>
              <a:rPr lang="en-US" sz="1200" b="1" kern="1200" dirty="0" err="1">
                <a:solidFill>
                  <a:schemeClr val="tx1"/>
                </a:solidFill>
                <a:effectLst/>
                <a:latin typeface="+mn-lt"/>
                <a:ea typeface="+mn-ea"/>
                <a:cs typeface="+mn-cs"/>
              </a:rPr>
              <a:t>izquierda</a:t>
            </a:r>
            <a:r>
              <a:rPr lang="en-US" sz="1200" b="1" kern="1200" dirty="0">
                <a:solidFill>
                  <a:schemeClr val="tx1"/>
                </a:solidFill>
                <a:effectLst/>
                <a:latin typeface="+mn-lt"/>
                <a:ea typeface="+mn-ea"/>
                <a:cs typeface="+mn-cs"/>
              </a:rPr>
              <a:t> de lo que </a:t>
            </a:r>
            <a:r>
              <a:rPr lang="en-US" sz="1200" b="1" kern="1200" dirty="0" err="1">
                <a:solidFill>
                  <a:schemeClr val="tx1"/>
                </a:solidFill>
                <a:effectLst/>
                <a:latin typeface="+mn-lt"/>
                <a:ea typeface="+mn-ea"/>
                <a:cs typeface="+mn-cs"/>
              </a:rPr>
              <a:t>hace</a:t>
            </a:r>
            <a:r>
              <a:rPr lang="en-US" sz="1200" b="1" kern="1200" dirty="0">
                <a:solidFill>
                  <a:schemeClr val="tx1"/>
                </a:solidFill>
                <a:effectLst/>
                <a:latin typeface="+mn-lt"/>
                <a:ea typeface="+mn-ea"/>
                <a:cs typeface="+mn-cs"/>
              </a:rPr>
              <a:t> la </a:t>
            </a:r>
            <a:r>
              <a:rPr lang="en-US" sz="1200" b="1" kern="1200" dirty="0" err="1">
                <a:solidFill>
                  <a:schemeClr val="tx1"/>
                </a:solidFill>
                <a:effectLst/>
                <a:latin typeface="+mn-lt"/>
                <a:ea typeface="+mn-ea"/>
                <a:cs typeface="+mn-cs"/>
              </a:rPr>
              <a:t>derecha</a:t>
            </a:r>
            <a:r>
              <a:rPr lang="es-ES" sz="1200" b="1" kern="1200" dirty="0">
                <a:solidFill>
                  <a:schemeClr val="tx1"/>
                </a:solidFill>
                <a:effectLst/>
                <a:latin typeface="+mn-lt"/>
                <a:ea typeface="+mn-ea"/>
                <a:cs typeface="+mn-cs"/>
              </a:rPr>
              <a:t>.» </a:t>
            </a:r>
            <a:r>
              <a:rPr lang="es-ES" sz="1200" kern="1200" dirty="0">
                <a:solidFill>
                  <a:schemeClr val="tx1"/>
                </a:solidFill>
                <a:effectLst/>
                <a:latin typeface="+mn-lt"/>
                <a:ea typeface="+mn-ea"/>
                <a:cs typeface="+mn-cs"/>
              </a:rPr>
              <a:t>– Esto fue diseñado para que los donantes fueran conscientes de no jactarse sobre cuánto estaban dando. Mantener la generosidad en privado para no volverse arrogante</a:t>
            </a:r>
            <a:r>
              <a:rPr lang="en-US" dirty="0">
                <a:latin typeface="Century Gothic" panose="020B0502020202020204" pitchFamily="34" charset="0"/>
              </a:rPr>
              <a:t>.</a:t>
            </a:r>
          </a:p>
          <a:p>
            <a:pPr marL="171450" indent="-171450">
              <a:buFont typeface="Arial" panose="020B0604020202020204" pitchFamily="34" charset="0"/>
              <a:buChar char="•"/>
            </a:pPr>
            <a:r>
              <a:rPr lang="es-ES" sz="1200" b="1" kern="1200" dirty="0">
                <a:solidFill>
                  <a:schemeClr val="tx1"/>
                </a:solidFill>
                <a:effectLst/>
                <a:latin typeface="+mn-lt"/>
                <a:ea typeface="+mn-ea"/>
                <a:cs typeface="+mn-cs"/>
              </a:rPr>
              <a:t>Mateo 6:4 también dice: «</a:t>
            </a:r>
            <a:r>
              <a:rPr lang="en-US" sz="1200" b="1" kern="1200" dirty="0" err="1">
                <a:solidFill>
                  <a:schemeClr val="tx1"/>
                </a:solidFill>
                <a:effectLst/>
                <a:latin typeface="+mn-lt"/>
                <a:ea typeface="+mn-ea"/>
                <a:cs typeface="+mn-cs"/>
              </a:rPr>
              <a:t>Así</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tu</a:t>
            </a:r>
            <a:r>
              <a:rPr lang="en-US" sz="1200" b="1" kern="1200" dirty="0">
                <a:solidFill>
                  <a:schemeClr val="tx1"/>
                </a:solidFill>
                <a:effectLst/>
                <a:latin typeface="+mn-lt"/>
                <a:ea typeface="+mn-ea"/>
                <a:cs typeface="+mn-cs"/>
              </a:rPr>
              <a:t> Padre, que </a:t>
            </a:r>
            <a:r>
              <a:rPr lang="en-US" sz="1200" b="1" kern="1200" dirty="0" err="1">
                <a:solidFill>
                  <a:schemeClr val="tx1"/>
                </a:solidFill>
                <a:effectLst/>
                <a:latin typeface="+mn-lt"/>
                <a:ea typeface="+mn-ea"/>
                <a:cs typeface="+mn-cs"/>
              </a:rPr>
              <a:t>ve</a:t>
            </a:r>
            <a:r>
              <a:rPr lang="en-US" sz="1200" b="1" kern="1200" dirty="0">
                <a:solidFill>
                  <a:schemeClr val="tx1"/>
                </a:solidFill>
                <a:effectLst/>
                <a:latin typeface="+mn-lt"/>
                <a:ea typeface="+mn-ea"/>
                <a:cs typeface="+mn-cs"/>
              </a:rPr>
              <a:t> lo que se </a:t>
            </a:r>
            <a:r>
              <a:rPr lang="en-US" sz="1200" b="1" kern="1200" dirty="0" err="1">
                <a:solidFill>
                  <a:schemeClr val="tx1"/>
                </a:solidFill>
                <a:effectLst/>
                <a:latin typeface="+mn-lt"/>
                <a:ea typeface="+mn-ea"/>
                <a:cs typeface="+mn-cs"/>
              </a:rPr>
              <a:t>hace</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en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secreto</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te</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recompensará</a:t>
            </a:r>
            <a:r>
              <a:rPr lang="es-ES" sz="1200" b="1" kern="1200" dirty="0">
                <a:solidFill>
                  <a:schemeClr val="tx1"/>
                </a:solidFill>
                <a:effectLst/>
                <a:latin typeface="+mn-lt"/>
                <a:ea typeface="+mn-ea"/>
                <a:cs typeface="+mn-cs"/>
              </a:rPr>
              <a:t>»</a:t>
            </a:r>
            <a:r>
              <a:rPr lang="es-ES" sz="1200" kern="1200" dirty="0">
                <a:solidFill>
                  <a:schemeClr val="tx1"/>
                </a:solidFill>
                <a:effectLst/>
                <a:latin typeface="+mn-lt"/>
                <a:ea typeface="+mn-ea"/>
                <a:cs typeface="+mn-cs"/>
              </a:rPr>
              <a:t>, lo que refuerza que debemos ser reservados sobre lo que damos.</a:t>
            </a:r>
            <a:endParaRPr lang="en-US" sz="1200" kern="1200" dirty="0">
              <a:solidFill>
                <a:schemeClr val="tx1"/>
              </a:solidFill>
              <a:effectLst/>
              <a:latin typeface="+mn-lt"/>
              <a:ea typeface="+mn-ea"/>
              <a:cs typeface="+mn-cs"/>
            </a:endParaRPr>
          </a:p>
          <a:p>
            <a:r>
              <a:rPr lang="en-US" dirty="0">
                <a:latin typeface="Century Gothic" panose="020B0502020202020204" pitchFamily="34" charset="0"/>
              </a:rPr>
              <a:t> </a:t>
            </a:r>
          </a:p>
          <a:p>
            <a:r>
              <a:rPr lang="es-ES" sz="1200" kern="1200" dirty="0">
                <a:solidFill>
                  <a:schemeClr val="tx1"/>
                </a:solidFill>
                <a:effectLst/>
                <a:latin typeface="+mn-lt"/>
                <a:ea typeface="+mn-ea"/>
                <a:cs typeface="+mn-cs"/>
              </a:rPr>
              <a:t>Su deseo era combatir la arrogancia espiritual. Crecí en una iglesia donde se pasaba un platillo para las ofrendas. El platillo se pasaba por cada fila para que las personas pudieran colocar sus contribuciones. No recuerdo muchas semanas en que mis padres no tuvieran algo para aportar con la ofrenda. Desde muy temprana edad, mis padres me enseñaron a dar, y los vi viviendo su enseñanza</a:t>
            </a:r>
            <a:r>
              <a:rPr lang="en-US" dirty="0">
                <a:latin typeface="Century Gothic" panose="020B0502020202020204" pitchFamily="34" charset="0"/>
              </a:rPr>
              <a:t>.</a:t>
            </a:r>
          </a:p>
          <a:p>
            <a:r>
              <a:rPr lang="en-US" dirty="0">
                <a:latin typeface="Century Gothic" panose="020B0502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Hoy, voy a una iglesia en que las ofrendas digitales son una opción. Mientras pensaba en la idea de modelar, me vinieron a la mente las ofrendas. Crecí en una época en que muy pocas personas NO colocaban dinero en el plato de ofrendas. Ahora con las donaciones digitales, muy pocas personas están colocando dinero en el platillo</a:t>
            </a:r>
            <a:r>
              <a:rPr lang="en-US" dirty="0">
                <a:latin typeface="Century Gothic" panose="020B0502020202020204" pitchFamily="34" charset="0"/>
              </a:rPr>
              <a:t>. </a:t>
            </a:r>
          </a:p>
          <a:p>
            <a:r>
              <a:rPr lang="en-US" dirty="0">
                <a:latin typeface="Century Gothic" panose="020B0502020202020204" pitchFamily="34" charset="0"/>
              </a:rPr>
              <a:t> </a:t>
            </a:r>
          </a:p>
          <a:p>
            <a:r>
              <a:rPr lang="es-ES" sz="1200" kern="1200" dirty="0">
                <a:solidFill>
                  <a:schemeClr val="tx1"/>
                </a:solidFill>
                <a:effectLst/>
                <a:latin typeface="+mn-lt"/>
                <a:ea typeface="+mn-ea"/>
                <a:cs typeface="+mn-cs"/>
              </a:rPr>
              <a:t>¿Qué está modelando esto para nuestros hijos? No estoy sugiriendo que las iglesias no ofrezcan múltiples opciones para ofrendar, sino que los padres deben comunicarles a sus hijos cómo contribuyen. Mejor aun, también prepárese con anticipación y traiga algo de efectivo para que cada vez que se recoja la ofrenda sea una oportunidad de cultivar generosidad en su hijo</a:t>
            </a:r>
            <a:r>
              <a:rPr lang="en-US" dirty="0">
                <a:latin typeface="Century Gothic" panose="020B0502020202020204" pitchFamily="34" charset="0"/>
              </a:rPr>
              <a:t>.</a:t>
            </a:r>
          </a:p>
          <a:p>
            <a:r>
              <a:rPr lang="en-US" dirty="0">
                <a:latin typeface="Century Gothic" panose="020B0502020202020204" pitchFamily="34" charset="0"/>
              </a:rPr>
              <a:t> </a:t>
            </a:r>
          </a:p>
          <a:p>
            <a:r>
              <a:rPr lang="es-ES" sz="1200" kern="1200" dirty="0">
                <a:solidFill>
                  <a:schemeClr val="tx1"/>
                </a:solidFill>
                <a:effectLst/>
                <a:latin typeface="+mn-lt"/>
                <a:ea typeface="+mn-ea"/>
                <a:cs typeface="+mn-cs"/>
              </a:rPr>
              <a:t>Debemos mantener nuestra humildad bajo control sin perder las oportunidades de que nuestra vida estimule a otros a las buenas obras (Hebreos 10:24). Por ejemplo, no necesita compartir cuánto está dando, pero sí necesitan ver que está dando por obediencia y bajo la guía del Espíritu Santo</a:t>
            </a:r>
            <a:r>
              <a:rPr lang="en-US" dirty="0">
                <a:latin typeface="Century Gothic" panose="020B0502020202020204" pitchFamily="34" charset="0"/>
              </a:rPr>
              <a:t>.</a:t>
            </a:r>
          </a:p>
          <a:p>
            <a:endParaRPr lang="en-US" dirty="0">
              <a:latin typeface="Century Gothic" panose="020B0502020202020204" pitchFamily="34" charset="0"/>
            </a:endParaRPr>
          </a:p>
          <a:p>
            <a:r>
              <a:rPr lang="es-ES" sz="1200" b="1" kern="1200" dirty="0">
                <a:solidFill>
                  <a:schemeClr val="tx1"/>
                </a:solidFill>
                <a:effectLst/>
                <a:latin typeface="+mn-lt"/>
                <a:ea typeface="+mn-ea"/>
                <a:cs typeface="+mn-cs"/>
              </a:rPr>
              <a:t>Reflexión</a:t>
            </a:r>
            <a:r>
              <a:rPr lang="en-US" dirty="0">
                <a:effectLst/>
              </a:rPr>
              <a:t> </a:t>
            </a:r>
            <a:endParaRPr lang="en-US" b="1" dirty="0">
              <a:latin typeface="Century Gothic" panose="020B0502020202020204" pitchFamily="34" charset="0"/>
            </a:endParaRPr>
          </a:p>
          <a:p>
            <a:pPr marL="171450" indent="-171450">
              <a:buFont typeface="Arial" panose="020B0604020202020204" pitchFamily="34" charset="0"/>
              <a:buChar char="•"/>
            </a:pPr>
            <a:r>
              <a:rPr lang="es-ES" sz="1200" kern="1200" dirty="0">
                <a:solidFill>
                  <a:schemeClr val="tx1"/>
                </a:solidFill>
                <a:effectLst/>
                <a:latin typeface="+mn-lt"/>
                <a:ea typeface="+mn-ea"/>
                <a:cs typeface="+mn-cs"/>
              </a:rPr>
              <a:t>¿Cuál es una disciplina espiritual que desea desarrollar en sus alumnos (oración, adoración, lectura de la Biblia, etc.)</a:t>
            </a:r>
          </a:p>
          <a:p>
            <a:pPr marL="171450" indent="-171450">
              <a:buFont typeface="Arial" panose="020B0604020202020204" pitchFamily="34" charset="0"/>
              <a:buChar char="•"/>
            </a:pPr>
            <a:r>
              <a:rPr lang="es-ES" sz="1200" kern="1200" dirty="0">
                <a:solidFill>
                  <a:schemeClr val="tx1"/>
                </a:solidFill>
                <a:effectLst/>
                <a:latin typeface="+mn-lt"/>
                <a:ea typeface="+mn-ea"/>
                <a:cs typeface="+mn-cs"/>
              </a:rPr>
              <a:t>¿Cómo puede comenzar a modelarla para ellos?</a:t>
            </a:r>
            <a:r>
              <a:rPr lang="en-US" dirty="0">
                <a:effectLst/>
              </a:rPr>
              <a:t> </a:t>
            </a:r>
          </a:p>
          <a:p>
            <a:pPr marL="171450" indent="-171450">
              <a:buFont typeface="Arial" panose="020B0604020202020204" pitchFamily="34" charset="0"/>
              <a:buChar char="•"/>
            </a:pPr>
            <a:endParaRPr lang="en-US" dirty="0">
              <a:latin typeface="Century Gothic" panose="020B0502020202020204" pitchFamily="34" charset="0"/>
            </a:endParaRPr>
          </a:p>
          <a:p>
            <a:pPr marL="0" indent="0">
              <a:buFont typeface="Arial" panose="020B0604020202020204" pitchFamily="34" charset="0"/>
              <a:buNone/>
            </a:pPr>
            <a:r>
              <a:rPr lang="es-ES" sz="1200" b="1" kern="1200" dirty="0">
                <a:solidFill>
                  <a:schemeClr val="tx1"/>
                </a:solidFill>
                <a:effectLst/>
                <a:latin typeface="+mn-lt"/>
                <a:ea typeface="+mn-ea"/>
                <a:cs typeface="+mn-cs"/>
              </a:rPr>
              <a:t>Sugerencia de actividad</a:t>
            </a:r>
            <a:r>
              <a:rPr lang="en-US" dirty="0">
                <a:effectLst/>
              </a:rPr>
              <a:t> </a:t>
            </a:r>
          </a:p>
          <a:p>
            <a:pPr marL="0" indent="0">
              <a:buFont typeface="Arial" panose="020B0604020202020204" pitchFamily="34" charset="0"/>
              <a:buNone/>
            </a:pPr>
            <a:r>
              <a:rPr lang="en-US" dirty="0">
                <a:effectLst/>
                <a:latin typeface="Century Gothic" panose="020B0502020202020204" pitchFamily="34" charset="0"/>
              </a:rPr>
              <a:t>1. </a:t>
            </a:r>
            <a:r>
              <a:rPr lang="es-ES" sz="1200" kern="1200" dirty="0">
                <a:solidFill>
                  <a:schemeClr val="tx1"/>
                </a:solidFill>
                <a:effectLst/>
                <a:latin typeface="+mn-lt"/>
                <a:ea typeface="+mn-ea"/>
                <a:cs typeface="+mn-cs"/>
              </a:rPr>
              <a:t>Divida la clase en grupos de 4 </a:t>
            </a:r>
            <a:r>
              <a:rPr lang="es-CO" sz="1200" kern="1200" dirty="0">
                <a:solidFill>
                  <a:schemeClr val="tx1"/>
                </a:solidFill>
                <a:effectLst/>
                <a:latin typeface="+mn-lt"/>
                <a:ea typeface="+mn-ea"/>
                <a:cs typeface="+mn-cs"/>
              </a:rPr>
              <a:t>ó</a:t>
            </a:r>
            <a:r>
              <a:rPr lang="es-ES" sz="1200" kern="1200" dirty="0">
                <a:solidFill>
                  <a:schemeClr val="tx1"/>
                </a:solidFill>
                <a:effectLst/>
                <a:latin typeface="+mn-lt"/>
                <a:ea typeface="+mn-ea"/>
                <a:cs typeface="+mn-cs"/>
              </a:rPr>
              <a:t> 5 personas.</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2. Asigne uno de los 8 objetivos a cada grupo para que todos tengan un objetivo diferente.</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3. Como grupo, discutan y escriban una lista de 5-10 maneras en las que pueden incorporar intencionalmente ese objetivo en sus lecciones semanales.</a:t>
            </a:r>
            <a:br>
              <a:rPr lang="es-ES" sz="1200" kern="1200" dirty="0">
                <a:solidFill>
                  <a:schemeClr val="tx1"/>
                </a:solidFill>
                <a:effectLst/>
                <a:latin typeface="+mn-lt"/>
                <a:ea typeface="+mn-ea"/>
                <a:cs typeface="+mn-cs"/>
              </a:rPr>
            </a:br>
            <a:r>
              <a:rPr lang="es-ES" sz="1200" kern="1200" dirty="0">
                <a:solidFill>
                  <a:schemeClr val="tx1"/>
                </a:solidFill>
                <a:effectLst/>
                <a:latin typeface="+mn-lt"/>
                <a:ea typeface="+mn-ea"/>
                <a:cs typeface="+mn-cs"/>
              </a:rPr>
              <a:t>4. Una vez que todos hayan terminado, pida a alguien de cada grupo que comparta sus ideas</a:t>
            </a:r>
            <a:r>
              <a:rPr lang="en-US" dirty="0">
                <a:latin typeface="Century Gothic" panose="020B0502020202020204" pitchFamily="34" charset="0"/>
              </a:rPr>
              <a:t>. </a:t>
            </a:r>
          </a:p>
          <a:p>
            <a:endParaRPr lang="en-US" b="1" dirty="0"/>
          </a:p>
        </p:txBody>
      </p:sp>
      <p:sp>
        <p:nvSpPr>
          <p:cNvPr id="4" name="Slide Number Placeholder 3"/>
          <p:cNvSpPr>
            <a:spLocks noGrp="1"/>
          </p:cNvSpPr>
          <p:nvPr>
            <p:ph type="sldNum" sz="quarter" idx="5"/>
          </p:nvPr>
        </p:nvSpPr>
        <p:spPr/>
        <p:txBody>
          <a:bodyPr/>
          <a:lstStyle/>
          <a:p>
            <a:fld id="{711A9EF9-29F9-423A-AC00-2A5EC2341E03}" type="slidenum">
              <a:rPr lang="en-US" smtClean="0"/>
              <a:t>9</a:t>
            </a:fld>
            <a:endParaRPr lang="en-US"/>
          </a:p>
        </p:txBody>
      </p:sp>
    </p:spTree>
    <p:extLst>
      <p:ext uri="{BB962C8B-B14F-4D97-AF65-F5344CB8AC3E}">
        <p14:creationId xmlns:p14="http://schemas.microsoft.com/office/powerpoint/2010/main" val="3457799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ABCBD-D13F-4B60-8B2A-E77DD421621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45A9866-463E-4D65-BF6B-AA338E19B6D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37F4945-BE35-4196-A3ED-94FAFEC03F75}"/>
              </a:ext>
            </a:extLst>
          </p:cNvPr>
          <p:cNvSpPr>
            <a:spLocks noGrp="1"/>
          </p:cNvSpPr>
          <p:nvPr>
            <p:ph type="dt" sz="half" idx="10"/>
          </p:nvPr>
        </p:nvSpPr>
        <p:spPr/>
        <p:txBody>
          <a:bodyPr/>
          <a:lstStyle/>
          <a:p>
            <a:fld id="{EB548548-E74D-4368-94C4-051576BF4CB3}" type="datetimeFigureOut">
              <a:rPr lang="en-US" smtClean="0"/>
              <a:t>4/23/2020</a:t>
            </a:fld>
            <a:endParaRPr lang="en-US"/>
          </a:p>
        </p:txBody>
      </p:sp>
      <p:sp>
        <p:nvSpPr>
          <p:cNvPr id="5" name="Footer Placeholder 4">
            <a:extLst>
              <a:ext uri="{FF2B5EF4-FFF2-40B4-BE49-F238E27FC236}">
                <a16:creationId xmlns:a16="http://schemas.microsoft.com/office/drawing/2014/main" id="{34483E7B-8F59-402D-9BCD-B9C2511731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5ED0BF2-306B-498C-AB6A-C7C186F03721}"/>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8721492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FC4A7-5C06-4063-BA38-D18AD79D9F4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35993BC-4C3A-4D9C-8318-2B5D2655B59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27206C-DD87-4C4A-A20A-34B7A7DD3C1B}"/>
              </a:ext>
            </a:extLst>
          </p:cNvPr>
          <p:cNvSpPr>
            <a:spLocks noGrp="1"/>
          </p:cNvSpPr>
          <p:nvPr>
            <p:ph type="dt" sz="half" idx="10"/>
          </p:nvPr>
        </p:nvSpPr>
        <p:spPr/>
        <p:txBody>
          <a:bodyPr/>
          <a:lstStyle/>
          <a:p>
            <a:fld id="{EB548548-E74D-4368-94C4-051576BF4CB3}" type="datetimeFigureOut">
              <a:rPr lang="en-US" smtClean="0"/>
              <a:t>4/23/2020</a:t>
            </a:fld>
            <a:endParaRPr lang="en-US"/>
          </a:p>
        </p:txBody>
      </p:sp>
      <p:sp>
        <p:nvSpPr>
          <p:cNvPr id="5" name="Footer Placeholder 4">
            <a:extLst>
              <a:ext uri="{FF2B5EF4-FFF2-40B4-BE49-F238E27FC236}">
                <a16:creationId xmlns:a16="http://schemas.microsoft.com/office/drawing/2014/main" id="{F39BEEF6-2600-4961-B30B-C22E890128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FDC867-A79B-415D-BD4B-E72A081657F8}"/>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184546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EFEB725-62EC-4F05-8CCA-DB33AB3738A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3D5664C-CBE7-43AB-9BC0-DCA76BFA84F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0BE862-FD29-4774-8DDD-984A2E3098A5}"/>
              </a:ext>
            </a:extLst>
          </p:cNvPr>
          <p:cNvSpPr>
            <a:spLocks noGrp="1"/>
          </p:cNvSpPr>
          <p:nvPr>
            <p:ph type="dt" sz="half" idx="10"/>
          </p:nvPr>
        </p:nvSpPr>
        <p:spPr/>
        <p:txBody>
          <a:bodyPr/>
          <a:lstStyle/>
          <a:p>
            <a:fld id="{EB548548-E74D-4368-94C4-051576BF4CB3}" type="datetimeFigureOut">
              <a:rPr lang="en-US" smtClean="0"/>
              <a:t>4/23/2020</a:t>
            </a:fld>
            <a:endParaRPr lang="en-US"/>
          </a:p>
        </p:txBody>
      </p:sp>
      <p:sp>
        <p:nvSpPr>
          <p:cNvPr id="5" name="Footer Placeholder 4">
            <a:extLst>
              <a:ext uri="{FF2B5EF4-FFF2-40B4-BE49-F238E27FC236}">
                <a16:creationId xmlns:a16="http://schemas.microsoft.com/office/drawing/2014/main" id="{B635F8B8-D7E3-4A90-AA32-A15C0689AA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B91025-34EC-4B12-A8AC-F4726DC71F57}"/>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4457811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117" name="Slide Number"/>
          <p:cNvSpPr txBox="1">
            <a:spLocks noGrp="1"/>
          </p:cNvSpPr>
          <p:nvPr>
            <p:ph type="sldNum" sz="quarter" idx="2"/>
          </p:nvPr>
        </p:nvSpPr>
        <p:spPr>
          <a:xfrm>
            <a:off x="5979516" y="6540500"/>
            <a:ext cx="226619" cy="234950"/>
          </a:xfrm>
          <a:prstGeom prst="rect">
            <a:avLst/>
          </a:prstGeom>
        </p:spPr>
        <p:txBody>
          <a:bodyPr/>
          <a:lstStyle>
            <a:lvl1pPr>
              <a:defRPr>
                <a:latin typeface="Helvetica Light"/>
                <a:ea typeface="Helvetica Light"/>
                <a:cs typeface="Helvetica Light"/>
                <a:sym typeface="Helvetica Light"/>
              </a:defRPr>
            </a:lvl1p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9F5FD-BDAF-4852-97BE-B8F985FCDF5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155BE95-9EFB-4ECB-9DC7-64417DF4407C}"/>
              </a:ext>
            </a:extLst>
          </p:cNvPr>
          <p:cNvSpPr>
            <a:spLocks noGrp="1"/>
          </p:cNvSpPr>
          <p:nvPr>
            <p:ph type="dt" sz="half" idx="10"/>
          </p:nvPr>
        </p:nvSpPr>
        <p:spPr/>
        <p:txBody>
          <a:bodyPr/>
          <a:lstStyle/>
          <a:p>
            <a:fld id="{6DFCEFA7-8714-46C4-823D-81EDEBB8E434}" type="datetimeFigureOut">
              <a:rPr lang="en-US" smtClean="0"/>
              <a:t>4/23/2020</a:t>
            </a:fld>
            <a:endParaRPr lang="en-US"/>
          </a:p>
        </p:txBody>
      </p:sp>
      <p:sp>
        <p:nvSpPr>
          <p:cNvPr id="4" name="Footer Placeholder 3">
            <a:extLst>
              <a:ext uri="{FF2B5EF4-FFF2-40B4-BE49-F238E27FC236}">
                <a16:creationId xmlns:a16="http://schemas.microsoft.com/office/drawing/2014/main" id="{EBDE0D08-2A92-4208-9DCB-76417DEC2BF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EE38C29-80E2-4E8A-8D35-BDDB1C421C41}"/>
              </a:ext>
            </a:extLst>
          </p:cNvPr>
          <p:cNvSpPr>
            <a:spLocks noGrp="1"/>
          </p:cNvSpPr>
          <p:nvPr>
            <p:ph type="sldNum" sz="quarter" idx="12"/>
          </p:nvPr>
        </p:nvSpPr>
        <p:spPr/>
        <p:txBody>
          <a:bodyPr/>
          <a:lstStyle/>
          <a:p>
            <a:fld id="{C7411F84-D9FF-4AA6-B5F0-7B853A8FACDF}" type="slidenum">
              <a:rPr lang="en-US" smtClean="0"/>
              <a:t>‹#›</a:t>
            </a:fld>
            <a:endParaRPr lang="en-US"/>
          </a:p>
        </p:txBody>
      </p:sp>
    </p:spTree>
    <p:extLst>
      <p:ext uri="{BB962C8B-B14F-4D97-AF65-F5344CB8AC3E}">
        <p14:creationId xmlns:p14="http://schemas.microsoft.com/office/powerpoint/2010/main" val="1798568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489EF-304C-4197-A7C3-594A73733F8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D60925-9C4B-4D3B-8420-491B610298F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0CFF71E-F34B-4483-916F-EB1E6E2EE826}"/>
              </a:ext>
            </a:extLst>
          </p:cNvPr>
          <p:cNvSpPr>
            <a:spLocks noGrp="1"/>
          </p:cNvSpPr>
          <p:nvPr>
            <p:ph type="dt" sz="half" idx="10"/>
          </p:nvPr>
        </p:nvSpPr>
        <p:spPr/>
        <p:txBody>
          <a:bodyPr/>
          <a:lstStyle/>
          <a:p>
            <a:fld id="{EB548548-E74D-4368-94C4-051576BF4CB3}" type="datetimeFigureOut">
              <a:rPr lang="en-US" smtClean="0"/>
              <a:t>4/23/2020</a:t>
            </a:fld>
            <a:endParaRPr lang="en-US"/>
          </a:p>
        </p:txBody>
      </p:sp>
      <p:sp>
        <p:nvSpPr>
          <p:cNvPr id="5" name="Footer Placeholder 4">
            <a:extLst>
              <a:ext uri="{FF2B5EF4-FFF2-40B4-BE49-F238E27FC236}">
                <a16:creationId xmlns:a16="http://schemas.microsoft.com/office/drawing/2014/main" id="{85B5AF37-07B1-4BF9-A033-98CDDBC758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CEC71F-4688-4F33-ADA1-44D7FBF32E7B}"/>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3819172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3BDAD-B8B2-453D-995A-CC54FA8B9E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98345C2-FDF9-4B2D-8810-DD3B02915D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E5AFE00-0D30-4545-ABAC-32340DB7C7CC}"/>
              </a:ext>
            </a:extLst>
          </p:cNvPr>
          <p:cNvSpPr>
            <a:spLocks noGrp="1"/>
          </p:cNvSpPr>
          <p:nvPr>
            <p:ph type="dt" sz="half" idx="10"/>
          </p:nvPr>
        </p:nvSpPr>
        <p:spPr/>
        <p:txBody>
          <a:bodyPr/>
          <a:lstStyle/>
          <a:p>
            <a:fld id="{EB548548-E74D-4368-94C4-051576BF4CB3}" type="datetimeFigureOut">
              <a:rPr lang="en-US" smtClean="0"/>
              <a:t>4/23/2020</a:t>
            </a:fld>
            <a:endParaRPr lang="en-US"/>
          </a:p>
        </p:txBody>
      </p:sp>
      <p:sp>
        <p:nvSpPr>
          <p:cNvPr id="5" name="Footer Placeholder 4">
            <a:extLst>
              <a:ext uri="{FF2B5EF4-FFF2-40B4-BE49-F238E27FC236}">
                <a16:creationId xmlns:a16="http://schemas.microsoft.com/office/drawing/2014/main" id="{75296352-50C4-4FB5-95E3-E1E7E26B4D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2FBAF9-76DD-4B5F-85F6-0789A038C32F}"/>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26254792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60AE7-0358-4633-8CA2-107D72CD3EB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E3BA08A-A358-424F-96B5-A47C68A696F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EEAECB5-77BD-4FB5-A158-FBD9C977C09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271EBE9-E761-475C-B6E5-56DE10EC3F56}"/>
              </a:ext>
            </a:extLst>
          </p:cNvPr>
          <p:cNvSpPr>
            <a:spLocks noGrp="1"/>
          </p:cNvSpPr>
          <p:nvPr>
            <p:ph type="dt" sz="half" idx="10"/>
          </p:nvPr>
        </p:nvSpPr>
        <p:spPr/>
        <p:txBody>
          <a:bodyPr/>
          <a:lstStyle/>
          <a:p>
            <a:fld id="{EB548548-E74D-4368-94C4-051576BF4CB3}" type="datetimeFigureOut">
              <a:rPr lang="en-US" smtClean="0"/>
              <a:t>4/23/2020</a:t>
            </a:fld>
            <a:endParaRPr lang="en-US"/>
          </a:p>
        </p:txBody>
      </p:sp>
      <p:sp>
        <p:nvSpPr>
          <p:cNvPr id="6" name="Footer Placeholder 5">
            <a:extLst>
              <a:ext uri="{FF2B5EF4-FFF2-40B4-BE49-F238E27FC236}">
                <a16:creationId xmlns:a16="http://schemas.microsoft.com/office/drawing/2014/main" id="{B58EE929-8F16-4040-9CAF-EF1A76AF0D6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C959E7-BABF-478D-81A7-B6E80AF76391}"/>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1011232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45EAF-3927-4A99-A4F4-A80430479B6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235B2AC-5EED-4EF4-BDCC-68BBD5472C6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070FB63-C56B-40BE-91C2-2F97B1AE1AE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F4C25C0-F6E9-45DB-A6AE-F8605D27BA9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C8E54B0-1754-4FAD-902F-29AD6A631FA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F74D34E-17A1-4F24-BF21-327B68B98E7D}"/>
              </a:ext>
            </a:extLst>
          </p:cNvPr>
          <p:cNvSpPr>
            <a:spLocks noGrp="1"/>
          </p:cNvSpPr>
          <p:nvPr>
            <p:ph type="dt" sz="half" idx="10"/>
          </p:nvPr>
        </p:nvSpPr>
        <p:spPr/>
        <p:txBody>
          <a:bodyPr/>
          <a:lstStyle/>
          <a:p>
            <a:fld id="{EB548548-E74D-4368-94C4-051576BF4CB3}" type="datetimeFigureOut">
              <a:rPr lang="en-US" smtClean="0"/>
              <a:t>4/23/2020</a:t>
            </a:fld>
            <a:endParaRPr lang="en-US"/>
          </a:p>
        </p:txBody>
      </p:sp>
      <p:sp>
        <p:nvSpPr>
          <p:cNvPr id="8" name="Footer Placeholder 7">
            <a:extLst>
              <a:ext uri="{FF2B5EF4-FFF2-40B4-BE49-F238E27FC236}">
                <a16:creationId xmlns:a16="http://schemas.microsoft.com/office/drawing/2014/main" id="{1B35EBE8-F280-412A-8CDB-B14530B0DCC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43D1B7A-1D4C-486B-9B22-8FBC46597958}"/>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2948881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A303C9-92DE-444D-A580-DF05775EE20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2D009E1-0041-4D77-9564-7F1D86410616}"/>
              </a:ext>
            </a:extLst>
          </p:cNvPr>
          <p:cNvSpPr>
            <a:spLocks noGrp="1"/>
          </p:cNvSpPr>
          <p:nvPr>
            <p:ph type="dt" sz="half" idx="10"/>
          </p:nvPr>
        </p:nvSpPr>
        <p:spPr/>
        <p:txBody>
          <a:bodyPr/>
          <a:lstStyle/>
          <a:p>
            <a:fld id="{EB548548-E74D-4368-94C4-051576BF4CB3}" type="datetimeFigureOut">
              <a:rPr lang="en-US" smtClean="0"/>
              <a:t>4/23/2020</a:t>
            </a:fld>
            <a:endParaRPr lang="en-US"/>
          </a:p>
        </p:txBody>
      </p:sp>
      <p:sp>
        <p:nvSpPr>
          <p:cNvPr id="4" name="Footer Placeholder 3">
            <a:extLst>
              <a:ext uri="{FF2B5EF4-FFF2-40B4-BE49-F238E27FC236}">
                <a16:creationId xmlns:a16="http://schemas.microsoft.com/office/drawing/2014/main" id="{1D6ED7B2-7582-4ED9-A6D8-49C7625CFD0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677BFAF-0DDC-48B9-9461-8F87428F0C5D}"/>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1339745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DC94E48-8E18-451A-9B6B-3B00F7E7B15F}"/>
              </a:ext>
            </a:extLst>
          </p:cNvPr>
          <p:cNvSpPr>
            <a:spLocks noGrp="1"/>
          </p:cNvSpPr>
          <p:nvPr>
            <p:ph type="dt" sz="half" idx="10"/>
          </p:nvPr>
        </p:nvSpPr>
        <p:spPr/>
        <p:txBody>
          <a:bodyPr/>
          <a:lstStyle/>
          <a:p>
            <a:fld id="{EB548548-E74D-4368-94C4-051576BF4CB3}" type="datetimeFigureOut">
              <a:rPr lang="en-US" smtClean="0"/>
              <a:t>4/23/2020</a:t>
            </a:fld>
            <a:endParaRPr lang="en-US"/>
          </a:p>
        </p:txBody>
      </p:sp>
      <p:sp>
        <p:nvSpPr>
          <p:cNvPr id="3" name="Footer Placeholder 2">
            <a:extLst>
              <a:ext uri="{FF2B5EF4-FFF2-40B4-BE49-F238E27FC236}">
                <a16:creationId xmlns:a16="http://schemas.microsoft.com/office/drawing/2014/main" id="{CA4A4792-393F-44F3-BB36-0DF3BC9B716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BF30E28-D652-4AFC-BCAB-6422A0E587BC}"/>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15043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54B43-B3DD-4B9A-8186-468A8E6F5B9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B6470D2-ABBF-49D7-8097-8311190BB8C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68C8486-A1B1-4F49-9AB7-7BB466AE73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9EBBF6-B03A-4323-AD84-5ED31323BC6A}"/>
              </a:ext>
            </a:extLst>
          </p:cNvPr>
          <p:cNvSpPr>
            <a:spLocks noGrp="1"/>
          </p:cNvSpPr>
          <p:nvPr>
            <p:ph type="dt" sz="half" idx="10"/>
          </p:nvPr>
        </p:nvSpPr>
        <p:spPr/>
        <p:txBody>
          <a:bodyPr/>
          <a:lstStyle/>
          <a:p>
            <a:fld id="{EB548548-E74D-4368-94C4-051576BF4CB3}" type="datetimeFigureOut">
              <a:rPr lang="en-US" smtClean="0"/>
              <a:t>4/23/2020</a:t>
            </a:fld>
            <a:endParaRPr lang="en-US"/>
          </a:p>
        </p:txBody>
      </p:sp>
      <p:sp>
        <p:nvSpPr>
          <p:cNvPr id="6" name="Footer Placeholder 5">
            <a:extLst>
              <a:ext uri="{FF2B5EF4-FFF2-40B4-BE49-F238E27FC236}">
                <a16:creationId xmlns:a16="http://schemas.microsoft.com/office/drawing/2014/main" id="{FA69BD06-3FAC-40A2-9589-7ECDC0B658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0FDA98-1109-41C7-8C90-5FA38187996F}"/>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1316308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4C989-CB24-4E06-A600-0E54A178EDB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D075B51-7AC3-49E2-B469-0DC86958F13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2A8CFB3-7041-48DE-9BB9-CF48FBF70D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C37827F-FF4E-405F-A7AC-313948C204D4}"/>
              </a:ext>
            </a:extLst>
          </p:cNvPr>
          <p:cNvSpPr>
            <a:spLocks noGrp="1"/>
          </p:cNvSpPr>
          <p:nvPr>
            <p:ph type="dt" sz="half" idx="10"/>
          </p:nvPr>
        </p:nvSpPr>
        <p:spPr/>
        <p:txBody>
          <a:bodyPr/>
          <a:lstStyle/>
          <a:p>
            <a:fld id="{EB548548-E74D-4368-94C4-051576BF4CB3}" type="datetimeFigureOut">
              <a:rPr lang="en-US" smtClean="0"/>
              <a:t>4/23/2020</a:t>
            </a:fld>
            <a:endParaRPr lang="en-US"/>
          </a:p>
        </p:txBody>
      </p:sp>
      <p:sp>
        <p:nvSpPr>
          <p:cNvPr id="6" name="Footer Placeholder 5">
            <a:extLst>
              <a:ext uri="{FF2B5EF4-FFF2-40B4-BE49-F238E27FC236}">
                <a16:creationId xmlns:a16="http://schemas.microsoft.com/office/drawing/2014/main" id="{F437F391-E965-4AE3-9F76-A1CA8F76CE0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4C90323-F2C9-4FA8-9396-690F3B7194C3}"/>
              </a:ext>
            </a:extLst>
          </p:cNvPr>
          <p:cNvSpPr>
            <a:spLocks noGrp="1"/>
          </p:cNvSpPr>
          <p:nvPr>
            <p:ph type="sldNum" sz="quarter" idx="12"/>
          </p:nvPr>
        </p:nvSpPr>
        <p:spPr/>
        <p:txBody>
          <a:bodyPr/>
          <a:lstStyle/>
          <a:p>
            <a:fld id="{A61BA85B-864F-4B0B-97D2-D13DFA69E604}" type="slidenum">
              <a:rPr lang="en-US" smtClean="0"/>
              <a:t>‹#›</a:t>
            </a:fld>
            <a:endParaRPr lang="en-US"/>
          </a:p>
        </p:txBody>
      </p:sp>
    </p:spTree>
    <p:extLst>
      <p:ext uri="{BB962C8B-B14F-4D97-AF65-F5344CB8AC3E}">
        <p14:creationId xmlns:p14="http://schemas.microsoft.com/office/powerpoint/2010/main" val="2576164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E05D09-6004-483C-ACDE-0E35CB66EE5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5BFD135-0D53-4778-B153-10A42DD23F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8D801B-8D27-4E93-8E35-856B6C1FB92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548548-E74D-4368-94C4-051576BF4CB3}" type="datetimeFigureOut">
              <a:rPr lang="en-US" smtClean="0"/>
              <a:t>4/23/2020</a:t>
            </a:fld>
            <a:endParaRPr lang="en-US"/>
          </a:p>
        </p:txBody>
      </p:sp>
      <p:sp>
        <p:nvSpPr>
          <p:cNvPr id="5" name="Footer Placeholder 4">
            <a:extLst>
              <a:ext uri="{FF2B5EF4-FFF2-40B4-BE49-F238E27FC236}">
                <a16:creationId xmlns:a16="http://schemas.microsoft.com/office/drawing/2014/main" id="{FA1E9E3F-28DA-4FF5-90E6-C592793007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8C2F983-E382-4B46-9656-941B7619BFB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1BA85B-864F-4B0B-97D2-D13DFA69E604}" type="slidenum">
              <a:rPr lang="en-US" smtClean="0"/>
              <a:t>‹#›</a:t>
            </a:fld>
            <a:endParaRPr lang="en-US"/>
          </a:p>
        </p:txBody>
      </p:sp>
    </p:spTree>
    <p:extLst>
      <p:ext uri="{BB962C8B-B14F-4D97-AF65-F5344CB8AC3E}">
        <p14:creationId xmlns:p14="http://schemas.microsoft.com/office/powerpoint/2010/main" val="36859919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844550" y="177800"/>
            <a:ext cx="10502900" cy="1143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844550" y="1574800"/>
            <a:ext cx="10502900" cy="4648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5979516" y="6540500"/>
            <a:ext cx="226619" cy="656590"/>
          </a:xfrm>
          <a:prstGeom prst="rect">
            <a:avLst/>
          </a:prstGeom>
          <a:ln w="12700">
            <a:miter lim="400000"/>
          </a:ln>
        </p:spPr>
        <p:txBody>
          <a:bodyPr wrap="square" lIns="50800" tIns="50800" rIns="50800" bIns="50800">
            <a:spAutoFit/>
          </a:bodyPr>
          <a:lstStyle>
            <a:lvl1pPr>
              <a:defRPr sz="12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7DC1BD-BF48-49AF-A1B3-7A203FF0C73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C045BBF-09E1-4312-B0B5-FF7F901CB8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F093A1-0B04-4440-9B7B-3C9A3001C0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FCEFA7-8714-46C4-823D-81EDEBB8E434}" type="datetimeFigureOut">
              <a:rPr lang="en-US" smtClean="0"/>
              <a:t>4/23/2020</a:t>
            </a:fld>
            <a:endParaRPr lang="en-US"/>
          </a:p>
        </p:txBody>
      </p:sp>
      <p:sp>
        <p:nvSpPr>
          <p:cNvPr id="5" name="Footer Placeholder 4">
            <a:extLst>
              <a:ext uri="{FF2B5EF4-FFF2-40B4-BE49-F238E27FC236}">
                <a16:creationId xmlns:a16="http://schemas.microsoft.com/office/drawing/2014/main" id="{19D11F4B-5E34-474B-8210-C0F69C91248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721F670-5CEF-41B0-96DD-3E3BF8E9558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411F84-D9FF-4AA6-B5F0-7B853A8FACDF}" type="slidenum">
              <a:rPr lang="en-US" smtClean="0"/>
              <a:t>‹#›</a:t>
            </a:fld>
            <a:endParaRPr lang="en-US"/>
          </a:p>
        </p:txBody>
      </p:sp>
    </p:spTree>
    <p:extLst>
      <p:ext uri="{BB962C8B-B14F-4D97-AF65-F5344CB8AC3E}">
        <p14:creationId xmlns:p14="http://schemas.microsoft.com/office/powerpoint/2010/main" val="2726116439"/>
      </p:ext>
    </p:extLst>
  </p:cSld>
  <p:clrMap bg1="lt1" tx1="dk1" bg2="lt2" tx2="dk2" accent1="accent1" accent2="accent2" accent3="accent3" accent4="accent4" accent5="accent5" accent6="accent6" hlink="hlink" folHlink="folHlink"/>
  <p:sldLayoutIdLst>
    <p:sldLayoutId id="214748365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BD71B-F48E-4B12-A233-343669C46921}"/>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D0FEAAC5-8D22-438B-BDF8-13EF4345AE27}"/>
              </a:ext>
            </a:extLst>
          </p:cNvPr>
          <p:cNvSpPr>
            <a:spLocks noGrp="1"/>
          </p:cNvSpPr>
          <p:nvPr>
            <p:ph type="subTitle" idx="1"/>
          </p:nvPr>
        </p:nvSpPr>
        <p:spPr/>
        <p:txBody>
          <a:bodyPr/>
          <a:lstStyle/>
          <a:p>
            <a:endParaRPr lang="en-US"/>
          </a:p>
        </p:txBody>
      </p:sp>
      <p:pic>
        <p:nvPicPr>
          <p:cNvPr id="11" name="Picture 10" descr="A picture containing drawing&#10;&#10;Description automatically generated">
            <a:extLst>
              <a:ext uri="{FF2B5EF4-FFF2-40B4-BE49-F238E27FC236}">
                <a16:creationId xmlns:a16="http://schemas.microsoft.com/office/drawing/2014/main" id="{BBCB18AD-7DE7-334F-AFB6-B239C648E3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830632"/>
            <a:ext cx="12191999" cy="5563809"/>
          </a:xfrm>
          <a:prstGeom prst="rect">
            <a:avLst/>
          </a:prstGeom>
        </p:spPr>
      </p:pic>
      <p:pic>
        <p:nvPicPr>
          <p:cNvPr id="14" name="Picture 13" descr="A close up of a logo&#10;&#10;Description automatically generated">
            <a:extLst>
              <a:ext uri="{FF2B5EF4-FFF2-40B4-BE49-F238E27FC236}">
                <a16:creationId xmlns:a16="http://schemas.microsoft.com/office/drawing/2014/main" id="{F6C65D2A-048B-3741-930C-273D669495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0203"/>
            <a:ext cx="12192000" cy="1955800"/>
          </a:xfrm>
          <a:prstGeom prst="rect">
            <a:avLst/>
          </a:prstGeom>
        </p:spPr>
      </p:pic>
      <p:pic>
        <p:nvPicPr>
          <p:cNvPr id="9" name="Picture 8" descr="A close up of a logo&#10;&#10;Description automatically generated">
            <a:extLst>
              <a:ext uri="{FF2B5EF4-FFF2-40B4-BE49-F238E27FC236}">
                <a16:creationId xmlns:a16="http://schemas.microsoft.com/office/drawing/2014/main" id="{258DE32C-FB58-4FB3-A2D5-14E395ABE0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6307122">
            <a:off x="290659" y="-364321"/>
            <a:ext cx="6669714" cy="6693655"/>
          </a:xfrm>
          <a:prstGeom prst="rect">
            <a:avLst/>
          </a:prstGeom>
        </p:spPr>
      </p:pic>
      <p:pic>
        <p:nvPicPr>
          <p:cNvPr id="6" name="Picture 5" descr="A person that is standing in the grass&#10;&#10;Description automatically generated">
            <a:extLst>
              <a:ext uri="{FF2B5EF4-FFF2-40B4-BE49-F238E27FC236}">
                <a16:creationId xmlns:a16="http://schemas.microsoft.com/office/drawing/2014/main" id="{013E1190-6606-4D0E-85B5-E90532221F14}"/>
              </a:ext>
            </a:extLst>
          </p:cNvPr>
          <p:cNvPicPr>
            <a:picLocks noChangeAspect="1"/>
          </p:cNvPicPr>
          <p:nvPr/>
        </p:nvPicPr>
        <p:blipFill rotWithShape="1">
          <a:blip r:embed="rId6">
            <a:extLst>
              <a:ext uri="{28A0092B-C50C-407E-A947-70E740481C1C}">
                <a14:useLocalDpi xmlns:a14="http://schemas.microsoft.com/office/drawing/2010/main" val="0"/>
              </a:ext>
            </a:extLst>
          </a:blip>
          <a:srcRect l="8739" t="-361" r="14835" b="361"/>
          <a:stretch/>
        </p:blipFill>
        <p:spPr>
          <a:xfrm>
            <a:off x="1219201" y="717432"/>
            <a:ext cx="4812632" cy="4735989"/>
          </a:xfrm>
          <a:prstGeom prst="ellipse">
            <a:avLst/>
          </a:prstGeom>
        </p:spPr>
      </p:pic>
      <p:pic>
        <p:nvPicPr>
          <p:cNvPr id="8" name="Picture 7" descr="A close up of a logo&#10;&#10;Description automatically generated">
            <a:extLst>
              <a:ext uri="{FF2B5EF4-FFF2-40B4-BE49-F238E27FC236}">
                <a16:creationId xmlns:a16="http://schemas.microsoft.com/office/drawing/2014/main" id="{117A0314-0D5E-48B9-BE31-DB6F1B853E1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7912880">
            <a:off x="9273448" y="-123186"/>
            <a:ext cx="2799057" cy="2254895"/>
          </a:xfrm>
          <a:prstGeom prst="rect">
            <a:avLst/>
          </a:prstGeom>
        </p:spPr>
      </p:pic>
      <p:sp>
        <p:nvSpPr>
          <p:cNvPr id="12" name="Rectangle 11">
            <a:extLst>
              <a:ext uri="{FF2B5EF4-FFF2-40B4-BE49-F238E27FC236}">
                <a16:creationId xmlns:a16="http://schemas.microsoft.com/office/drawing/2014/main" id="{CD1FC25A-00A3-A546-904A-813F2A57F3E6}"/>
              </a:ext>
            </a:extLst>
          </p:cNvPr>
          <p:cNvSpPr/>
          <p:nvPr/>
        </p:nvSpPr>
        <p:spPr>
          <a:xfrm>
            <a:off x="7122767" y="2491440"/>
            <a:ext cx="4148764" cy="369332"/>
          </a:xfrm>
          <a:prstGeom prst="rect">
            <a:avLst/>
          </a:prstGeom>
        </p:spPr>
        <p:txBody>
          <a:bodyPr wrap="none">
            <a:spAutoFit/>
          </a:bodyPr>
          <a:lstStyle/>
          <a:p>
            <a:pPr algn="ctr"/>
            <a:r>
              <a:rPr lang="es-ES_tradnl" dirty="0">
                <a:solidFill>
                  <a:srgbClr val="006086"/>
                </a:solidFill>
                <a:latin typeface="Nexa Book" panose="02000000000000000000" pitchFamily="2" charset="77"/>
              </a:rPr>
              <a:t>Serie de entrenamiento </a:t>
            </a:r>
            <a:r>
              <a:rPr lang="es-ES_tradnl" dirty="0" err="1">
                <a:solidFill>
                  <a:srgbClr val="006086"/>
                </a:solidFill>
                <a:latin typeface="Nexa Book" panose="02000000000000000000" pitchFamily="2" charset="77"/>
              </a:rPr>
              <a:t>Momentum</a:t>
            </a:r>
            <a:endParaRPr lang="es-ES_tradnl" dirty="0">
              <a:solidFill>
                <a:srgbClr val="006086"/>
              </a:solidFill>
              <a:effectLst/>
              <a:latin typeface="Nexa Book" panose="02000000000000000000" pitchFamily="2" charset="77"/>
            </a:endParaRPr>
          </a:p>
        </p:txBody>
      </p:sp>
    </p:spTree>
    <p:extLst>
      <p:ext uri="{BB962C8B-B14F-4D97-AF65-F5344CB8AC3E}">
        <p14:creationId xmlns:p14="http://schemas.microsoft.com/office/powerpoint/2010/main" val="37819709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59E00-1984-4774-957A-E78A0C65E716}"/>
              </a:ext>
            </a:extLst>
          </p:cNvPr>
          <p:cNvSpPr>
            <a:spLocks noGrp="1"/>
          </p:cNvSpPr>
          <p:nvPr>
            <p:ph type="title"/>
          </p:nvPr>
        </p:nvSpPr>
        <p:spPr>
          <a:xfrm>
            <a:off x="742949" y="5925312"/>
            <a:ext cx="10515599" cy="932688"/>
          </a:xfrm>
        </p:spPr>
        <p:txBody>
          <a:bodyPr vert="horz" lIns="91440" tIns="45720" rIns="91440" bIns="45720" rtlCol="0" anchor="b">
            <a:normAutofit/>
          </a:bodyPr>
          <a:lstStyle/>
          <a:p>
            <a:pPr algn="ctr"/>
            <a:r>
              <a:rPr lang="en-US" sz="4800" kern="1200" dirty="0">
                <a:solidFill>
                  <a:schemeClr val="tx1"/>
                </a:solidFill>
                <a:latin typeface="Century Gothic" panose="020B0502020202020204" pitchFamily="34" charset="0"/>
              </a:rPr>
              <a:t>MENTOREE con </a:t>
            </a:r>
            <a:r>
              <a:rPr lang="en-US" sz="4800" kern="1200" dirty="0" err="1">
                <a:solidFill>
                  <a:schemeClr val="tx1"/>
                </a:solidFill>
                <a:latin typeface="Century Gothic" panose="020B0502020202020204" pitchFamily="34" charset="0"/>
              </a:rPr>
              <a:t>intencionalidad</a:t>
            </a:r>
            <a:endParaRPr lang="en-US" sz="4800" kern="1200" dirty="0">
              <a:solidFill>
                <a:schemeClr val="tx1"/>
              </a:solidFill>
              <a:latin typeface="Century Gothic" panose="020B0502020202020204" pitchFamily="34" charset="0"/>
            </a:endParaRPr>
          </a:p>
        </p:txBody>
      </p:sp>
      <p:pic>
        <p:nvPicPr>
          <p:cNvPr id="4" name="Picture 3">
            <a:extLst>
              <a:ext uri="{FF2B5EF4-FFF2-40B4-BE49-F238E27FC236}">
                <a16:creationId xmlns:a16="http://schemas.microsoft.com/office/drawing/2014/main" id="{FA1DDC01-1CE5-4985-912A-C4A9551D938D}"/>
              </a:ext>
            </a:extLst>
          </p:cNvPr>
          <p:cNvPicPr>
            <a:picLocks noChangeAspect="1"/>
          </p:cNvPicPr>
          <p:nvPr/>
        </p:nvPicPr>
        <p:blipFill rotWithShape="1">
          <a:blip r:embed="rId3">
            <a:extLst>
              <a:ext uri="{28A0092B-C50C-407E-A947-70E740481C1C}">
                <a14:useLocalDpi xmlns:a14="http://schemas.microsoft.com/office/drawing/2010/main" val="0"/>
              </a:ext>
            </a:extLst>
          </a:blip>
          <a:srcRect t="3334" b="22145"/>
          <a:stretch/>
        </p:blipFill>
        <p:spPr>
          <a:xfrm>
            <a:off x="0" y="-1"/>
            <a:ext cx="12192000" cy="6057901"/>
          </a:xfrm>
          <a:prstGeom prst="rect">
            <a:avLst/>
          </a:prstGeom>
        </p:spPr>
      </p:pic>
    </p:spTree>
    <p:extLst>
      <p:ext uri="{BB962C8B-B14F-4D97-AF65-F5344CB8AC3E}">
        <p14:creationId xmlns:p14="http://schemas.microsoft.com/office/powerpoint/2010/main" val="42870906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D9CB6D-F68E-4CBE-B1CD-959084B3B39E}"/>
              </a:ext>
            </a:extLst>
          </p:cNvPr>
          <p:cNvPicPr>
            <a:picLocks noChangeAspect="1"/>
          </p:cNvPicPr>
          <p:nvPr/>
        </p:nvPicPr>
        <p:blipFill rotWithShape="1">
          <a:blip r:embed="rId3">
            <a:extLst>
              <a:ext uri="{28A0092B-C50C-407E-A947-70E740481C1C}">
                <a14:useLocalDpi xmlns:a14="http://schemas.microsoft.com/office/drawing/2010/main" val="0"/>
              </a:ext>
            </a:extLst>
          </a:blip>
          <a:srcRect l="9721" r="15749"/>
          <a:stretch/>
        </p:blipFill>
        <p:spPr>
          <a:xfrm>
            <a:off x="0" y="-1"/>
            <a:ext cx="7667626" cy="6857999"/>
          </a:xfrm>
          <a:prstGeom prst="rect">
            <a:avLst/>
          </a:prstGeom>
        </p:spPr>
      </p:pic>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AE75BCC5-AE2C-40D3-8F07-6CE5965BABBC}"/>
              </a:ext>
            </a:extLst>
          </p:cNvPr>
          <p:cNvSpPr/>
          <p:nvPr/>
        </p:nvSpPr>
        <p:spPr>
          <a:xfrm>
            <a:off x="8213687" y="2705725"/>
            <a:ext cx="3299300" cy="1446550"/>
          </a:xfrm>
          <a:prstGeom prst="rect">
            <a:avLst/>
          </a:prstGeom>
        </p:spPr>
        <p:txBody>
          <a:bodyPr wrap="none">
            <a:spAutoFit/>
          </a:bodyPr>
          <a:lstStyle/>
          <a:p>
            <a:pPr algn="ctr"/>
            <a:r>
              <a:rPr lang="en-US" sz="4400" dirty="0">
                <a:solidFill>
                  <a:srgbClr val="FED45E"/>
                </a:solidFill>
                <a:latin typeface="Century Gothic" panose="020B0502020202020204" pitchFamily="34" charset="0"/>
              </a:rPr>
              <a:t>MENTOREE </a:t>
            </a:r>
            <a:br>
              <a:rPr lang="en-US" sz="4400" dirty="0">
                <a:solidFill>
                  <a:srgbClr val="FED45E"/>
                </a:solidFill>
                <a:latin typeface="Century Gothic" panose="020B0502020202020204" pitchFamily="34" charset="0"/>
              </a:rPr>
            </a:br>
            <a:r>
              <a:rPr lang="en-US" sz="4400" dirty="0">
                <a:solidFill>
                  <a:srgbClr val="FED45E"/>
                </a:solidFill>
                <a:latin typeface="Century Gothic" panose="020B0502020202020204" pitchFamily="34" charset="0"/>
              </a:rPr>
              <a:t>con </a:t>
            </a:r>
            <a:r>
              <a:rPr lang="en-US" sz="4400" dirty="0" err="1">
                <a:solidFill>
                  <a:srgbClr val="FED45E"/>
                </a:solidFill>
                <a:latin typeface="Century Gothic" panose="020B0502020202020204" pitchFamily="34" charset="0"/>
              </a:rPr>
              <a:t>aliento</a:t>
            </a:r>
            <a:endParaRPr lang="en-US" sz="4400" dirty="0">
              <a:solidFill>
                <a:srgbClr val="FED45E"/>
              </a:solidFill>
            </a:endParaRPr>
          </a:p>
        </p:txBody>
      </p:sp>
    </p:spTree>
    <p:extLst>
      <p:ext uri="{BB962C8B-B14F-4D97-AF65-F5344CB8AC3E}">
        <p14:creationId xmlns:p14="http://schemas.microsoft.com/office/powerpoint/2010/main" val="2355488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CF46EC2-C204-492B-950C-8D7970865652}"/>
              </a:ext>
            </a:extLst>
          </p:cNvPr>
          <p:cNvSpPr/>
          <p:nvPr/>
        </p:nvSpPr>
        <p:spPr>
          <a:xfrm>
            <a:off x="0" y="0"/>
            <a:ext cx="7534656" cy="6858000"/>
          </a:xfrm>
          <a:prstGeom prst="rect">
            <a:avLst/>
          </a:prstGeom>
          <a:solidFill>
            <a:srgbClr val="3C526C"/>
          </a:solidFill>
          <a:ln>
            <a:solidFill>
              <a:srgbClr val="3C52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AE75BCC5-AE2C-40D3-8F07-6CE5965BABBC}"/>
              </a:ext>
            </a:extLst>
          </p:cNvPr>
          <p:cNvSpPr/>
          <p:nvPr/>
        </p:nvSpPr>
        <p:spPr>
          <a:xfrm>
            <a:off x="351790" y="146759"/>
            <a:ext cx="5051041" cy="1877437"/>
          </a:xfrm>
          <a:prstGeom prst="rect">
            <a:avLst/>
          </a:prstGeom>
        </p:spPr>
        <p:txBody>
          <a:bodyPr wrap="square">
            <a:spAutoFit/>
          </a:bodyPr>
          <a:lstStyle/>
          <a:p>
            <a:pPr algn="ctr"/>
            <a:r>
              <a:rPr lang="es-ES_tradnl" sz="4400" dirty="0">
                <a:solidFill>
                  <a:srgbClr val="FED45E"/>
                </a:solidFill>
                <a:latin typeface="Century Gothic" panose="020B0502020202020204" pitchFamily="34" charset="0"/>
              </a:rPr>
              <a:t>MENTOREE </a:t>
            </a:r>
            <a:br>
              <a:rPr lang="es-ES_tradnl" sz="4400" dirty="0">
                <a:solidFill>
                  <a:srgbClr val="FED45E"/>
                </a:solidFill>
                <a:latin typeface="Century Gothic" panose="020B0502020202020204" pitchFamily="34" charset="0"/>
              </a:rPr>
            </a:br>
            <a:r>
              <a:rPr lang="es-ES_tradnl" sz="3600" dirty="0">
                <a:solidFill>
                  <a:srgbClr val="FED45E"/>
                </a:solidFill>
                <a:latin typeface="Century Gothic" panose="020B0502020202020204" pitchFamily="34" charset="0"/>
              </a:rPr>
              <a:t>a través de las bendiciones</a:t>
            </a:r>
            <a:endParaRPr lang="es-ES_tradnl" sz="3600" dirty="0">
              <a:solidFill>
                <a:srgbClr val="FED45E"/>
              </a:solidFill>
            </a:endParaRPr>
          </a:p>
        </p:txBody>
      </p:sp>
      <p:pic>
        <p:nvPicPr>
          <p:cNvPr id="6" name="Picture 5">
            <a:extLst>
              <a:ext uri="{FF2B5EF4-FFF2-40B4-BE49-F238E27FC236}">
                <a16:creationId xmlns:a16="http://schemas.microsoft.com/office/drawing/2014/main" id="{06F62924-0CD5-4366-8FA4-58DAA0E53CE1}"/>
              </a:ext>
            </a:extLst>
          </p:cNvPr>
          <p:cNvPicPr>
            <a:picLocks noChangeAspect="1"/>
          </p:cNvPicPr>
          <p:nvPr/>
        </p:nvPicPr>
        <p:blipFill rotWithShape="1">
          <a:blip r:embed="rId3">
            <a:extLst>
              <a:ext uri="{28A0092B-C50C-407E-A947-70E740481C1C}">
                <a14:useLocalDpi xmlns:a14="http://schemas.microsoft.com/office/drawing/2010/main" val="0"/>
              </a:ext>
            </a:extLst>
          </a:blip>
          <a:srcRect t="25039" b="6648"/>
          <a:stretch/>
        </p:blipFill>
        <p:spPr>
          <a:xfrm>
            <a:off x="5499164" y="0"/>
            <a:ext cx="6692836" cy="6858000"/>
          </a:xfrm>
          <a:prstGeom prst="rect">
            <a:avLst/>
          </a:prstGeom>
        </p:spPr>
      </p:pic>
      <p:sp>
        <p:nvSpPr>
          <p:cNvPr id="4" name="TextBox 3">
            <a:extLst>
              <a:ext uri="{FF2B5EF4-FFF2-40B4-BE49-F238E27FC236}">
                <a16:creationId xmlns:a16="http://schemas.microsoft.com/office/drawing/2014/main" id="{1603B6D0-0714-4500-98E2-302DBF38846C}"/>
              </a:ext>
            </a:extLst>
          </p:cNvPr>
          <p:cNvSpPr txBox="1"/>
          <p:nvPr/>
        </p:nvSpPr>
        <p:spPr>
          <a:xfrm>
            <a:off x="338757" y="2506133"/>
            <a:ext cx="4926925" cy="3477875"/>
          </a:xfrm>
          <a:prstGeom prst="rect">
            <a:avLst/>
          </a:prstGeom>
          <a:noFill/>
        </p:spPr>
        <p:txBody>
          <a:bodyPr wrap="square" rtlCol="0" anchor="t">
            <a:spAutoFit/>
          </a:bodyPr>
          <a:lstStyle/>
          <a:p>
            <a:r>
              <a:rPr lang="es-ES_tradnl" sz="2000" i="1" dirty="0">
                <a:solidFill>
                  <a:schemeClr val="bg1"/>
                </a:solidFill>
                <a:latin typeface="Century Gothic" panose="020B0502020202020204" pitchFamily="34" charset="0"/>
              </a:rPr>
              <a:t>El Señor le ordenó a Moisés: </a:t>
            </a:r>
          </a:p>
          <a:p>
            <a:r>
              <a:rPr lang="es-ES_tradnl" sz="2000" b="1" i="1" baseline="30000" dirty="0">
                <a:solidFill>
                  <a:schemeClr val="bg1"/>
                </a:solidFill>
                <a:latin typeface="Century Gothic" panose="020B0502020202020204" pitchFamily="34" charset="0"/>
              </a:rPr>
              <a:t> </a:t>
            </a:r>
            <a:r>
              <a:rPr lang="es-ES_tradnl" sz="2000" i="1" dirty="0">
                <a:solidFill>
                  <a:schemeClr val="bg1"/>
                </a:solidFill>
                <a:latin typeface="Century Gothic" panose="020B0502020202020204" pitchFamily="34" charset="0"/>
              </a:rPr>
              <a:t>«Diles a Aarón y a sus hijos que impartan la bendición a los israelitas con estas palabras: “El Señor te bendiga  y te guarde; el Señor te mire con agrado  y te extienda su amor; el Señor te muestre su favor y te conceda la paz”. Así invocarán mi nombre sobre los israelitas, para que yo los bendiga». </a:t>
            </a:r>
            <a:br>
              <a:rPr lang="es-ES_tradnl" sz="2000" i="1" dirty="0">
                <a:solidFill>
                  <a:schemeClr val="bg1"/>
                </a:solidFill>
                <a:latin typeface="Century Gothic" panose="020B0502020202020204" pitchFamily="34" charset="0"/>
              </a:rPr>
            </a:br>
            <a:r>
              <a:rPr lang="es-ES_tradnl" sz="2000" i="1" dirty="0">
                <a:solidFill>
                  <a:schemeClr val="bg1"/>
                </a:solidFill>
                <a:latin typeface="Century Gothic" panose="020B0502020202020204" pitchFamily="34" charset="0"/>
              </a:rPr>
              <a:t>Números 6:22-27</a:t>
            </a:r>
          </a:p>
        </p:txBody>
      </p:sp>
    </p:spTree>
    <p:extLst>
      <p:ext uri="{BB962C8B-B14F-4D97-AF65-F5344CB8AC3E}">
        <p14:creationId xmlns:p14="http://schemas.microsoft.com/office/powerpoint/2010/main" val="24945320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CF46EC2-C204-492B-950C-8D7970865652}"/>
              </a:ext>
            </a:extLst>
          </p:cNvPr>
          <p:cNvSpPr/>
          <p:nvPr/>
        </p:nvSpPr>
        <p:spPr>
          <a:xfrm>
            <a:off x="0" y="0"/>
            <a:ext cx="7534656" cy="6858000"/>
          </a:xfrm>
          <a:prstGeom prst="rect">
            <a:avLst/>
          </a:prstGeom>
          <a:solidFill>
            <a:srgbClr val="3C526C"/>
          </a:solidFill>
          <a:ln>
            <a:solidFill>
              <a:srgbClr val="3C52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AE75BCC5-AE2C-40D3-8F07-6CE5965BABBC}"/>
              </a:ext>
            </a:extLst>
          </p:cNvPr>
          <p:cNvSpPr/>
          <p:nvPr/>
        </p:nvSpPr>
        <p:spPr>
          <a:xfrm>
            <a:off x="382458" y="120168"/>
            <a:ext cx="8107554" cy="1446550"/>
          </a:xfrm>
          <a:prstGeom prst="rect">
            <a:avLst/>
          </a:prstGeom>
        </p:spPr>
        <p:txBody>
          <a:bodyPr wrap="square">
            <a:spAutoFit/>
          </a:bodyPr>
          <a:lstStyle/>
          <a:p>
            <a:pPr algn="ctr"/>
            <a:r>
              <a:rPr lang="en-US" sz="4400" dirty="0" err="1">
                <a:solidFill>
                  <a:srgbClr val="FED45E"/>
                </a:solidFill>
                <a:latin typeface="Century Gothic" panose="020B0502020202020204" pitchFamily="34" charset="0"/>
              </a:rPr>
              <a:t>Pasos</a:t>
            </a:r>
            <a:r>
              <a:rPr lang="en-US" sz="4400" dirty="0">
                <a:solidFill>
                  <a:srgbClr val="FED45E"/>
                </a:solidFill>
                <a:latin typeface="Century Gothic" panose="020B0502020202020204" pitchFamily="34" charset="0"/>
              </a:rPr>
              <a:t> para </a:t>
            </a:r>
            <a:r>
              <a:rPr lang="en-US" sz="4400" dirty="0" err="1">
                <a:solidFill>
                  <a:srgbClr val="FED45E"/>
                </a:solidFill>
                <a:latin typeface="Century Gothic" panose="020B0502020202020204" pitchFamily="34" charset="0"/>
              </a:rPr>
              <a:t>expresar</a:t>
            </a:r>
            <a:r>
              <a:rPr lang="en-US" sz="4400" dirty="0">
                <a:solidFill>
                  <a:srgbClr val="FED45E"/>
                </a:solidFill>
                <a:latin typeface="Century Gothic" panose="020B0502020202020204" pitchFamily="34" charset="0"/>
              </a:rPr>
              <a:t> </a:t>
            </a:r>
            <a:br>
              <a:rPr lang="en-US" sz="4400" dirty="0">
                <a:solidFill>
                  <a:srgbClr val="FED45E"/>
                </a:solidFill>
                <a:latin typeface="Century Gothic" panose="020B0502020202020204" pitchFamily="34" charset="0"/>
              </a:rPr>
            </a:br>
            <a:r>
              <a:rPr lang="en-US" sz="4400" dirty="0">
                <a:solidFill>
                  <a:srgbClr val="FED45E"/>
                </a:solidFill>
                <a:latin typeface="Century Gothic" panose="020B0502020202020204" pitchFamily="34" charset="0"/>
              </a:rPr>
              <a:t>una </a:t>
            </a:r>
            <a:r>
              <a:rPr lang="en-US" sz="4400" dirty="0" err="1">
                <a:solidFill>
                  <a:srgbClr val="FED45E"/>
                </a:solidFill>
                <a:latin typeface="Century Gothic" panose="020B0502020202020204" pitchFamily="34" charset="0"/>
              </a:rPr>
              <a:t>bendición</a:t>
            </a:r>
            <a:endParaRPr lang="en-US" sz="4400" dirty="0">
              <a:solidFill>
                <a:srgbClr val="FED45E"/>
              </a:solidFill>
            </a:endParaRPr>
          </a:p>
        </p:txBody>
      </p:sp>
      <p:pic>
        <p:nvPicPr>
          <p:cNvPr id="6" name="Picture 5">
            <a:extLst>
              <a:ext uri="{FF2B5EF4-FFF2-40B4-BE49-F238E27FC236}">
                <a16:creationId xmlns:a16="http://schemas.microsoft.com/office/drawing/2014/main" id="{06F62924-0CD5-4366-8FA4-58DAA0E53CE1}"/>
              </a:ext>
            </a:extLst>
          </p:cNvPr>
          <p:cNvPicPr>
            <a:picLocks noChangeAspect="1"/>
          </p:cNvPicPr>
          <p:nvPr/>
        </p:nvPicPr>
        <p:blipFill rotWithShape="1">
          <a:blip r:embed="rId3">
            <a:extLst>
              <a:ext uri="{28A0092B-C50C-407E-A947-70E740481C1C}">
                <a14:useLocalDpi xmlns:a14="http://schemas.microsoft.com/office/drawing/2010/main" val="0"/>
              </a:ext>
            </a:extLst>
          </a:blip>
          <a:srcRect l="47237" t="30574" r="7880" b="7608"/>
          <a:stretch/>
        </p:blipFill>
        <p:spPr>
          <a:xfrm>
            <a:off x="8872474" y="0"/>
            <a:ext cx="3319526" cy="6858000"/>
          </a:xfrm>
          <a:prstGeom prst="rect">
            <a:avLst/>
          </a:prstGeom>
        </p:spPr>
      </p:pic>
      <p:sp>
        <p:nvSpPr>
          <p:cNvPr id="4" name="TextBox 3">
            <a:extLst>
              <a:ext uri="{FF2B5EF4-FFF2-40B4-BE49-F238E27FC236}">
                <a16:creationId xmlns:a16="http://schemas.microsoft.com/office/drawing/2014/main" id="{1603B6D0-0714-4500-98E2-302DBF38846C}"/>
              </a:ext>
            </a:extLst>
          </p:cNvPr>
          <p:cNvSpPr txBox="1"/>
          <p:nvPr/>
        </p:nvSpPr>
        <p:spPr>
          <a:xfrm>
            <a:off x="96009" y="1009777"/>
            <a:ext cx="8680453" cy="6217087"/>
          </a:xfrm>
          <a:prstGeom prst="rect">
            <a:avLst/>
          </a:prstGeom>
          <a:noFill/>
        </p:spPr>
        <p:txBody>
          <a:bodyPr wrap="square" rtlCol="0">
            <a:spAutoFit/>
          </a:bodyPr>
          <a:lstStyle/>
          <a:p>
            <a:pPr lvl="0"/>
            <a:endParaRPr lang="en-US" sz="2400" dirty="0">
              <a:solidFill>
                <a:schemeClr val="bg1"/>
              </a:solidFill>
              <a:latin typeface="Century Gothic" panose="020B0502020202020204" pitchFamily="34" charset="0"/>
            </a:endParaRPr>
          </a:p>
          <a:p>
            <a:pPr lvl="0"/>
            <a:endParaRPr lang="en-US" sz="2400" dirty="0">
              <a:solidFill>
                <a:schemeClr val="bg1"/>
              </a:solidFill>
              <a:latin typeface="Century Gothic" panose="020B0502020202020204" pitchFamily="34" charset="0"/>
            </a:endParaRPr>
          </a:p>
          <a:p>
            <a:pPr lvl="0"/>
            <a:r>
              <a:rPr lang="en-US" sz="2200" dirty="0">
                <a:solidFill>
                  <a:schemeClr val="bg1"/>
                </a:solidFill>
                <a:latin typeface="Century Gothic" panose="020B0502020202020204" pitchFamily="34" charset="0"/>
              </a:rPr>
              <a:t>1. </a:t>
            </a:r>
            <a:r>
              <a:rPr lang="es-ES" sz="2200" dirty="0">
                <a:solidFill>
                  <a:schemeClr val="bg1"/>
                </a:solidFill>
                <a:latin typeface="Century Gothic" panose="020B0502020202020204" pitchFamily="34" charset="0"/>
              </a:rPr>
              <a:t>Pídale al Espíritu Santo que le muestre una escritura o promesa de Dios en la Biblia que se aplique a la persona que está bendiciendo</a:t>
            </a:r>
            <a:r>
              <a:rPr lang="en-US" sz="2200" dirty="0">
                <a:solidFill>
                  <a:schemeClr val="bg1"/>
                </a:solidFill>
                <a:latin typeface="Century Gothic" panose="020B0502020202020204" pitchFamily="34" charset="0"/>
              </a:rPr>
              <a:t>.</a:t>
            </a:r>
          </a:p>
          <a:p>
            <a:pPr lvl="0"/>
            <a:endParaRPr lang="en-US" sz="2200" dirty="0">
              <a:solidFill>
                <a:schemeClr val="bg1"/>
              </a:solidFill>
              <a:latin typeface="Century Gothic" panose="020B0502020202020204" pitchFamily="34" charset="0"/>
            </a:endParaRPr>
          </a:p>
          <a:p>
            <a:pPr lvl="0"/>
            <a:r>
              <a:rPr lang="en-US" sz="2200" dirty="0">
                <a:solidFill>
                  <a:schemeClr val="bg1"/>
                </a:solidFill>
                <a:latin typeface="Century Gothic" panose="020B0502020202020204" pitchFamily="34" charset="0"/>
              </a:rPr>
              <a:t>2. </a:t>
            </a:r>
            <a:r>
              <a:rPr lang="es-ES" sz="2200" dirty="0">
                <a:solidFill>
                  <a:schemeClr val="bg1"/>
                </a:solidFill>
                <a:latin typeface="Century Gothic" panose="020B0502020202020204" pitchFamily="34" charset="0"/>
              </a:rPr>
              <a:t>Haga que extienda sus manos como si estuviera recibiendo un regalo. Mírela a los ojos, ponga su mano sobre su hombro y diríjase a ésta por su nombre</a:t>
            </a:r>
            <a:r>
              <a:rPr lang="en-US" sz="2200" dirty="0">
                <a:solidFill>
                  <a:schemeClr val="bg1"/>
                </a:solidFill>
                <a:latin typeface="Century Gothic" panose="020B0502020202020204" pitchFamily="34" charset="0"/>
              </a:rPr>
              <a:t>.</a:t>
            </a:r>
          </a:p>
          <a:p>
            <a:pPr lvl="0"/>
            <a:endParaRPr lang="en-US" sz="2200" dirty="0">
              <a:solidFill>
                <a:schemeClr val="bg1"/>
              </a:solidFill>
              <a:latin typeface="Century Gothic" panose="020B0502020202020204" pitchFamily="34" charset="0"/>
            </a:endParaRPr>
          </a:p>
          <a:p>
            <a:pPr lvl="0"/>
            <a:r>
              <a:rPr lang="en-US" sz="2200" dirty="0">
                <a:solidFill>
                  <a:schemeClr val="bg1"/>
                </a:solidFill>
                <a:latin typeface="Century Gothic" panose="020B0502020202020204" pitchFamily="34" charset="0"/>
              </a:rPr>
              <a:t>3. </a:t>
            </a:r>
            <a:r>
              <a:rPr lang="es-ES" sz="2200" dirty="0">
                <a:solidFill>
                  <a:schemeClr val="bg1"/>
                </a:solidFill>
                <a:latin typeface="Century Gothic" panose="020B0502020202020204" pitchFamily="34" charset="0"/>
              </a:rPr>
              <a:t>Exprese las Escrituras o las promesas de Dios sobre su vida. Considere comenzar diciendo: «quiero que sepas…»</a:t>
            </a:r>
            <a:endParaRPr lang="en-US" sz="2200" dirty="0">
              <a:solidFill>
                <a:schemeClr val="bg1"/>
              </a:solidFill>
              <a:latin typeface="Century Gothic" panose="020B0502020202020204" pitchFamily="34" charset="0"/>
            </a:endParaRPr>
          </a:p>
          <a:p>
            <a:pPr lvl="0"/>
            <a:endParaRPr lang="en-US" sz="2200" dirty="0">
              <a:solidFill>
                <a:schemeClr val="bg1"/>
              </a:solidFill>
              <a:latin typeface="Century Gothic" panose="020B0502020202020204" pitchFamily="34" charset="0"/>
            </a:endParaRPr>
          </a:p>
          <a:p>
            <a:pPr lvl="0"/>
            <a:r>
              <a:rPr lang="en-US" sz="2200" dirty="0">
                <a:solidFill>
                  <a:schemeClr val="bg1"/>
                </a:solidFill>
                <a:latin typeface="Century Gothic" panose="020B0502020202020204" pitchFamily="34" charset="0"/>
              </a:rPr>
              <a:t>4. </a:t>
            </a:r>
            <a:r>
              <a:rPr lang="es-ES" sz="2200" dirty="0">
                <a:solidFill>
                  <a:schemeClr val="bg1"/>
                </a:solidFill>
                <a:latin typeface="Century Gothic" panose="020B0502020202020204" pitchFamily="34" charset="0"/>
              </a:rPr>
              <a:t>Una vez que le haya recordado las promesas y las bendiciones de Dios, considere cerrar desafiándola y diciendo: «que tú…</a:t>
            </a:r>
            <a:r>
              <a:rPr lang="en-US" sz="2200" dirty="0">
                <a:solidFill>
                  <a:schemeClr val="bg1"/>
                </a:solidFill>
                <a:latin typeface="Century Gothic" panose="020B0502020202020204" pitchFamily="34" charset="0"/>
              </a:rPr>
              <a:t>»</a:t>
            </a:r>
          </a:p>
          <a:p>
            <a:pPr lvl="0"/>
            <a:endParaRPr lang="en-US" sz="2400" dirty="0">
              <a:solidFill>
                <a:schemeClr val="bg1"/>
              </a:solidFill>
              <a:latin typeface="Century Gothic" panose="020B0502020202020204" pitchFamily="34" charset="0"/>
            </a:endParaRPr>
          </a:p>
          <a:p>
            <a:r>
              <a:rPr lang="en-US" dirty="0">
                <a:solidFill>
                  <a:schemeClr val="bg1"/>
                </a:solidFill>
                <a:latin typeface="Century Gothic" panose="020B0502020202020204" pitchFamily="34" charset="0"/>
              </a:rPr>
              <a:t> </a:t>
            </a:r>
          </a:p>
        </p:txBody>
      </p:sp>
    </p:spTree>
    <p:extLst>
      <p:ext uri="{BB962C8B-B14F-4D97-AF65-F5344CB8AC3E}">
        <p14:creationId xmlns:p14="http://schemas.microsoft.com/office/powerpoint/2010/main" val="28586617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D9CB6D-F68E-4CBE-B1CD-959084B3B39E}"/>
              </a:ext>
            </a:extLst>
          </p:cNvPr>
          <p:cNvPicPr>
            <a:picLocks noChangeAspect="1"/>
          </p:cNvPicPr>
          <p:nvPr/>
        </p:nvPicPr>
        <p:blipFill rotWithShape="1">
          <a:blip r:embed="rId3">
            <a:extLst>
              <a:ext uri="{28A0092B-C50C-407E-A947-70E740481C1C}">
                <a14:useLocalDpi xmlns:a14="http://schemas.microsoft.com/office/drawing/2010/main" val="0"/>
              </a:ext>
            </a:extLst>
          </a:blip>
          <a:srcRect l="21981" t="176" r="5075" b="-176"/>
          <a:stretch/>
        </p:blipFill>
        <p:spPr>
          <a:xfrm>
            <a:off x="-1" y="-76200"/>
            <a:ext cx="7601143" cy="6946442"/>
          </a:xfrm>
          <a:prstGeom prst="rect">
            <a:avLst/>
          </a:prstGeom>
        </p:spPr>
      </p:pic>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AE75BCC5-AE2C-40D3-8F07-6CE5965BABBC}"/>
              </a:ext>
            </a:extLst>
          </p:cNvPr>
          <p:cNvSpPr/>
          <p:nvPr/>
        </p:nvSpPr>
        <p:spPr>
          <a:xfrm>
            <a:off x="7534656" y="2367171"/>
            <a:ext cx="4657344" cy="2123658"/>
          </a:xfrm>
          <a:prstGeom prst="rect">
            <a:avLst/>
          </a:prstGeom>
        </p:spPr>
        <p:txBody>
          <a:bodyPr wrap="square">
            <a:spAutoFit/>
          </a:bodyPr>
          <a:lstStyle/>
          <a:p>
            <a:pPr algn="ctr"/>
            <a:r>
              <a:rPr lang="en-US" sz="4400" dirty="0">
                <a:solidFill>
                  <a:srgbClr val="FED45E"/>
                </a:solidFill>
                <a:latin typeface="Century Gothic" panose="020B0502020202020204" pitchFamily="34" charset="0"/>
              </a:rPr>
              <a:t>El </a:t>
            </a:r>
            <a:r>
              <a:rPr lang="en-US" sz="4400" dirty="0" err="1">
                <a:solidFill>
                  <a:srgbClr val="FED45E"/>
                </a:solidFill>
                <a:latin typeface="Century Gothic" panose="020B0502020202020204" pitchFamily="34" charset="0"/>
              </a:rPr>
              <a:t>poder</a:t>
            </a:r>
            <a:r>
              <a:rPr lang="en-US" sz="4400" dirty="0">
                <a:solidFill>
                  <a:srgbClr val="FED45E"/>
                </a:solidFill>
                <a:latin typeface="Century Gothic" panose="020B0502020202020204" pitchFamily="34" charset="0"/>
              </a:rPr>
              <a:t> de la </a:t>
            </a:r>
            <a:r>
              <a:rPr lang="en-US" sz="4400" dirty="0" err="1">
                <a:solidFill>
                  <a:srgbClr val="FED45E"/>
                </a:solidFill>
                <a:latin typeface="Century Gothic" panose="020B0502020202020204" pitchFamily="34" charset="0"/>
              </a:rPr>
              <a:t>comunicación</a:t>
            </a:r>
            <a:r>
              <a:rPr lang="en-US" sz="4400" dirty="0">
                <a:solidFill>
                  <a:srgbClr val="FED45E"/>
                </a:solidFill>
                <a:latin typeface="Century Gothic" panose="020B0502020202020204" pitchFamily="34" charset="0"/>
              </a:rPr>
              <a:t> no verbal</a:t>
            </a:r>
            <a:endParaRPr lang="en-US" sz="4400" dirty="0">
              <a:solidFill>
                <a:srgbClr val="FED45E"/>
              </a:solidFill>
            </a:endParaRPr>
          </a:p>
        </p:txBody>
      </p:sp>
    </p:spTree>
    <p:extLst>
      <p:ext uri="{BB962C8B-B14F-4D97-AF65-F5344CB8AC3E}">
        <p14:creationId xmlns:p14="http://schemas.microsoft.com/office/powerpoint/2010/main" val="12984466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59E00-1984-4774-957A-E78A0C65E716}"/>
              </a:ext>
            </a:extLst>
          </p:cNvPr>
          <p:cNvSpPr>
            <a:spLocks noGrp="1"/>
          </p:cNvSpPr>
          <p:nvPr>
            <p:ph type="title"/>
          </p:nvPr>
        </p:nvSpPr>
        <p:spPr>
          <a:xfrm>
            <a:off x="742949" y="5925312"/>
            <a:ext cx="10515599" cy="932688"/>
          </a:xfrm>
        </p:spPr>
        <p:txBody>
          <a:bodyPr vert="horz" lIns="91440" tIns="45720" rIns="91440" bIns="45720" rtlCol="0" anchor="b">
            <a:normAutofit/>
          </a:bodyPr>
          <a:lstStyle/>
          <a:p>
            <a:pPr algn="ctr"/>
            <a:r>
              <a:rPr lang="en-US" sz="4800" kern="1200" dirty="0">
                <a:solidFill>
                  <a:schemeClr val="tx1"/>
                </a:solidFill>
                <a:latin typeface="Century Gothic" panose="020B0502020202020204" pitchFamily="34" charset="0"/>
              </a:rPr>
              <a:t>MENSAJE de Dios</a:t>
            </a:r>
          </a:p>
        </p:txBody>
      </p:sp>
      <p:pic>
        <p:nvPicPr>
          <p:cNvPr id="4" name="Picture 3">
            <a:extLst>
              <a:ext uri="{FF2B5EF4-FFF2-40B4-BE49-F238E27FC236}">
                <a16:creationId xmlns:a16="http://schemas.microsoft.com/office/drawing/2014/main" id="{FA1DDC01-1CE5-4985-912A-C4A9551D938D}"/>
              </a:ext>
            </a:extLst>
          </p:cNvPr>
          <p:cNvPicPr>
            <a:picLocks noChangeAspect="1"/>
          </p:cNvPicPr>
          <p:nvPr/>
        </p:nvPicPr>
        <p:blipFill rotWithShape="1">
          <a:blip r:embed="rId3">
            <a:extLst>
              <a:ext uri="{28A0092B-C50C-407E-A947-70E740481C1C}">
                <a14:useLocalDpi xmlns:a14="http://schemas.microsoft.com/office/drawing/2010/main" val="0"/>
              </a:ext>
            </a:extLst>
          </a:blip>
          <a:srcRect l="-156" t="3320" r="156" b="22148"/>
          <a:stretch/>
        </p:blipFill>
        <p:spPr>
          <a:xfrm>
            <a:off x="0" y="-1"/>
            <a:ext cx="12192000" cy="6057901"/>
          </a:xfrm>
          <a:prstGeom prst="rect">
            <a:avLst/>
          </a:prstGeom>
        </p:spPr>
      </p:pic>
    </p:spTree>
    <p:extLst>
      <p:ext uri="{BB962C8B-B14F-4D97-AF65-F5344CB8AC3E}">
        <p14:creationId xmlns:p14="http://schemas.microsoft.com/office/powerpoint/2010/main" val="2996938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CF46EC2-C204-492B-950C-8D7970865652}"/>
              </a:ext>
            </a:extLst>
          </p:cNvPr>
          <p:cNvSpPr/>
          <p:nvPr/>
        </p:nvSpPr>
        <p:spPr>
          <a:xfrm>
            <a:off x="0" y="0"/>
            <a:ext cx="7534656" cy="6858000"/>
          </a:xfrm>
          <a:prstGeom prst="rect">
            <a:avLst/>
          </a:prstGeom>
          <a:solidFill>
            <a:srgbClr val="3C526C"/>
          </a:solidFill>
          <a:ln>
            <a:solidFill>
              <a:srgbClr val="3C52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AE75BCC5-AE2C-40D3-8F07-6CE5965BABBC}"/>
              </a:ext>
            </a:extLst>
          </p:cNvPr>
          <p:cNvSpPr/>
          <p:nvPr/>
        </p:nvSpPr>
        <p:spPr>
          <a:xfrm>
            <a:off x="210037" y="1213572"/>
            <a:ext cx="5051041" cy="1446550"/>
          </a:xfrm>
          <a:prstGeom prst="rect">
            <a:avLst/>
          </a:prstGeom>
        </p:spPr>
        <p:txBody>
          <a:bodyPr wrap="square">
            <a:spAutoFit/>
          </a:bodyPr>
          <a:lstStyle/>
          <a:p>
            <a:pPr algn="ctr"/>
            <a:r>
              <a:rPr lang="en-US" sz="4400" dirty="0">
                <a:solidFill>
                  <a:srgbClr val="FED45E"/>
                </a:solidFill>
                <a:latin typeface="Century Gothic" panose="020B0502020202020204" pitchFamily="34" charset="0"/>
              </a:rPr>
              <a:t>El </a:t>
            </a:r>
            <a:r>
              <a:rPr lang="en-US" sz="4400" dirty="0" err="1">
                <a:solidFill>
                  <a:srgbClr val="FED45E"/>
                </a:solidFill>
                <a:latin typeface="Century Gothic" panose="020B0502020202020204" pitchFamily="34" charset="0"/>
              </a:rPr>
              <a:t>propósito</a:t>
            </a:r>
            <a:r>
              <a:rPr lang="en-US" sz="4400" dirty="0">
                <a:solidFill>
                  <a:srgbClr val="FED45E"/>
                </a:solidFill>
                <a:latin typeface="Century Gothic" panose="020B0502020202020204" pitchFamily="34" charset="0"/>
              </a:rPr>
              <a:t> de </a:t>
            </a:r>
          </a:p>
          <a:p>
            <a:pPr algn="ctr"/>
            <a:r>
              <a:rPr lang="en-US" sz="4400" dirty="0">
                <a:solidFill>
                  <a:srgbClr val="FED45E"/>
                </a:solidFill>
                <a:latin typeface="Century Gothic" panose="020B0502020202020204" pitchFamily="34" charset="0"/>
              </a:rPr>
              <a:t>las </a:t>
            </a:r>
            <a:r>
              <a:rPr lang="en-US" sz="4400" dirty="0" err="1">
                <a:solidFill>
                  <a:srgbClr val="FED45E"/>
                </a:solidFill>
                <a:latin typeface="Century Gothic" panose="020B0502020202020204" pitchFamily="34" charset="0"/>
              </a:rPr>
              <a:t>Escrituras</a:t>
            </a:r>
            <a:endParaRPr lang="en-US" sz="4400" dirty="0">
              <a:solidFill>
                <a:srgbClr val="FED45E"/>
              </a:solidFill>
            </a:endParaRPr>
          </a:p>
        </p:txBody>
      </p:sp>
      <p:pic>
        <p:nvPicPr>
          <p:cNvPr id="6" name="Picture 5">
            <a:extLst>
              <a:ext uri="{FF2B5EF4-FFF2-40B4-BE49-F238E27FC236}">
                <a16:creationId xmlns:a16="http://schemas.microsoft.com/office/drawing/2014/main" id="{06F62924-0CD5-4366-8FA4-58DAA0E53CE1}"/>
              </a:ext>
            </a:extLst>
          </p:cNvPr>
          <p:cNvPicPr>
            <a:picLocks noChangeAspect="1"/>
          </p:cNvPicPr>
          <p:nvPr/>
        </p:nvPicPr>
        <p:blipFill rotWithShape="1">
          <a:blip r:embed="rId3">
            <a:extLst>
              <a:ext uri="{28A0092B-C50C-407E-A947-70E740481C1C}">
                <a14:useLocalDpi xmlns:a14="http://schemas.microsoft.com/office/drawing/2010/main" val="0"/>
              </a:ext>
            </a:extLst>
          </a:blip>
          <a:srcRect l="20857" t="17267" r="25901" b="988"/>
          <a:stretch/>
        </p:blipFill>
        <p:spPr>
          <a:xfrm>
            <a:off x="5471115" y="0"/>
            <a:ext cx="6692836" cy="6858000"/>
          </a:xfrm>
          <a:prstGeom prst="rect">
            <a:avLst/>
          </a:prstGeom>
        </p:spPr>
      </p:pic>
      <p:sp>
        <p:nvSpPr>
          <p:cNvPr id="4" name="TextBox 3">
            <a:extLst>
              <a:ext uri="{FF2B5EF4-FFF2-40B4-BE49-F238E27FC236}">
                <a16:creationId xmlns:a16="http://schemas.microsoft.com/office/drawing/2014/main" id="{1603B6D0-0714-4500-98E2-302DBF38846C}"/>
              </a:ext>
            </a:extLst>
          </p:cNvPr>
          <p:cNvSpPr txBox="1"/>
          <p:nvPr/>
        </p:nvSpPr>
        <p:spPr>
          <a:xfrm>
            <a:off x="213155" y="3428999"/>
            <a:ext cx="5047923" cy="1846385"/>
          </a:xfrm>
          <a:prstGeom prst="rect">
            <a:avLst/>
          </a:prstGeom>
          <a:noFill/>
        </p:spPr>
        <p:txBody>
          <a:bodyPr wrap="square" rtlCol="0">
            <a:spAutoFit/>
          </a:bodyPr>
          <a:lstStyle/>
          <a:p>
            <a:r>
              <a:rPr lang="es-ES" sz="2800" dirty="0">
                <a:solidFill>
                  <a:schemeClr val="bg1"/>
                </a:solidFill>
                <a:latin typeface="Century Gothic" panose="020B0502020202020204" pitchFamily="34" charset="0"/>
              </a:rPr>
              <a:t>Las Escrituras fueron diseñadas para ayudarnos </a:t>
            </a:r>
            <a:br>
              <a:rPr lang="es-ES" sz="2800" dirty="0">
                <a:solidFill>
                  <a:schemeClr val="bg1"/>
                </a:solidFill>
                <a:latin typeface="Century Gothic" panose="020B0502020202020204" pitchFamily="34" charset="0"/>
              </a:rPr>
            </a:br>
            <a:r>
              <a:rPr lang="es-ES" sz="2800" dirty="0">
                <a:solidFill>
                  <a:schemeClr val="bg1"/>
                </a:solidFill>
                <a:latin typeface="Century Gothic" panose="020B0502020202020204" pitchFamily="34" charset="0"/>
              </a:rPr>
              <a:t>a </a:t>
            </a:r>
            <a:r>
              <a:rPr lang="es-ES" sz="2800" b="1" dirty="0">
                <a:solidFill>
                  <a:schemeClr val="bg1"/>
                </a:solidFill>
                <a:latin typeface="Century Gothic" panose="020B0502020202020204" pitchFamily="34" charset="0"/>
              </a:rPr>
              <a:t>conocer a Dios y transmitir la fe a los demás</a:t>
            </a:r>
            <a:r>
              <a:rPr lang="es-ES" sz="2800" dirty="0">
                <a:solidFill>
                  <a:schemeClr val="bg1"/>
                </a:solidFill>
                <a:latin typeface="Century Gothic" panose="020B0502020202020204" pitchFamily="34" charset="0"/>
              </a:rPr>
              <a:t>.</a:t>
            </a:r>
            <a:endParaRPr lang="en-US" sz="2800"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28998554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D9CB6D-F68E-4CBE-B1CD-959084B3B39E}"/>
              </a:ext>
            </a:extLst>
          </p:cNvPr>
          <p:cNvPicPr>
            <a:picLocks noChangeAspect="1"/>
          </p:cNvPicPr>
          <p:nvPr/>
        </p:nvPicPr>
        <p:blipFill rotWithShape="1">
          <a:blip r:embed="rId3">
            <a:extLst>
              <a:ext uri="{28A0092B-C50C-407E-A947-70E740481C1C}">
                <a14:useLocalDpi xmlns:a14="http://schemas.microsoft.com/office/drawing/2010/main" val="0"/>
              </a:ext>
            </a:extLst>
          </a:blip>
          <a:srcRect l="14888" t="59" r="11878" b="-59"/>
          <a:stretch/>
        </p:blipFill>
        <p:spPr>
          <a:xfrm>
            <a:off x="0" y="3623"/>
            <a:ext cx="7534656" cy="6858830"/>
          </a:xfrm>
          <a:prstGeom prst="rect">
            <a:avLst/>
          </a:prstGeom>
        </p:spPr>
      </p:pic>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AE75BCC5-AE2C-40D3-8F07-6CE5965BABBC}"/>
              </a:ext>
            </a:extLst>
          </p:cNvPr>
          <p:cNvSpPr/>
          <p:nvPr/>
        </p:nvSpPr>
        <p:spPr>
          <a:xfrm>
            <a:off x="7534656" y="2367171"/>
            <a:ext cx="4657344" cy="2123658"/>
          </a:xfrm>
          <a:prstGeom prst="rect">
            <a:avLst/>
          </a:prstGeom>
        </p:spPr>
        <p:txBody>
          <a:bodyPr wrap="square">
            <a:spAutoFit/>
          </a:bodyPr>
          <a:lstStyle/>
          <a:p>
            <a:pPr algn="ctr"/>
            <a:r>
              <a:rPr lang="en-US" sz="4400" dirty="0">
                <a:solidFill>
                  <a:srgbClr val="FED45E"/>
                </a:solidFill>
                <a:latin typeface="Century Gothic" panose="020B0502020202020204" pitchFamily="34" charset="0"/>
              </a:rPr>
              <a:t>La </a:t>
            </a:r>
            <a:r>
              <a:rPr lang="en-US" sz="4400" dirty="0" err="1">
                <a:solidFill>
                  <a:srgbClr val="FED45E"/>
                </a:solidFill>
                <a:latin typeface="Century Gothic" panose="020B0502020202020204" pitchFamily="34" charset="0"/>
              </a:rPr>
              <a:t>esencia</a:t>
            </a:r>
            <a:r>
              <a:rPr lang="en-US" sz="4400" dirty="0">
                <a:solidFill>
                  <a:srgbClr val="FED45E"/>
                </a:solidFill>
                <a:latin typeface="Century Gothic" panose="020B0502020202020204" pitchFamily="34" charset="0"/>
              </a:rPr>
              <a:t> de la gran </a:t>
            </a:r>
            <a:r>
              <a:rPr lang="en-US" sz="4400" dirty="0" err="1">
                <a:solidFill>
                  <a:srgbClr val="FED45E"/>
                </a:solidFill>
                <a:latin typeface="Century Gothic" panose="020B0502020202020204" pitchFamily="34" charset="0"/>
              </a:rPr>
              <a:t>historia</a:t>
            </a:r>
            <a:r>
              <a:rPr lang="en-US" sz="4400" dirty="0">
                <a:solidFill>
                  <a:srgbClr val="FED45E"/>
                </a:solidFill>
                <a:latin typeface="Century Gothic" panose="020B0502020202020204" pitchFamily="34" charset="0"/>
              </a:rPr>
              <a:t> de Dios</a:t>
            </a:r>
            <a:endParaRPr lang="en-US" sz="4400" dirty="0">
              <a:solidFill>
                <a:srgbClr val="FED45E"/>
              </a:solidFill>
            </a:endParaRPr>
          </a:p>
        </p:txBody>
      </p:sp>
    </p:spTree>
    <p:extLst>
      <p:ext uri="{BB962C8B-B14F-4D97-AF65-F5344CB8AC3E}">
        <p14:creationId xmlns:p14="http://schemas.microsoft.com/office/powerpoint/2010/main" val="16318831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CF46EC2-C204-492B-950C-8D7970865652}"/>
              </a:ext>
            </a:extLst>
          </p:cNvPr>
          <p:cNvSpPr/>
          <p:nvPr/>
        </p:nvSpPr>
        <p:spPr>
          <a:xfrm>
            <a:off x="0" y="0"/>
            <a:ext cx="4033520" cy="6858000"/>
          </a:xfrm>
          <a:prstGeom prst="rect">
            <a:avLst/>
          </a:prstGeom>
          <a:solidFill>
            <a:srgbClr val="3C526C"/>
          </a:solidFill>
          <a:ln>
            <a:solidFill>
              <a:srgbClr val="3C52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AE75BCC5-AE2C-40D3-8F07-6CE5965BABBC}"/>
              </a:ext>
            </a:extLst>
          </p:cNvPr>
          <p:cNvSpPr/>
          <p:nvPr/>
        </p:nvSpPr>
        <p:spPr>
          <a:xfrm>
            <a:off x="186024" y="2705725"/>
            <a:ext cx="3732043" cy="2123658"/>
          </a:xfrm>
          <a:prstGeom prst="rect">
            <a:avLst/>
          </a:prstGeom>
        </p:spPr>
        <p:txBody>
          <a:bodyPr wrap="square">
            <a:spAutoFit/>
          </a:bodyPr>
          <a:lstStyle/>
          <a:p>
            <a:pPr algn="ctr"/>
            <a:r>
              <a:rPr lang="en-US" sz="4400" dirty="0">
                <a:solidFill>
                  <a:srgbClr val="FED45E"/>
                </a:solidFill>
                <a:latin typeface="Century Gothic" panose="020B0502020202020204" pitchFamily="34" charset="0"/>
              </a:rPr>
              <a:t>El principio</a:t>
            </a:r>
          </a:p>
          <a:p>
            <a:pPr algn="ctr"/>
            <a:r>
              <a:rPr lang="en-US" sz="4400" dirty="0">
                <a:solidFill>
                  <a:srgbClr val="FED45E"/>
                </a:solidFill>
                <a:latin typeface="Century Gothic" panose="020B0502020202020204" pitchFamily="34" charset="0"/>
              </a:rPr>
              <a:t>de la </a:t>
            </a:r>
            <a:r>
              <a:rPr lang="en-US" sz="4400" dirty="0" err="1">
                <a:solidFill>
                  <a:srgbClr val="FED45E"/>
                </a:solidFill>
                <a:latin typeface="Century Gothic" panose="020B0502020202020204" pitchFamily="34" charset="0"/>
              </a:rPr>
              <a:t>dieta</a:t>
            </a:r>
            <a:endParaRPr lang="en-US" sz="4400" dirty="0">
              <a:solidFill>
                <a:srgbClr val="FED45E"/>
              </a:solidFill>
              <a:latin typeface="Century Gothic" panose="020B0502020202020204" pitchFamily="34" charset="0"/>
            </a:endParaRPr>
          </a:p>
          <a:p>
            <a:pPr algn="ctr"/>
            <a:r>
              <a:rPr lang="en-US" sz="4400" dirty="0" err="1">
                <a:solidFill>
                  <a:srgbClr val="FED45E"/>
                </a:solidFill>
                <a:latin typeface="Century Gothic" panose="020B0502020202020204" pitchFamily="34" charset="0"/>
              </a:rPr>
              <a:t>alimentaria</a:t>
            </a:r>
            <a:endParaRPr lang="en-US" sz="4400" dirty="0">
              <a:solidFill>
                <a:srgbClr val="FED45E"/>
              </a:solidFill>
            </a:endParaRPr>
          </a:p>
        </p:txBody>
      </p:sp>
      <p:pic>
        <p:nvPicPr>
          <p:cNvPr id="6" name="Picture 5">
            <a:extLst>
              <a:ext uri="{FF2B5EF4-FFF2-40B4-BE49-F238E27FC236}">
                <a16:creationId xmlns:a16="http://schemas.microsoft.com/office/drawing/2014/main" id="{06F62924-0CD5-4366-8FA4-58DAA0E53CE1}"/>
              </a:ext>
            </a:extLst>
          </p:cNvPr>
          <p:cNvPicPr>
            <a:picLocks noChangeAspect="1"/>
          </p:cNvPicPr>
          <p:nvPr/>
        </p:nvPicPr>
        <p:blipFill rotWithShape="1">
          <a:blip r:embed="rId3">
            <a:extLst>
              <a:ext uri="{28A0092B-C50C-407E-A947-70E740481C1C}">
                <a14:useLocalDpi xmlns:a14="http://schemas.microsoft.com/office/drawing/2010/main" val="0"/>
              </a:ext>
            </a:extLst>
          </a:blip>
          <a:srcRect l="20769"/>
          <a:stretch/>
        </p:blipFill>
        <p:spPr>
          <a:xfrm>
            <a:off x="4033520" y="0"/>
            <a:ext cx="8158480" cy="6858000"/>
          </a:xfrm>
          <a:prstGeom prst="rect">
            <a:avLst/>
          </a:prstGeom>
        </p:spPr>
      </p:pic>
    </p:spTree>
    <p:extLst>
      <p:ext uri="{BB962C8B-B14F-4D97-AF65-F5344CB8AC3E}">
        <p14:creationId xmlns:p14="http://schemas.microsoft.com/office/powerpoint/2010/main" val="33591103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59E00-1984-4774-957A-E78A0C65E716}"/>
              </a:ext>
            </a:extLst>
          </p:cNvPr>
          <p:cNvSpPr>
            <a:spLocks noGrp="1"/>
          </p:cNvSpPr>
          <p:nvPr>
            <p:ph type="title"/>
          </p:nvPr>
        </p:nvSpPr>
        <p:spPr>
          <a:xfrm>
            <a:off x="742949" y="5925312"/>
            <a:ext cx="10515599" cy="932688"/>
          </a:xfrm>
        </p:spPr>
        <p:txBody>
          <a:bodyPr vert="horz" lIns="91440" tIns="45720" rIns="91440" bIns="45720" rtlCol="0" anchor="b">
            <a:normAutofit/>
          </a:bodyPr>
          <a:lstStyle/>
          <a:p>
            <a:pPr algn="ctr"/>
            <a:r>
              <a:rPr lang="en-US" sz="4800" kern="1200" dirty="0">
                <a:solidFill>
                  <a:schemeClr val="tx1"/>
                </a:solidFill>
                <a:latin typeface="Century Gothic" panose="020B0502020202020204" pitchFamily="34" charset="0"/>
              </a:rPr>
              <a:t>¿</a:t>
            </a:r>
            <a:r>
              <a:rPr lang="en-US" sz="4800" kern="1200" dirty="0" err="1">
                <a:solidFill>
                  <a:schemeClr val="tx1"/>
                </a:solidFill>
                <a:latin typeface="Century Gothic" panose="020B0502020202020204" pitchFamily="34" charset="0"/>
              </a:rPr>
              <a:t>Cuál</a:t>
            </a:r>
            <a:r>
              <a:rPr lang="en-US" sz="4800" kern="1200" dirty="0">
                <a:solidFill>
                  <a:schemeClr val="tx1"/>
                </a:solidFill>
                <a:latin typeface="Century Gothic" panose="020B0502020202020204" pitchFamily="34" charset="0"/>
              </a:rPr>
              <a:t> </a:t>
            </a:r>
            <a:r>
              <a:rPr lang="en-US" sz="4800" kern="1200" dirty="0" err="1">
                <a:solidFill>
                  <a:schemeClr val="tx1"/>
                </a:solidFill>
                <a:latin typeface="Century Gothic" panose="020B0502020202020204" pitchFamily="34" charset="0"/>
              </a:rPr>
              <a:t>será</a:t>
            </a:r>
            <a:r>
              <a:rPr lang="en-US" sz="4800" kern="1200" dirty="0">
                <a:solidFill>
                  <a:schemeClr val="tx1"/>
                </a:solidFill>
                <a:latin typeface="Century Gothic" panose="020B0502020202020204" pitchFamily="34" charset="0"/>
              </a:rPr>
              <a:t> </a:t>
            </a:r>
            <a:r>
              <a:rPr lang="en-US" sz="4800" kern="1200" dirty="0" err="1">
                <a:solidFill>
                  <a:schemeClr val="tx1"/>
                </a:solidFill>
                <a:latin typeface="Century Gothic" panose="020B0502020202020204" pitchFamily="34" charset="0"/>
              </a:rPr>
              <a:t>su</a:t>
            </a:r>
            <a:r>
              <a:rPr lang="en-US" sz="4800" kern="1200" dirty="0">
                <a:solidFill>
                  <a:schemeClr val="tx1"/>
                </a:solidFill>
                <a:latin typeface="Century Gothic" panose="020B0502020202020204" pitchFamily="34" charset="0"/>
              </a:rPr>
              <a:t> </a:t>
            </a:r>
            <a:r>
              <a:rPr lang="en-US" sz="4800" kern="1200" dirty="0" err="1">
                <a:solidFill>
                  <a:schemeClr val="tx1"/>
                </a:solidFill>
                <a:latin typeface="Century Gothic" panose="020B0502020202020204" pitchFamily="34" charset="0"/>
              </a:rPr>
              <a:t>legado</a:t>
            </a:r>
            <a:r>
              <a:rPr lang="en-US" sz="4800" kern="1200" dirty="0">
                <a:solidFill>
                  <a:schemeClr val="tx1"/>
                </a:solidFill>
                <a:latin typeface="Century Gothic" panose="020B0502020202020204" pitchFamily="34" charset="0"/>
              </a:rPr>
              <a:t>?</a:t>
            </a:r>
          </a:p>
        </p:txBody>
      </p:sp>
      <p:pic>
        <p:nvPicPr>
          <p:cNvPr id="4" name="Picture 3">
            <a:extLst>
              <a:ext uri="{FF2B5EF4-FFF2-40B4-BE49-F238E27FC236}">
                <a16:creationId xmlns:a16="http://schemas.microsoft.com/office/drawing/2014/main" id="{FA1DDC01-1CE5-4985-912A-C4A9551D938D}"/>
              </a:ext>
            </a:extLst>
          </p:cNvPr>
          <p:cNvPicPr>
            <a:picLocks noChangeAspect="1"/>
          </p:cNvPicPr>
          <p:nvPr/>
        </p:nvPicPr>
        <p:blipFill rotWithShape="1">
          <a:blip r:embed="rId3">
            <a:extLst>
              <a:ext uri="{28A0092B-C50C-407E-A947-70E740481C1C}">
                <a14:useLocalDpi xmlns:a14="http://schemas.microsoft.com/office/drawing/2010/main" val="0"/>
              </a:ext>
            </a:extLst>
          </a:blip>
          <a:srcRect t="13719" b="11750"/>
          <a:stretch/>
        </p:blipFill>
        <p:spPr>
          <a:xfrm>
            <a:off x="0" y="-1"/>
            <a:ext cx="12192000" cy="6057901"/>
          </a:xfrm>
          <a:prstGeom prst="rect">
            <a:avLst/>
          </a:prstGeom>
        </p:spPr>
      </p:pic>
    </p:spTree>
    <p:extLst>
      <p:ext uri="{BB962C8B-B14F-4D97-AF65-F5344CB8AC3E}">
        <p14:creationId xmlns:p14="http://schemas.microsoft.com/office/powerpoint/2010/main" val="346764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65B4AE-1464-4F07-BA91-84C8362CDC54}"/>
              </a:ext>
            </a:extLst>
          </p:cNvPr>
          <p:cNvSpPr>
            <a:spLocks noGrp="1"/>
          </p:cNvSpPr>
          <p:nvPr>
            <p:ph type="title"/>
          </p:nvPr>
        </p:nvSpPr>
        <p:spPr>
          <a:xfrm>
            <a:off x="838200" y="6035674"/>
            <a:ext cx="10515600" cy="822326"/>
          </a:xfrm>
        </p:spPr>
        <p:txBody>
          <a:bodyPr>
            <a:normAutofit/>
          </a:bodyPr>
          <a:lstStyle/>
          <a:p>
            <a:pPr algn="ctr"/>
            <a:r>
              <a:rPr lang="es-ES_tradnl" sz="4400" dirty="0">
                <a:latin typeface="Century Gothic" panose="020B0502020202020204" pitchFamily="34" charset="0"/>
              </a:rPr>
              <a:t>Dejando un legado espiritual</a:t>
            </a:r>
          </a:p>
        </p:txBody>
      </p:sp>
      <p:pic>
        <p:nvPicPr>
          <p:cNvPr id="4" name="Picture 3">
            <a:extLst>
              <a:ext uri="{FF2B5EF4-FFF2-40B4-BE49-F238E27FC236}">
                <a16:creationId xmlns:a16="http://schemas.microsoft.com/office/drawing/2014/main" id="{E07CD8D0-4F36-4B07-9983-3AEB594995BE}"/>
              </a:ext>
            </a:extLst>
          </p:cNvPr>
          <p:cNvPicPr>
            <a:picLocks noChangeAspect="1"/>
          </p:cNvPicPr>
          <p:nvPr/>
        </p:nvPicPr>
        <p:blipFill rotWithShape="1">
          <a:blip r:embed="rId3">
            <a:extLst>
              <a:ext uri="{28A0092B-C50C-407E-A947-70E740481C1C}">
                <a14:useLocalDpi xmlns:a14="http://schemas.microsoft.com/office/drawing/2010/main" val="0"/>
              </a:ext>
            </a:extLst>
          </a:blip>
          <a:srcRect t="6555" b="20394"/>
          <a:stretch/>
        </p:blipFill>
        <p:spPr>
          <a:xfrm>
            <a:off x="0" y="0"/>
            <a:ext cx="12192000" cy="5944017"/>
          </a:xfrm>
          <a:prstGeom prst="rect">
            <a:avLst/>
          </a:prstGeom>
        </p:spPr>
      </p:pic>
    </p:spTree>
    <p:extLst>
      <p:ext uri="{BB962C8B-B14F-4D97-AF65-F5344CB8AC3E}">
        <p14:creationId xmlns:p14="http://schemas.microsoft.com/office/powerpoint/2010/main" val="19886726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1DB29B"/>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E2446B4-71A1-41C1-B81F-051B0241A8B1}"/>
              </a:ext>
            </a:extLst>
          </p:cNvPr>
          <p:cNvSpPr/>
          <p:nvPr/>
        </p:nvSpPr>
        <p:spPr>
          <a:xfrm>
            <a:off x="0" y="0"/>
            <a:ext cx="12192000" cy="6858000"/>
          </a:xfrm>
          <a:prstGeom prst="rect">
            <a:avLst/>
          </a:prstGeom>
          <a:solidFill>
            <a:srgbClr val="3C526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D09938-BC6A-47C8-894A-075B205E632F}"/>
              </a:ext>
            </a:extLst>
          </p:cNvPr>
          <p:cNvSpPr>
            <a:spLocks noGrp="1"/>
          </p:cNvSpPr>
          <p:nvPr>
            <p:ph type="title"/>
          </p:nvPr>
        </p:nvSpPr>
        <p:spPr>
          <a:xfrm>
            <a:off x="838200" y="74604"/>
            <a:ext cx="10515599" cy="1495507"/>
          </a:xfrm>
        </p:spPr>
        <p:txBody>
          <a:bodyPr vert="horz" lIns="91440" tIns="45720" rIns="91440" bIns="45720" rtlCol="0" anchor="b">
            <a:normAutofit fontScale="90000"/>
          </a:bodyPr>
          <a:lstStyle/>
          <a:p>
            <a:pPr algn="ctr"/>
            <a:r>
              <a:rPr lang="en-US" sz="5400" b="1" kern="1200" dirty="0">
                <a:solidFill>
                  <a:schemeClr val="bg1"/>
                </a:solidFill>
                <a:latin typeface="Century Gothic" panose="020B0502020202020204" pitchFamily="34" charset="0"/>
              </a:rPr>
              <a:t>MomentumTrainingSeries.com</a:t>
            </a:r>
            <a:br>
              <a:rPr lang="en-US" sz="5400" b="1" kern="1200" dirty="0">
                <a:solidFill>
                  <a:schemeClr val="bg1"/>
                </a:solidFill>
                <a:latin typeface="Century Gothic" panose="020B0502020202020204" pitchFamily="34" charset="0"/>
              </a:rPr>
            </a:br>
            <a:r>
              <a:rPr lang="en-US" sz="5400" b="1" kern="1200" dirty="0">
                <a:solidFill>
                  <a:schemeClr val="bg1"/>
                </a:solidFill>
                <a:latin typeface="Century Gothic" panose="020B0502020202020204" pitchFamily="34" charset="0"/>
              </a:rPr>
              <a:t>Código MTS3</a:t>
            </a:r>
          </a:p>
        </p:txBody>
      </p:sp>
      <p:pic>
        <p:nvPicPr>
          <p:cNvPr id="8" name="Picture 7" descr="A screenshot of a map&#10;&#10;Description automatically generated">
            <a:extLst>
              <a:ext uri="{FF2B5EF4-FFF2-40B4-BE49-F238E27FC236}">
                <a16:creationId xmlns:a16="http://schemas.microsoft.com/office/drawing/2014/main" id="{44D44060-8742-974E-AF20-9A07AF0285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3318" y="1708734"/>
            <a:ext cx="6427253" cy="5132937"/>
          </a:xfrm>
          <a:prstGeom prst="rect">
            <a:avLst/>
          </a:prstGeom>
        </p:spPr>
      </p:pic>
    </p:spTree>
    <p:extLst>
      <p:ext uri="{BB962C8B-B14F-4D97-AF65-F5344CB8AC3E}">
        <p14:creationId xmlns:p14="http://schemas.microsoft.com/office/powerpoint/2010/main" val="1240520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D9CB6D-F68E-4CBE-B1CD-959084B3B39E}"/>
              </a:ext>
            </a:extLst>
          </p:cNvPr>
          <p:cNvPicPr>
            <a:picLocks noChangeAspect="1"/>
          </p:cNvPicPr>
          <p:nvPr/>
        </p:nvPicPr>
        <p:blipFill rotWithShape="1">
          <a:blip r:embed="rId3">
            <a:extLst>
              <a:ext uri="{28A0092B-C50C-407E-A947-70E740481C1C}">
                <a14:useLocalDpi xmlns:a14="http://schemas.microsoft.com/office/drawing/2010/main" val="0"/>
              </a:ext>
            </a:extLst>
          </a:blip>
          <a:srcRect l="26374" t="2490" b="10654"/>
          <a:stretch/>
        </p:blipFill>
        <p:spPr>
          <a:xfrm>
            <a:off x="0" y="-1"/>
            <a:ext cx="7534655" cy="6858001"/>
          </a:xfrm>
          <a:prstGeom prst="rect">
            <a:avLst/>
          </a:prstGeom>
        </p:spPr>
      </p:pic>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50FE4C6-75C9-475C-B861-5886A789B1EB}"/>
              </a:ext>
            </a:extLst>
          </p:cNvPr>
          <p:cNvSpPr>
            <a:spLocks noGrp="1"/>
          </p:cNvSpPr>
          <p:nvPr>
            <p:ph type="title"/>
          </p:nvPr>
        </p:nvSpPr>
        <p:spPr>
          <a:xfrm>
            <a:off x="7776673" y="119642"/>
            <a:ext cx="4187439" cy="6537532"/>
          </a:xfrm>
        </p:spPr>
        <p:txBody>
          <a:bodyPr>
            <a:normAutofit/>
          </a:bodyPr>
          <a:lstStyle/>
          <a:p>
            <a:pPr algn="ctr">
              <a:lnSpc>
                <a:spcPct val="100000"/>
              </a:lnSpc>
              <a:spcBef>
                <a:spcPts val="1800"/>
              </a:spcBef>
            </a:pPr>
            <a:r>
              <a:rPr lang="es-ES_tradnl" sz="2300" dirty="0">
                <a:solidFill>
                  <a:srgbClr val="FFFFFF"/>
                </a:solidFill>
                <a:latin typeface="Century Gothic" panose="020B0502020202020204" pitchFamily="34" charset="0"/>
              </a:rPr>
              <a:t>«Él promulgó un decreto para Jacob, dictó una ley para Israel; </a:t>
            </a:r>
            <a:r>
              <a:rPr lang="es-ES_tradnl" sz="2300" b="1" i="1" dirty="0">
                <a:solidFill>
                  <a:srgbClr val="FED45E"/>
                </a:solidFill>
                <a:latin typeface="Century Gothic" panose="020B0502020202020204" pitchFamily="34" charset="0"/>
              </a:rPr>
              <a:t>ordenó a nuestros antepasados enseñarlos a sus descendientes, para que los conocieran las generaciones venideras y los hijos que habrían de nacer,</a:t>
            </a:r>
            <a:r>
              <a:rPr lang="es-ES_tradnl" sz="2300" dirty="0">
                <a:solidFill>
                  <a:srgbClr val="FFFFFF"/>
                </a:solidFill>
                <a:latin typeface="Century Gothic" panose="020B0502020202020204" pitchFamily="34" charset="0"/>
              </a:rPr>
              <a:t> que a su vez los enseñarían a sus hijos. Así ellos </a:t>
            </a:r>
            <a:r>
              <a:rPr lang="es-ES_tradnl" sz="2300" b="1" i="1" dirty="0">
                <a:solidFill>
                  <a:srgbClr val="FED45E"/>
                </a:solidFill>
                <a:latin typeface="Century Gothic" panose="020B0502020202020204" pitchFamily="34" charset="0"/>
              </a:rPr>
              <a:t>pondrían su confianza en Dios </a:t>
            </a:r>
            <a:r>
              <a:rPr lang="es-ES_tradnl" sz="2300" dirty="0">
                <a:solidFill>
                  <a:srgbClr val="FFFFFF"/>
                </a:solidFill>
                <a:latin typeface="Century Gothic" panose="020B0502020202020204" pitchFamily="34" charset="0"/>
              </a:rPr>
              <a:t>Y</a:t>
            </a:r>
            <a:r>
              <a:rPr lang="es-ES_tradnl" sz="2300" b="1" i="1" dirty="0">
                <a:solidFill>
                  <a:srgbClr val="FED45E"/>
                </a:solidFill>
                <a:latin typeface="Century Gothic" panose="020B0502020202020204" pitchFamily="34" charset="0"/>
              </a:rPr>
              <a:t> no se olvidarían de sus proezas, </a:t>
            </a:r>
            <a:r>
              <a:rPr lang="es-ES_tradnl" sz="2300" dirty="0">
                <a:solidFill>
                  <a:srgbClr val="FFFFFF"/>
                </a:solidFill>
                <a:latin typeface="Century Gothic" panose="020B0502020202020204" pitchFamily="34" charset="0"/>
              </a:rPr>
              <a:t>sino que cumplirían sus mandamientos». </a:t>
            </a:r>
            <a:br>
              <a:rPr lang="es-ES_tradnl" sz="2300" dirty="0">
                <a:solidFill>
                  <a:srgbClr val="FFFFFF"/>
                </a:solidFill>
                <a:latin typeface="Century Gothic" panose="020B0502020202020204" pitchFamily="34" charset="0"/>
              </a:rPr>
            </a:br>
            <a:r>
              <a:rPr lang="es-ES_tradnl" sz="2300" dirty="0">
                <a:solidFill>
                  <a:srgbClr val="FFFFFF"/>
                </a:solidFill>
                <a:latin typeface="Century Gothic" panose="020B0502020202020204" pitchFamily="34" charset="0"/>
              </a:rPr>
              <a:t>Salmos 78:5-7</a:t>
            </a:r>
            <a:br>
              <a:rPr lang="es-ES_tradnl" sz="2300" dirty="0">
                <a:solidFill>
                  <a:srgbClr val="FFFFFF"/>
                </a:solidFill>
                <a:latin typeface="Century Gothic" panose="020B0502020202020204" pitchFamily="34" charset="0"/>
              </a:rPr>
            </a:br>
            <a:endParaRPr lang="es-ES_tradnl" sz="2300" dirty="0">
              <a:solidFill>
                <a:srgbClr val="FFFFFF"/>
              </a:solidFill>
            </a:endParaRPr>
          </a:p>
        </p:txBody>
      </p:sp>
    </p:spTree>
    <p:extLst>
      <p:ext uri="{BB962C8B-B14F-4D97-AF65-F5344CB8AC3E}">
        <p14:creationId xmlns:p14="http://schemas.microsoft.com/office/powerpoint/2010/main" val="37127291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D9CB6D-F68E-4CBE-B1CD-959084B3B39E}"/>
              </a:ext>
            </a:extLst>
          </p:cNvPr>
          <p:cNvPicPr>
            <a:picLocks noChangeAspect="1"/>
          </p:cNvPicPr>
          <p:nvPr/>
        </p:nvPicPr>
        <p:blipFill rotWithShape="1">
          <a:blip r:embed="rId3">
            <a:extLst>
              <a:ext uri="{28A0092B-C50C-407E-A947-70E740481C1C}">
                <a14:useLocalDpi xmlns:a14="http://schemas.microsoft.com/office/drawing/2010/main" val="0"/>
              </a:ext>
            </a:extLst>
          </a:blip>
          <a:srcRect l="17535" r="9221"/>
          <a:stretch/>
        </p:blipFill>
        <p:spPr>
          <a:xfrm>
            <a:off x="-2" y="0"/>
            <a:ext cx="7534655" cy="6858000"/>
          </a:xfrm>
          <a:prstGeom prst="rect">
            <a:avLst/>
          </a:prstGeom>
        </p:spPr>
      </p:pic>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50FE4C6-75C9-475C-B861-5886A789B1EB}"/>
              </a:ext>
            </a:extLst>
          </p:cNvPr>
          <p:cNvSpPr>
            <a:spLocks noGrp="1"/>
          </p:cNvSpPr>
          <p:nvPr>
            <p:ph type="title"/>
          </p:nvPr>
        </p:nvSpPr>
        <p:spPr>
          <a:xfrm>
            <a:off x="7803051" y="2442192"/>
            <a:ext cx="4120553" cy="3674692"/>
          </a:xfrm>
        </p:spPr>
        <p:txBody>
          <a:bodyPr>
            <a:normAutofit/>
          </a:bodyPr>
          <a:lstStyle/>
          <a:p>
            <a:pPr algn="ctr">
              <a:lnSpc>
                <a:spcPct val="100000"/>
              </a:lnSpc>
              <a:spcBef>
                <a:spcPts val="1800"/>
              </a:spcBef>
            </a:pPr>
            <a:r>
              <a:rPr lang="es-ES_tradnl" sz="2400" dirty="0">
                <a:solidFill>
                  <a:schemeClr val="bg1"/>
                </a:solidFill>
                <a:latin typeface="Century Gothic" panose="020B0502020202020204" pitchFamily="34" charset="0"/>
              </a:rPr>
              <a:t>«Por la fe Moisés, recién nacido, fue escondido por sus padres durante tres meses, porque vieron que era un niño precioso, y no tuvieron miedo del edicto del rey». </a:t>
            </a:r>
            <a:br>
              <a:rPr lang="es-ES_tradnl" sz="2400" dirty="0">
                <a:solidFill>
                  <a:schemeClr val="bg1"/>
                </a:solidFill>
                <a:latin typeface="Century Gothic" panose="020B0502020202020204" pitchFamily="34" charset="0"/>
              </a:rPr>
            </a:br>
            <a:r>
              <a:rPr lang="es-ES_tradnl" sz="2400" dirty="0">
                <a:solidFill>
                  <a:schemeClr val="bg1"/>
                </a:solidFill>
                <a:latin typeface="Century Gothic" panose="020B0502020202020204" pitchFamily="34" charset="0"/>
              </a:rPr>
              <a:t>Hebreos 11:23</a:t>
            </a:r>
            <a:endParaRPr lang="es-ES_tradnl" sz="2000" dirty="0">
              <a:solidFill>
                <a:srgbClr val="FFFFFF"/>
              </a:solidFill>
            </a:endParaRPr>
          </a:p>
        </p:txBody>
      </p:sp>
      <p:sp>
        <p:nvSpPr>
          <p:cNvPr id="2" name="Rectangle 1">
            <a:extLst>
              <a:ext uri="{FF2B5EF4-FFF2-40B4-BE49-F238E27FC236}">
                <a16:creationId xmlns:a16="http://schemas.microsoft.com/office/drawing/2014/main" id="{AE75BCC5-AE2C-40D3-8F07-6CE5965BABBC}"/>
              </a:ext>
            </a:extLst>
          </p:cNvPr>
          <p:cNvSpPr/>
          <p:nvPr/>
        </p:nvSpPr>
        <p:spPr>
          <a:xfrm>
            <a:off x="8136737" y="646412"/>
            <a:ext cx="3453189" cy="1446550"/>
          </a:xfrm>
          <a:prstGeom prst="rect">
            <a:avLst/>
          </a:prstGeom>
        </p:spPr>
        <p:txBody>
          <a:bodyPr wrap="none">
            <a:spAutoFit/>
          </a:bodyPr>
          <a:lstStyle/>
          <a:p>
            <a:pPr algn="ctr"/>
            <a:r>
              <a:rPr lang="es-ES_tradnl" sz="4400" dirty="0">
                <a:solidFill>
                  <a:srgbClr val="FED45E"/>
                </a:solidFill>
                <a:latin typeface="Century Gothic" panose="020B0502020202020204" pitchFamily="34" charset="0"/>
              </a:rPr>
              <a:t>Un ejemplo </a:t>
            </a:r>
            <a:br>
              <a:rPr lang="es-ES_tradnl" sz="4400" dirty="0">
                <a:solidFill>
                  <a:srgbClr val="FED45E"/>
                </a:solidFill>
                <a:latin typeface="Century Gothic" panose="020B0502020202020204" pitchFamily="34" charset="0"/>
              </a:rPr>
            </a:br>
            <a:r>
              <a:rPr lang="es-ES_tradnl" sz="4400" dirty="0">
                <a:solidFill>
                  <a:srgbClr val="FED45E"/>
                </a:solidFill>
                <a:latin typeface="Century Gothic" panose="020B0502020202020204" pitchFamily="34" charset="0"/>
              </a:rPr>
              <a:t>bíblico</a:t>
            </a:r>
            <a:endParaRPr lang="es-ES_tradnl" sz="4400" dirty="0">
              <a:solidFill>
                <a:srgbClr val="FED45E"/>
              </a:solidFill>
            </a:endParaRPr>
          </a:p>
        </p:txBody>
      </p:sp>
    </p:spTree>
    <p:extLst>
      <p:ext uri="{BB962C8B-B14F-4D97-AF65-F5344CB8AC3E}">
        <p14:creationId xmlns:p14="http://schemas.microsoft.com/office/powerpoint/2010/main" val="1285747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DD45D"/>
        </a:solidFill>
        <a:effectLst/>
      </p:bgPr>
    </p:bg>
    <p:spTree>
      <p:nvGrpSpPr>
        <p:cNvPr id="1" name=""/>
        <p:cNvGrpSpPr/>
        <p:nvPr/>
      </p:nvGrpSpPr>
      <p:grpSpPr>
        <a:xfrm>
          <a:off x="0" y="0"/>
          <a:ext cx="0" cy="0"/>
          <a:chOff x="0" y="0"/>
          <a:chExt cx="0" cy="0"/>
        </a:xfrm>
      </p:grpSpPr>
      <p:sp>
        <p:nvSpPr>
          <p:cNvPr id="144" name="Circle"/>
          <p:cNvSpPr/>
          <p:nvPr/>
        </p:nvSpPr>
        <p:spPr>
          <a:xfrm>
            <a:off x="3832146" y="305018"/>
            <a:ext cx="4527709" cy="4527709"/>
          </a:xfrm>
          <a:prstGeom prst="ellipse">
            <a:avLst/>
          </a:prstGeom>
          <a:solidFill>
            <a:srgbClr val="026084">
              <a:alpha val="75000"/>
            </a:srgbClr>
          </a:solidFill>
          <a:ln w="12700">
            <a:miter lim="400000"/>
          </a:ln>
        </p:spPr>
        <p:txBody>
          <a:bodyPr lIns="22860" rIns="22860" anchor="ct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defTabSz="914217">
              <a:defRPr sz="3600" b="0">
                <a:solidFill>
                  <a:srgbClr val="91969B"/>
                </a:solidFill>
                <a:latin typeface="Lato Light"/>
                <a:ea typeface="Lato Light"/>
                <a:cs typeface="Lato Light"/>
                <a:sym typeface="Lato Light"/>
              </a:defRPr>
            </a:pPr>
            <a:endParaRPr sz="1800"/>
          </a:p>
        </p:txBody>
      </p:sp>
      <p:sp>
        <p:nvSpPr>
          <p:cNvPr id="145" name="Circle"/>
          <p:cNvSpPr/>
          <p:nvPr/>
        </p:nvSpPr>
        <p:spPr>
          <a:xfrm>
            <a:off x="2618667" y="2025274"/>
            <a:ext cx="4527709" cy="4527709"/>
          </a:xfrm>
          <a:prstGeom prst="ellipse">
            <a:avLst/>
          </a:prstGeom>
          <a:solidFill>
            <a:srgbClr val="37A596">
              <a:alpha val="75000"/>
            </a:srgbClr>
          </a:solidFill>
          <a:ln w="12700">
            <a:miter lim="400000"/>
          </a:ln>
        </p:spPr>
        <p:txBody>
          <a:bodyPr lIns="22860" rIns="22860" anchor="ct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defTabSz="914217">
              <a:defRPr sz="3600" b="0">
                <a:solidFill>
                  <a:srgbClr val="91969B"/>
                </a:solidFill>
                <a:latin typeface="Lato Light"/>
                <a:ea typeface="Lato Light"/>
                <a:cs typeface="Lato Light"/>
                <a:sym typeface="Lato Light"/>
              </a:defRPr>
            </a:pPr>
            <a:endParaRPr sz="1800" dirty="0"/>
          </a:p>
        </p:txBody>
      </p:sp>
      <p:sp>
        <p:nvSpPr>
          <p:cNvPr id="146" name="Circle"/>
          <p:cNvSpPr/>
          <p:nvPr/>
        </p:nvSpPr>
        <p:spPr>
          <a:xfrm>
            <a:off x="5045625" y="2025274"/>
            <a:ext cx="4527709" cy="4527709"/>
          </a:xfrm>
          <a:prstGeom prst="ellipse">
            <a:avLst/>
          </a:prstGeom>
          <a:solidFill>
            <a:srgbClr val="4E9240">
              <a:alpha val="75000"/>
            </a:srgbClr>
          </a:solidFill>
          <a:ln w="12700">
            <a:miter lim="400000"/>
          </a:ln>
        </p:spPr>
        <p:txBody>
          <a:bodyPr lIns="22860" rIns="22860" anchor="ct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lgn="l" defTabSz="914217">
              <a:defRPr sz="3600" b="0">
                <a:solidFill>
                  <a:srgbClr val="91969B"/>
                </a:solidFill>
                <a:latin typeface="Lato Light"/>
                <a:ea typeface="Lato Light"/>
                <a:cs typeface="Lato Light"/>
                <a:sym typeface="Lato Light"/>
              </a:defRPr>
            </a:pPr>
            <a:endParaRPr sz="1800"/>
          </a:p>
        </p:txBody>
      </p:sp>
      <p:sp>
        <p:nvSpPr>
          <p:cNvPr id="147" name="Model"/>
          <p:cNvSpPr txBox="1"/>
          <p:nvPr/>
        </p:nvSpPr>
        <p:spPr>
          <a:xfrm>
            <a:off x="5221547" y="970631"/>
            <a:ext cx="2191156" cy="6155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b="0" spc="0"/>
            </a:pPr>
            <a:r>
              <a:rPr sz="4000" b="1" spc="95" dirty="0" err="1">
                <a:solidFill>
                  <a:schemeClr val="bg1"/>
                </a:solidFill>
                <a:latin typeface="Century Gothic" panose="020B0502020202020204" pitchFamily="34" charset="0"/>
              </a:rPr>
              <a:t>Model</a:t>
            </a:r>
            <a:r>
              <a:rPr lang="en-US" sz="4000" b="1" spc="95" dirty="0" err="1">
                <a:solidFill>
                  <a:schemeClr val="bg1"/>
                </a:solidFill>
                <a:latin typeface="Century Gothic" panose="020B0502020202020204" pitchFamily="34" charset="0"/>
              </a:rPr>
              <a:t>o</a:t>
            </a:r>
            <a:endParaRPr sz="4000" b="1" spc="95" dirty="0">
              <a:solidFill>
                <a:schemeClr val="bg1"/>
              </a:solidFill>
              <a:latin typeface="Century Gothic" panose="020B0502020202020204" pitchFamily="34" charset="0"/>
            </a:endParaRPr>
          </a:p>
        </p:txBody>
      </p:sp>
      <p:sp>
        <p:nvSpPr>
          <p:cNvPr id="148" name="Mentor"/>
          <p:cNvSpPr txBox="1"/>
          <p:nvPr/>
        </p:nvSpPr>
        <p:spPr>
          <a:xfrm rot="2400000">
            <a:off x="3077799" y="4831452"/>
            <a:ext cx="1935669" cy="6155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b="0" spc="0"/>
            </a:pPr>
            <a:r>
              <a:rPr sz="4000" b="1" spc="95" dirty="0">
                <a:solidFill>
                  <a:schemeClr val="bg1"/>
                </a:solidFill>
                <a:latin typeface="Century Gothic" panose="020B0502020202020204" pitchFamily="34" charset="0"/>
              </a:rPr>
              <a:t>Mentor</a:t>
            </a:r>
            <a:endParaRPr sz="8600" b="1" spc="95" dirty="0">
              <a:solidFill>
                <a:schemeClr val="bg1"/>
              </a:solidFill>
              <a:latin typeface="Century Gothic" panose="020B0502020202020204" pitchFamily="34" charset="0"/>
            </a:endParaRPr>
          </a:p>
        </p:txBody>
      </p:sp>
      <p:sp>
        <p:nvSpPr>
          <p:cNvPr id="149" name="Message"/>
          <p:cNvSpPr txBox="1"/>
          <p:nvPr/>
        </p:nvSpPr>
        <p:spPr>
          <a:xfrm rot="18900000">
            <a:off x="6904975" y="4801089"/>
            <a:ext cx="2483208" cy="61555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b="0" spc="0"/>
            </a:pPr>
            <a:r>
              <a:rPr sz="4000" b="1" spc="95" dirty="0" err="1">
                <a:solidFill>
                  <a:schemeClr val="bg1"/>
                </a:solidFill>
                <a:latin typeface="Century Gothic" panose="020B0502020202020204" pitchFamily="34" charset="0"/>
              </a:rPr>
              <a:t>Me</a:t>
            </a:r>
            <a:r>
              <a:rPr lang="en-US" sz="4000" b="1" spc="95" dirty="0" err="1">
                <a:solidFill>
                  <a:schemeClr val="bg1"/>
                </a:solidFill>
                <a:latin typeface="Century Gothic" panose="020B0502020202020204" pitchFamily="34" charset="0"/>
              </a:rPr>
              <a:t>nsaj</a:t>
            </a:r>
            <a:r>
              <a:rPr sz="4000" b="1" spc="95" dirty="0" err="1">
                <a:solidFill>
                  <a:schemeClr val="bg1"/>
                </a:solidFill>
                <a:latin typeface="Century Gothic" panose="020B0502020202020204" pitchFamily="34" charset="0"/>
              </a:rPr>
              <a:t>e</a:t>
            </a:r>
            <a:endParaRPr sz="4000" b="1" spc="95" dirty="0">
              <a:solidFill>
                <a:schemeClr val="bg1"/>
              </a:solidFill>
              <a:latin typeface="Century Gothic" panose="020B0502020202020204" pitchFamily="34" charset="0"/>
            </a:endParaRPr>
          </a:p>
        </p:txBody>
      </p:sp>
      <p:sp>
        <p:nvSpPr>
          <p:cNvPr id="150" name="Female"/>
          <p:cNvSpPr/>
          <p:nvPr/>
        </p:nvSpPr>
        <p:spPr>
          <a:xfrm>
            <a:off x="5715775" y="3434704"/>
            <a:ext cx="346137" cy="765599"/>
          </a:xfrm>
          <a:custGeom>
            <a:avLst/>
            <a:gdLst/>
            <a:ahLst/>
            <a:cxnLst>
              <a:cxn ang="0">
                <a:pos x="wd2" y="hd2"/>
              </a:cxn>
              <a:cxn ang="5400000">
                <a:pos x="wd2" y="hd2"/>
              </a:cxn>
              <a:cxn ang="10800000">
                <a:pos x="wd2" y="hd2"/>
              </a:cxn>
              <a:cxn ang="16200000">
                <a:pos x="wd2" y="hd2"/>
              </a:cxn>
            </a:cxnLst>
            <a:rect l="0" t="0" r="r" b="b"/>
            <a:pathLst>
              <a:path w="21297" h="21600" extrusionOk="0">
                <a:moveTo>
                  <a:pt x="10652" y="0"/>
                </a:moveTo>
                <a:cubicBezTo>
                  <a:pt x="9610" y="0"/>
                  <a:pt x="8570" y="182"/>
                  <a:pt x="7774" y="547"/>
                </a:cubicBezTo>
                <a:cubicBezTo>
                  <a:pt x="6184" y="1276"/>
                  <a:pt x="6184" y="2458"/>
                  <a:pt x="7774" y="3188"/>
                </a:cubicBezTo>
                <a:cubicBezTo>
                  <a:pt x="9365" y="3917"/>
                  <a:pt x="11943" y="3917"/>
                  <a:pt x="13534" y="3188"/>
                </a:cubicBezTo>
                <a:cubicBezTo>
                  <a:pt x="15124" y="2458"/>
                  <a:pt x="15124" y="1276"/>
                  <a:pt x="13534" y="547"/>
                </a:cubicBezTo>
                <a:cubicBezTo>
                  <a:pt x="12738" y="182"/>
                  <a:pt x="11695" y="0"/>
                  <a:pt x="10652" y="0"/>
                </a:cubicBezTo>
                <a:close/>
                <a:moveTo>
                  <a:pt x="7859" y="4109"/>
                </a:moveTo>
                <a:cubicBezTo>
                  <a:pt x="5671" y="4109"/>
                  <a:pt x="4499" y="4934"/>
                  <a:pt x="4153" y="5420"/>
                </a:cubicBezTo>
                <a:lnTo>
                  <a:pt x="50" y="11877"/>
                </a:lnTo>
                <a:cubicBezTo>
                  <a:pt x="-150" y="12205"/>
                  <a:pt x="268" y="12546"/>
                  <a:pt x="985" y="12638"/>
                </a:cubicBezTo>
                <a:cubicBezTo>
                  <a:pt x="1106" y="12653"/>
                  <a:pt x="1229" y="12661"/>
                  <a:pt x="1349" y="12661"/>
                </a:cubicBezTo>
                <a:cubicBezTo>
                  <a:pt x="1938" y="12661"/>
                  <a:pt x="2478" y="12482"/>
                  <a:pt x="2644" y="12209"/>
                </a:cubicBezTo>
                <a:lnTo>
                  <a:pt x="6269" y="6537"/>
                </a:lnTo>
                <a:lnTo>
                  <a:pt x="6994" y="6537"/>
                </a:lnTo>
                <a:cubicBezTo>
                  <a:pt x="6989" y="6544"/>
                  <a:pt x="6983" y="6551"/>
                  <a:pt x="6979" y="6558"/>
                </a:cubicBezTo>
                <a:lnTo>
                  <a:pt x="2405" y="14438"/>
                </a:lnTo>
                <a:cubicBezTo>
                  <a:pt x="2329" y="14570"/>
                  <a:pt x="2506" y="14676"/>
                  <a:pt x="2803" y="14676"/>
                </a:cubicBezTo>
                <a:lnTo>
                  <a:pt x="6067" y="14676"/>
                </a:lnTo>
                <a:lnTo>
                  <a:pt x="6067" y="20674"/>
                </a:lnTo>
                <a:cubicBezTo>
                  <a:pt x="6067" y="21185"/>
                  <a:pt x="6972" y="21600"/>
                  <a:pt x="8087" y="21600"/>
                </a:cubicBezTo>
                <a:cubicBezTo>
                  <a:pt x="9203" y="21600"/>
                  <a:pt x="10104" y="21185"/>
                  <a:pt x="10104" y="20674"/>
                </a:cubicBezTo>
                <a:lnTo>
                  <a:pt x="10104" y="14676"/>
                </a:lnTo>
                <a:cubicBezTo>
                  <a:pt x="10326" y="14676"/>
                  <a:pt x="10531" y="14676"/>
                  <a:pt x="10608" y="14676"/>
                </a:cubicBezTo>
                <a:cubicBezTo>
                  <a:pt x="10695" y="14676"/>
                  <a:pt x="10945" y="14676"/>
                  <a:pt x="11201" y="14676"/>
                </a:cubicBezTo>
                <a:lnTo>
                  <a:pt x="11201" y="20674"/>
                </a:lnTo>
                <a:cubicBezTo>
                  <a:pt x="11201" y="21185"/>
                  <a:pt x="12105" y="21600"/>
                  <a:pt x="13221" y="21600"/>
                </a:cubicBezTo>
                <a:cubicBezTo>
                  <a:pt x="14337" y="21600"/>
                  <a:pt x="15238" y="21185"/>
                  <a:pt x="15238" y="20674"/>
                </a:cubicBezTo>
                <a:lnTo>
                  <a:pt x="15238" y="14676"/>
                </a:lnTo>
                <a:lnTo>
                  <a:pt x="18410" y="14676"/>
                </a:lnTo>
                <a:cubicBezTo>
                  <a:pt x="18706" y="14676"/>
                  <a:pt x="18887" y="14570"/>
                  <a:pt x="18811" y="14438"/>
                </a:cubicBezTo>
                <a:lnTo>
                  <a:pt x="14237" y="6558"/>
                </a:lnTo>
                <a:cubicBezTo>
                  <a:pt x="14233" y="6551"/>
                  <a:pt x="14227" y="6544"/>
                  <a:pt x="14222" y="6537"/>
                </a:cubicBezTo>
                <a:lnTo>
                  <a:pt x="14932" y="6537"/>
                </a:lnTo>
                <a:lnTo>
                  <a:pt x="18656" y="12192"/>
                </a:lnTo>
                <a:cubicBezTo>
                  <a:pt x="18827" y="12463"/>
                  <a:pt x="19364" y="12638"/>
                  <a:pt x="19948" y="12638"/>
                </a:cubicBezTo>
                <a:cubicBezTo>
                  <a:pt x="20072" y="12638"/>
                  <a:pt x="20199" y="12631"/>
                  <a:pt x="20324" y="12614"/>
                </a:cubicBezTo>
                <a:cubicBezTo>
                  <a:pt x="21038" y="12519"/>
                  <a:pt x="21450" y="12177"/>
                  <a:pt x="21244" y="11850"/>
                </a:cubicBezTo>
                <a:lnTo>
                  <a:pt x="17037" y="5432"/>
                </a:lnTo>
                <a:lnTo>
                  <a:pt x="17022" y="5407"/>
                </a:lnTo>
                <a:cubicBezTo>
                  <a:pt x="16669" y="4924"/>
                  <a:pt x="15494" y="4112"/>
                  <a:pt x="13328" y="4112"/>
                </a:cubicBezTo>
                <a:cubicBezTo>
                  <a:pt x="13316" y="4112"/>
                  <a:pt x="13303" y="4112"/>
                  <a:pt x="13291" y="4112"/>
                </a:cubicBezTo>
                <a:lnTo>
                  <a:pt x="12768" y="4114"/>
                </a:lnTo>
                <a:cubicBezTo>
                  <a:pt x="12732" y="4113"/>
                  <a:pt x="12698" y="4109"/>
                  <a:pt x="12662" y="4109"/>
                </a:cubicBezTo>
                <a:lnTo>
                  <a:pt x="7859" y="4109"/>
                </a:lnTo>
                <a:close/>
              </a:path>
            </a:pathLst>
          </a:custGeom>
          <a:solidFill>
            <a:srgbClr val="FFFFFF"/>
          </a:solidFill>
          <a:ln w="12700">
            <a:miter lim="400000"/>
          </a:ln>
        </p:spPr>
        <p:txBody>
          <a:bodyPr lIns="0" tIns="0" rIns="0" bIns="0" anchor="ct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sz="3200" b="0">
                <a:solidFill>
                  <a:srgbClr val="FFFFFF"/>
                </a:solidFill>
                <a:latin typeface="+mn-lt"/>
                <a:ea typeface="+mn-ea"/>
                <a:cs typeface="+mn-cs"/>
                <a:sym typeface="Helvetica Neue Medium"/>
              </a:defRPr>
            </a:pPr>
            <a:endParaRPr sz="1600"/>
          </a:p>
        </p:txBody>
      </p:sp>
      <p:sp>
        <p:nvSpPr>
          <p:cNvPr id="151" name="Male"/>
          <p:cNvSpPr/>
          <p:nvPr/>
        </p:nvSpPr>
        <p:spPr>
          <a:xfrm>
            <a:off x="6192630" y="3434888"/>
            <a:ext cx="283596" cy="765232"/>
          </a:xfrm>
          <a:custGeom>
            <a:avLst/>
            <a:gdLst/>
            <a:ahLst/>
            <a:cxnLst>
              <a:cxn ang="0">
                <a:pos x="wd2" y="hd2"/>
              </a:cxn>
              <a:cxn ang="5400000">
                <a:pos x="wd2" y="hd2"/>
              </a:cxn>
              <a:cxn ang="10800000">
                <a:pos x="wd2" y="hd2"/>
              </a:cxn>
              <a:cxn ang="16200000">
                <a:pos x="wd2" y="hd2"/>
              </a:cxn>
            </a:cxnLst>
            <a:rect l="0" t="0" r="r" b="b"/>
            <a:pathLst>
              <a:path w="21547" h="21600" extrusionOk="0">
                <a:moveTo>
                  <a:pt x="10777" y="0"/>
                </a:moveTo>
                <a:cubicBezTo>
                  <a:pt x="9509" y="0"/>
                  <a:pt x="8239" y="180"/>
                  <a:pt x="7271" y="540"/>
                </a:cubicBezTo>
                <a:cubicBezTo>
                  <a:pt x="5335" y="1259"/>
                  <a:pt x="5335" y="2425"/>
                  <a:pt x="7271" y="3144"/>
                </a:cubicBezTo>
                <a:cubicBezTo>
                  <a:pt x="9206" y="3863"/>
                  <a:pt x="12348" y="3863"/>
                  <a:pt x="14284" y="3144"/>
                </a:cubicBezTo>
                <a:cubicBezTo>
                  <a:pt x="16220" y="2425"/>
                  <a:pt x="16220" y="1259"/>
                  <a:pt x="14284" y="540"/>
                </a:cubicBezTo>
                <a:cubicBezTo>
                  <a:pt x="13316" y="180"/>
                  <a:pt x="12046" y="0"/>
                  <a:pt x="10777" y="0"/>
                </a:cubicBezTo>
                <a:close/>
                <a:moveTo>
                  <a:pt x="4845" y="4060"/>
                </a:moveTo>
                <a:cubicBezTo>
                  <a:pt x="2970" y="4060"/>
                  <a:pt x="1445" y="4331"/>
                  <a:pt x="907" y="4563"/>
                </a:cubicBezTo>
                <a:cubicBezTo>
                  <a:pt x="-23" y="4963"/>
                  <a:pt x="-21" y="5438"/>
                  <a:pt x="8" y="5606"/>
                </a:cubicBezTo>
                <a:lnTo>
                  <a:pt x="8" y="12393"/>
                </a:lnTo>
                <a:cubicBezTo>
                  <a:pt x="8" y="12733"/>
                  <a:pt x="732" y="13004"/>
                  <a:pt x="1648" y="13004"/>
                </a:cubicBezTo>
                <a:cubicBezTo>
                  <a:pt x="2563" y="13004"/>
                  <a:pt x="3292" y="12728"/>
                  <a:pt x="3292" y="12393"/>
                </a:cubicBezTo>
                <a:lnTo>
                  <a:pt x="3292" y="6777"/>
                </a:lnTo>
                <a:lnTo>
                  <a:pt x="4791" y="6777"/>
                </a:lnTo>
                <a:lnTo>
                  <a:pt x="4791" y="12641"/>
                </a:lnTo>
                <a:lnTo>
                  <a:pt x="4804" y="12641"/>
                </a:lnTo>
                <a:lnTo>
                  <a:pt x="4804" y="20628"/>
                </a:lnTo>
                <a:cubicBezTo>
                  <a:pt x="4804" y="21163"/>
                  <a:pt x="5982" y="21600"/>
                  <a:pt x="7421" y="21600"/>
                </a:cubicBezTo>
                <a:cubicBezTo>
                  <a:pt x="8860" y="21600"/>
                  <a:pt x="10037" y="21163"/>
                  <a:pt x="10037" y="20628"/>
                </a:cubicBezTo>
                <a:lnTo>
                  <a:pt x="10037" y="12641"/>
                </a:lnTo>
                <a:lnTo>
                  <a:pt x="10777" y="12641"/>
                </a:lnTo>
                <a:lnTo>
                  <a:pt x="11504" y="12641"/>
                </a:lnTo>
                <a:lnTo>
                  <a:pt x="11504" y="20628"/>
                </a:lnTo>
                <a:cubicBezTo>
                  <a:pt x="11504" y="21163"/>
                  <a:pt x="12682" y="21600"/>
                  <a:pt x="14121" y="21600"/>
                </a:cubicBezTo>
                <a:cubicBezTo>
                  <a:pt x="15559" y="21600"/>
                  <a:pt x="16737" y="21163"/>
                  <a:pt x="16737" y="20628"/>
                </a:cubicBezTo>
                <a:lnTo>
                  <a:pt x="16737" y="12636"/>
                </a:lnTo>
                <a:lnTo>
                  <a:pt x="16750" y="12636"/>
                </a:lnTo>
                <a:lnTo>
                  <a:pt x="16750" y="6772"/>
                </a:lnTo>
                <a:lnTo>
                  <a:pt x="18249" y="6772"/>
                </a:lnTo>
                <a:lnTo>
                  <a:pt x="18249" y="12388"/>
                </a:lnTo>
                <a:cubicBezTo>
                  <a:pt x="18249" y="12728"/>
                  <a:pt x="18973" y="12997"/>
                  <a:pt x="19889" y="12997"/>
                </a:cubicBezTo>
                <a:cubicBezTo>
                  <a:pt x="20805" y="12997"/>
                  <a:pt x="21533" y="12723"/>
                  <a:pt x="21533" y="12388"/>
                </a:cubicBezTo>
                <a:lnTo>
                  <a:pt x="21533" y="5606"/>
                </a:lnTo>
                <a:cubicBezTo>
                  <a:pt x="21577" y="5438"/>
                  <a:pt x="21564" y="4957"/>
                  <a:pt x="20634" y="4563"/>
                </a:cubicBezTo>
                <a:cubicBezTo>
                  <a:pt x="20096" y="4336"/>
                  <a:pt x="18566" y="4060"/>
                  <a:pt x="16691" y="4060"/>
                </a:cubicBezTo>
                <a:lnTo>
                  <a:pt x="10777" y="4060"/>
                </a:lnTo>
                <a:lnTo>
                  <a:pt x="4845" y="4060"/>
                </a:lnTo>
                <a:close/>
              </a:path>
            </a:pathLst>
          </a:custGeom>
          <a:solidFill>
            <a:srgbClr val="FFFFFF"/>
          </a:solidFill>
          <a:ln w="12700">
            <a:miter lim="400000"/>
          </a:ln>
        </p:spPr>
        <p:txBody>
          <a:bodyPr lIns="0" tIns="0" rIns="0" bIns="0" anchor="ctr"/>
          <a:ls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43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429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715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001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a:lstStyle>
          <a:p>
            <a:pPr>
              <a:defRPr sz="3200" b="0">
                <a:solidFill>
                  <a:srgbClr val="FFFFFF"/>
                </a:solidFill>
                <a:latin typeface="+mn-lt"/>
                <a:ea typeface="+mn-ea"/>
                <a:cs typeface="+mn-cs"/>
                <a:sym typeface="Helvetica Neue Medium"/>
              </a:defRPr>
            </a:pPr>
            <a:endParaRPr sz="1600"/>
          </a:p>
        </p:txBody>
      </p:sp>
    </p:spTree>
    <p:extLst>
      <p:ext uri="{BB962C8B-B14F-4D97-AF65-F5344CB8AC3E}">
        <p14:creationId xmlns:p14="http://schemas.microsoft.com/office/powerpoint/2010/main" val="192546606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59E00-1984-4774-957A-E78A0C65E716}"/>
              </a:ext>
            </a:extLst>
          </p:cNvPr>
          <p:cNvSpPr>
            <a:spLocks noGrp="1"/>
          </p:cNvSpPr>
          <p:nvPr>
            <p:ph type="title"/>
          </p:nvPr>
        </p:nvSpPr>
        <p:spPr>
          <a:xfrm>
            <a:off x="742949" y="5925312"/>
            <a:ext cx="10515599" cy="932688"/>
          </a:xfrm>
        </p:spPr>
        <p:txBody>
          <a:bodyPr vert="horz" lIns="91440" tIns="45720" rIns="91440" bIns="45720" rtlCol="0" anchor="b">
            <a:normAutofit/>
          </a:bodyPr>
          <a:lstStyle/>
          <a:p>
            <a:pPr algn="ctr"/>
            <a:r>
              <a:rPr lang="en-US" sz="4800" kern="1200" dirty="0">
                <a:solidFill>
                  <a:schemeClr val="tx1"/>
                </a:solidFill>
                <a:latin typeface="Century Gothic" panose="020B0502020202020204" pitchFamily="34" charset="0"/>
              </a:rPr>
              <a:t>MODELE una </a:t>
            </a:r>
            <a:r>
              <a:rPr lang="en-US" sz="4800" kern="1200" dirty="0" err="1">
                <a:solidFill>
                  <a:schemeClr val="tx1"/>
                </a:solidFill>
                <a:latin typeface="Century Gothic" panose="020B0502020202020204" pitchFamily="34" charset="0"/>
              </a:rPr>
              <a:t>fe</a:t>
            </a:r>
            <a:r>
              <a:rPr lang="en-US" sz="4800" kern="1200" dirty="0">
                <a:solidFill>
                  <a:schemeClr val="tx1"/>
                </a:solidFill>
                <a:latin typeface="Century Gothic" panose="020B0502020202020204" pitchFamily="34" charset="0"/>
              </a:rPr>
              <a:t> </a:t>
            </a:r>
            <a:r>
              <a:rPr lang="en-US" sz="4800" kern="1200" dirty="0" err="1">
                <a:solidFill>
                  <a:schemeClr val="tx1"/>
                </a:solidFill>
                <a:latin typeface="Century Gothic" panose="020B0502020202020204" pitchFamily="34" charset="0"/>
              </a:rPr>
              <a:t>contagiosa</a:t>
            </a:r>
            <a:endParaRPr lang="en-US" sz="4800" kern="1200" dirty="0">
              <a:solidFill>
                <a:schemeClr val="tx1"/>
              </a:solidFill>
              <a:latin typeface="Century Gothic" panose="020B0502020202020204" pitchFamily="34" charset="0"/>
            </a:endParaRPr>
          </a:p>
        </p:txBody>
      </p:sp>
      <p:pic>
        <p:nvPicPr>
          <p:cNvPr id="4" name="Picture 3">
            <a:extLst>
              <a:ext uri="{FF2B5EF4-FFF2-40B4-BE49-F238E27FC236}">
                <a16:creationId xmlns:a16="http://schemas.microsoft.com/office/drawing/2014/main" id="{FA1DDC01-1CE5-4985-912A-C4A9551D938D}"/>
              </a:ext>
            </a:extLst>
          </p:cNvPr>
          <p:cNvPicPr>
            <a:picLocks noChangeAspect="1"/>
          </p:cNvPicPr>
          <p:nvPr/>
        </p:nvPicPr>
        <p:blipFill rotWithShape="1">
          <a:blip r:embed="rId3">
            <a:extLst>
              <a:ext uri="{28A0092B-C50C-407E-A947-70E740481C1C}">
                <a14:useLocalDpi xmlns:a14="http://schemas.microsoft.com/office/drawing/2010/main" val="0"/>
              </a:ext>
            </a:extLst>
          </a:blip>
          <a:srcRect t="16427" b="1760"/>
          <a:stretch/>
        </p:blipFill>
        <p:spPr>
          <a:xfrm>
            <a:off x="1" y="0"/>
            <a:ext cx="12191999" cy="6074208"/>
          </a:xfrm>
          <a:prstGeom prst="rect">
            <a:avLst/>
          </a:prstGeom>
        </p:spPr>
      </p:pic>
    </p:spTree>
    <p:extLst>
      <p:ext uri="{BB962C8B-B14F-4D97-AF65-F5344CB8AC3E}">
        <p14:creationId xmlns:p14="http://schemas.microsoft.com/office/powerpoint/2010/main" val="943502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CF46EC2-C204-492B-950C-8D7970865652}"/>
              </a:ext>
            </a:extLst>
          </p:cNvPr>
          <p:cNvSpPr/>
          <p:nvPr/>
        </p:nvSpPr>
        <p:spPr>
          <a:xfrm>
            <a:off x="0" y="0"/>
            <a:ext cx="7534656" cy="6858000"/>
          </a:xfrm>
          <a:prstGeom prst="rect">
            <a:avLst/>
          </a:prstGeom>
          <a:solidFill>
            <a:srgbClr val="3C526C"/>
          </a:solidFill>
          <a:ln>
            <a:solidFill>
              <a:srgbClr val="3C52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50FE4C6-75C9-475C-B861-5886A789B1EB}"/>
              </a:ext>
            </a:extLst>
          </p:cNvPr>
          <p:cNvSpPr>
            <a:spLocks noGrp="1"/>
          </p:cNvSpPr>
          <p:nvPr>
            <p:ph type="title"/>
          </p:nvPr>
        </p:nvSpPr>
        <p:spPr>
          <a:xfrm>
            <a:off x="217919" y="1776545"/>
            <a:ext cx="4046432" cy="3304910"/>
          </a:xfrm>
        </p:spPr>
        <p:txBody>
          <a:bodyPr>
            <a:normAutofit/>
          </a:bodyPr>
          <a:lstStyle/>
          <a:p>
            <a:pPr algn="ctr"/>
            <a:r>
              <a:rPr lang="es-ES_tradnl" sz="3200" dirty="0">
                <a:solidFill>
                  <a:schemeClr val="bg1"/>
                </a:solidFill>
                <a:latin typeface="Century Gothic" panose="020B0502020202020204" pitchFamily="34" charset="0"/>
              </a:rPr>
              <a:t>«Imítenme a mí, como yo imito </a:t>
            </a:r>
            <a:br>
              <a:rPr lang="es-ES_tradnl" sz="3200" dirty="0">
                <a:solidFill>
                  <a:schemeClr val="bg1"/>
                </a:solidFill>
                <a:latin typeface="Century Gothic" panose="020B0502020202020204" pitchFamily="34" charset="0"/>
              </a:rPr>
            </a:br>
            <a:r>
              <a:rPr lang="es-ES_tradnl" sz="3200" dirty="0">
                <a:solidFill>
                  <a:schemeClr val="bg1"/>
                </a:solidFill>
                <a:latin typeface="Century Gothic" panose="020B0502020202020204" pitchFamily="34" charset="0"/>
              </a:rPr>
              <a:t>a Cristo».</a:t>
            </a:r>
            <a:br>
              <a:rPr lang="es-ES_tradnl" sz="3200" dirty="0">
                <a:solidFill>
                  <a:schemeClr val="bg1"/>
                </a:solidFill>
                <a:latin typeface="Century Gothic" panose="020B0502020202020204" pitchFamily="34" charset="0"/>
              </a:rPr>
            </a:br>
            <a:r>
              <a:rPr lang="es-ES_tradnl" sz="3200" dirty="0">
                <a:solidFill>
                  <a:schemeClr val="bg1"/>
                </a:solidFill>
                <a:latin typeface="Century Gothic" panose="020B0502020202020204" pitchFamily="34" charset="0"/>
              </a:rPr>
              <a:t>1 Corintios 11:1</a:t>
            </a:r>
          </a:p>
        </p:txBody>
      </p:sp>
      <p:sp>
        <p:nvSpPr>
          <p:cNvPr id="2" name="Rectangle 1">
            <a:extLst>
              <a:ext uri="{FF2B5EF4-FFF2-40B4-BE49-F238E27FC236}">
                <a16:creationId xmlns:a16="http://schemas.microsoft.com/office/drawing/2014/main" id="{AE75BCC5-AE2C-40D3-8F07-6CE5965BABBC}"/>
              </a:ext>
            </a:extLst>
          </p:cNvPr>
          <p:cNvSpPr/>
          <p:nvPr/>
        </p:nvSpPr>
        <p:spPr>
          <a:xfrm>
            <a:off x="341443" y="531640"/>
            <a:ext cx="3684021" cy="1446550"/>
          </a:xfrm>
          <a:prstGeom prst="rect">
            <a:avLst/>
          </a:prstGeom>
        </p:spPr>
        <p:txBody>
          <a:bodyPr wrap="none">
            <a:spAutoFit/>
          </a:bodyPr>
          <a:lstStyle/>
          <a:p>
            <a:pPr algn="ctr"/>
            <a:r>
              <a:rPr lang="es-ES_tradnl" sz="4400" dirty="0">
                <a:solidFill>
                  <a:srgbClr val="FED45E"/>
                </a:solidFill>
                <a:latin typeface="Century Gothic" panose="020B0502020202020204" pitchFamily="34" charset="0"/>
              </a:rPr>
              <a:t>Se necesitan</a:t>
            </a:r>
            <a:br>
              <a:rPr lang="es-ES_tradnl" sz="4400" dirty="0">
                <a:solidFill>
                  <a:srgbClr val="FED45E"/>
                </a:solidFill>
                <a:latin typeface="Century Gothic" panose="020B0502020202020204" pitchFamily="34" charset="0"/>
              </a:rPr>
            </a:br>
            <a:r>
              <a:rPr lang="es-ES_tradnl" sz="4400" dirty="0">
                <a:solidFill>
                  <a:srgbClr val="FED45E"/>
                </a:solidFill>
                <a:latin typeface="Century Gothic" panose="020B0502020202020204" pitchFamily="34" charset="0"/>
              </a:rPr>
              <a:t>imitadores</a:t>
            </a:r>
            <a:endParaRPr lang="es-ES_tradnl" sz="4400" dirty="0">
              <a:solidFill>
                <a:srgbClr val="FED45E"/>
              </a:solidFill>
            </a:endParaRPr>
          </a:p>
        </p:txBody>
      </p:sp>
      <p:pic>
        <p:nvPicPr>
          <p:cNvPr id="6" name="Picture 5" descr="A group of people sitting at a table&#10;&#10;Description automatically generated">
            <a:extLst>
              <a:ext uri="{FF2B5EF4-FFF2-40B4-BE49-F238E27FC236}">
                <a16:creationId xmlns:a16="http://schemas.microsoft.com/office/drawing/2014/main" id="{06F62924-0CD5-4366-8FA4-58DAA0E53CE1}"/>
              </a:ext>
            </a:extLst>
          </p:cNvPr>
          <p:cNvPicPr>
            <a:picLocks noChangeAspect="1"/>
          </p:cNvPicPr>
          <p:nvPr/>
        </p:nvPicPr>
        <p:blipFill rotWithShape="1">
          <a:blip r:embed="rId3">
            <a:extLst>
              <a:ext uri="{28A0092B-C50C-407E-A947-70E740481C1C}">
                <a14:useLocalDpi xmlns:a14="http://schemas.microsoft.com/office/drawing/2010/main" val="0"/>
              </a:ext>
            </a:extLst>
          </a:blip>
          <a:srcRect l="14028" r="9904"/>
          <a:stretch/>
        </p:blipFill>
        <p:spPr>
          <a:xfrm>
            <a:off x="4366901" y="0"/>
            <a:ext cx="7825099" cy="6858000"/>
          </a:xfrm>
          <a:prstGeom prst="rect">
            <a:avLst/>
          </a:prstGeom>
        </p:spPr>
      </p:pic>
    </p:spTree>
    <p:extLst>
      <p:ext uri="{BB962C8B-B14F-4D97-AF65-F5344CB8AC3E}">
        <p14:creationId xmlns:p14="http://schemas.microsoft.com/office/powerpoint/2010/main" val="13179061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D9CB6D-F68E-4CBE-B1CD-959084B3B39E}"/>
              </a:ext>
            </a:extLst>
          </p:cNvPr>
          <p:cNvPicPr>
            <a:picLocks noChangeAspect="1"/>
          </p:cNvPicPr>
          <p:nvPr/>
        </p:nvPicPr>
        <p:blipFill rotWithShape="1">
          <a:blip r:embed="rId3">
            <a:extLst>
              <a:ext uri="{28A0092B-C50C-407E-A947-70E740481C1C}">
                <a14:useLocalDpi xmlns:a14="http://schemas.microsoft.com/office/drawing/2010/main" val="0"/>
              </a:ext>
            </a:extLst>
          </a:blip>
          <a:srcRect l="27473" t="19202" r="13318"/>
          <a:stretch/>
        </p:blipFill>
        <p:spPr>
          <a:xfrm>
            <a:off x="0" y="0"/>
            <a:ext cx="7534653" cy="6858000"/>
          </a:xfrm>
          <a:prstGeom prst="rect">
            <a:avLst/>
          </a:prstGeom>
        </p:spPr>
      </p:pic>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AE75BCC5-AE2C-40D3-8F07-6CE5965BABBC}"/>
              </a:ext>
            </a:extLst>
          </p:cNvPr>
          <p:cNvSpPr/>
          <p:nvPr/>
        </p:nvSpPr>
        <p:spPr>
          <a:xfrm>
            <a:off x="7818540" y="2705725"/>
            <a:ext cx="4089581" cy="1446550"/>
          </a:xfrm>
          <a:prstGeom prst="rect">
            <a:avLst/>
          </a:prstGeom>
        </p:spPr>
        <p:txBody>
          <a:bodyPr wrap="none">
            <a:spAutoFit/>
          </a:bodyPr>
          <a:lstStyle/>
          <a:p>
            <a:pPr algn="ctr"/>
            <a:r>
              <a:rPr lang="es-ES_tradnl" sz="4400" dirty="0">
                <a:solidFill>
                  <a:srgbClr val="FED45E"/>
                </a:solidFill>
                <a:latin typeface="Century Gothic" panose="020B0502020202020204" pitchFamily="34" charset="0"/>
              </a:rPr>
              <a:t>Lo que revela </a:t>
            </a:r>
            <a:br>
              <a:rPr lang="es-ES_tradnl" sz="4400" dirty="0">
                <a:solidFill>
                  <a:srgbClr val="FED45E"/>
                </a:solidFill>
                <a:latin typeface="Century Gothic" panose="020B0502020202020204" pitchFamily="34" charset="0"/>
              </a:rPr>
            </a:br>
            <a:r>
              <a:rPr lang="es-ES_tradnl" sz="4400" dirty="0">
                <a:solidFill>
                  <a:srgbClr val="FED45E"/>
                </a:solidFill>
                <a:latin typeface="Century Gothic" panose="020B0502020202020204" pitchFamily="34" charset="0"/>
              </a:rPr>
              <a:t>la ciencia</a:t>
            </a:r>
            <a:endParaRPr lang="es-ES_tradnl" sz="4400" dirty="0">
              <a:solidFill>
                <a:srgbClr val="FED45E"/>
              </a:solidFill>
            </a:endParaRPr>
          </a:p>
        </p:txBody>
      </p:sp>
    </p:spTree>
    <p:extLst>
      <p:ext uri="{BB962C8B-B14F-4D97-AF65-F5344CB8AC3E}">
        <p14:creationId xmlns:p14="http://schemas.microsoft.com/office/powerpoint/2010/main" val="40558186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98663357-1843-42BB-BC09-EACA8E00E59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34656" y="0"/>
            <a:ext cx="4657344" cy="6858000"/>
          </a:xfrm>
          <a:prstGeom prst="rect">
            <a:avLst/>
          </a:prstGeom>
          <a:solidFill>
            <a:srgbClr val="3C52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1CF46EC2-C204-492B-950C-8D7970865652}"/>
              </a:ext>
            </a:extLst>
          </p:cNvPr>
          <p:cNvSpPr/>
          <p:nvPr/>
        </p:nvSpPr>
        <p:spPr>
          <a:xfrm>
            <a:off x="0" y="0"/>
            <a:ext cx="7534656" cy="6858000"/>
          </a:xfrm>
          <a:prstGeom prst="rect">
            <a:avLst/>
          </a:prstGeom>
          <a:solidFill>
            <a:srgbClr val="3C526C"/>
          </a:solidFill>
          <a:ln>
            <a:solidFill>
              <a:srgbClr val="3C526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50FE4C6-75C9-475C-B861-5886A789B1EB}"/>
              </a:ext>
            </a:extLst>
          </p:cNvPr>
          <p:cNvSpPr>
            <a:spLocks noGrp="1"/>
          </p:cNvSpPr>
          <p:nvPr>
            <p:ph type="title"/>
          </p:nvPr>
        </p:nvSpPr>
        <p:spPr>
          <a:xfrm>
            <a:off x="482893" y="2167365"/>
            <a:ext cx="4788837" cy="4367398"/>
          </a:xfrm>
        </p:spPr>
        <p:txBody>
          <a:bodyPr>
            <a:normAutofit fontScale="90000"/>
          </a:bodyPr>
          <a:lstStyle/>
          <a:p>
            <a:pPr>
              <a:lnSpc>
                <a:spcPct val="150000"/>
              </a:lnSpc>
              <a:spcBef>
                <a:spcPts val="0"/>
              </a:spcBef>
              <a:spcAft>
                <a:spcPts val="4800"/>
              </a:spcAft>
            </a:pPr>
            <a:r>
              <a:rPr lang="es-ES_tradnl" sz="2600" dirty="0">
                <a:solidFill>
                  <a:schemeClr val="bg1"/>
                </a:solidFill>
                <a:latin typeface="Century Gothic" panose="020B0502020202020204" pitchFamily="34" charset="0"/>
              </a:rPr>
              <a:t>• Poderoso en la oración</a:t>
            </a:r>
            <a:br>
              <a:rPr lang="es-ES_tradnl" sz="2600" dirty="0">
                <a:solidFill>
                  <a:schemeClr val="bg1"/>
                </a:solidFill>
                <a:latin typeface="Century Gothic" panose="020B0502020202020204" pitchFamily="34" charset="0"/>
              </a:rPr>
            </a:br>
            <a:r>
              <a:rPr lang="es-ES_tradnl" sz="2600" dirty="0">
                <a:solidFill>
                  <a:schemeClr val="bg1"/>
                </a:solidFill>
                <a:latin typeface="Century Gothic" panose="020B0502020202020204" pitchFamily="34" charset="0"/>
              </a:rPr>
              <a:t>• Sensible en la adoración</a:t>
            </a:r>
            <a:br>
              <a:rPr lang="es-ES_tradnl" sz="2600" dirty="0">
                <a:solidFill>
                  <a:schemeClr val="bg1"/>
                </a:solidFill>
                <a:latin typeface="Century Gothic" panose="020B0502020202020204" pitchFamily="34" charset="0"/>
              </a:rPr>
            </a:br>
            <a:r>
              <a:rPr lang="es-ES_tradnl" sz="2600" dirty="0">
                <a:solidFill>
                  <a:schemeClr val="bg1"/>
                </a:solidFill>
                <a:latin typeface="Century Gothic" panose="020B0502020202020204" pitchFamily="34" charset="0"/>
              </a:rPr>
              <a:t>• Adiestrado en la Palabra</a:t>
            </a:r>
            <a:br>
              <a:rPr lang="es-ES_tradnl" sz="2600" dirty="0">
                <a:solidFill>
                  <a:schemeClr val="bg1"/>
                </a:solidFill>
                <a:latin typeface="Century Gothic" panose="020B0502020202020204" pitchFamily="34" charset="0"/>
              </a:rPr>
            </a:br>
            <a:r>
              <a:rPr lang="es-ES_tradnl" sz="2600" dirty="0">
                <a:solidFill>
                  <a:schemeClr val="bg1"/>
                </a:solidFill>
                <a:latin typeface="Century Gothic" panose="020B0502020202020204" pitchFamily="34" charset="0"/>
              </a:rPr>
              <a:t>• Empoderado por el Espíritu</a:t>
            </a:r>
            <a:br>
              <a:rPr lang="es-ES_tradnl" sz="2600" dirty="0">
                <a:solidFill>
                  <a:schemeClr val="bg1"/>
                </a:solidFill>
                <a:latin typeface="Century Gothic" panose="020B0502020202020204" pitchFamily="34" charset="0"/>
              </a:rPr>
            </a:br>
            <a:r>
              <a:rPr lang="es-ES_tradnl" sz="2600" dirty="0">
                <a:solidFill>
                  <a:schemeClr val="bg1"/>
                </a:solidFill>
                <a:latin typeface="Century Gothic" panose="020B0502020202020204" pitchFamily="34" charset="0"/>
              </a:rPr>
              <a:t>• Valeroso en la fe</a:t>
            </a:r>
            <a:br>
              <a:rPr lang="es-ES_tradnl" sz="2600" dirty="0">
                <a:solidFill>
                  <a:schemeClr val="bg1"/>
                </a:solidFill>
                <a:latin typeface="Century Gothic" panose="020B0502020202020204" pitchFamily="34" charset="0"/>
              </a:rPr>
            </a:br>
            <a:r>
              <a:rPr lang="es-ES_tradnl" sz="2600" dirty="0">
                <a:solidFill>
                  <a:schemeClr val="bg1"/>
                </a:solidFill>
                <a:latin typeface="Century Gothic" panose="020B0502020202020204" pitchFamily="34" charset="0"/>
              </a:rPr>
              <a:t>• Activo en el servicio</a:t>
            </a:r>
            <a:br>
              <a:rPr lang="es-ES_tradnl" sz="2600" dirty="0">
                <a:solidFill>
                  <a:schemeClr val="bg1"/>
                </a:solidFill>
                <a:latin typeface="Century Gothic" panose="020B0502020202020204" pitchFamily="34" charset="0"/>
              </a:rPr>
            </a:br>
            <a:r>
              <a:rPr lang="es-ES_tradnl" sz="2600" dirty="0">
                <a:solidFill>
                  <a:schemeClr val="bg1"/>
                </a:solidFill>
                <a:latin typeface="Century Gothic" panose="020B0502020202020204" pitchFamily="34" charset="0"/>
              </a:rPr>
              <a:t>• Dar abnegadamente</a:t>
            </a:r>
            <a:br>
              <a:rPr lang="es-ES_tradnl" sz="2600" dirty="0">
                <a:solidFill>
                  <a:schemeClr val="bg1"/>
                </a:solidFill>
                <a:latin typeface="Century Gothic" panose="020B0502020202020204" pitchFamily="34" charset="0"/>
              </a:rPr>
            </a:br>
            <a:r>
              <a:rPr lang="es-ES_tradnl" sz="2600" dirty="0">
                <a:solidFill>
                  <a:schemeClr val="bg1"/>
                </a:solidFill>
                <a:latin typeface="Century Gothic" panose="020B0502020202020204" pitchFamily="34" charset="0"/>
              </a:rPr>
              <a:t>• Vivir como Cristo</a:t>
            </a:r>
          </a:p>
        </p:txBody>
      </p:sp>
      <p:sp>
        <p:nvSpPr>
          <p:cNvPr id="2" name="Rectangle 1">
            <a:extLst>
              <a:ext uri="{FF2B5EF4-FFF2-40B4-BE49-F238E27FC236}">
                <a16:creationId xmlns:a16="http://schemas.microsoft.com/office/drawing/2014/main" id="{AE75BCC5-AE2C-40D3-8F07-6CE5965BABBC}"/>
              </a:ext>
            </a:extLst>
          </p:cNvPr>
          <p:cNvSpPr/>
          <p:nvPr/>
        </p:nvSpPr>
        <p:spPr>
          <a:xfrm>
            <a:off x="0" y="166817"/>
            <a:ext cx="5324360" cy="2000548"/>
          </a:xfrm>
          <a:prstGeom prst="rect">
            <a:avLst/>
          </a:prstGeom>
        </p:spPr>
        <p:txBody>
          <a:bodyPr wrap="square">
            <a:spAutoFit/>
          </a:bodyPr>
          <a:lstStyle/>
          <a:p>
            <a:pPr algn="ctr"/>
            <a:r>
              <a:rPr lang="es-ES_tradnl" sz="4400" dirty="0">
                <a:solidFill>
                  <a:srgbClr val="FED45E"/>
                </a:solidFill>
                <a:latin typeface="Century Gothic" panose="020B0502020202020204" pitchFamily="34" charset="0"/>
              </a:rPr>
              <a:t>MODELE </a:t>
            </a:r>
          </a:p>
          <a:p>
            <a:pPr algn="ctr"/>
            <a:r>
              <a:rPr lang="es-ES_tradnl" sz="4000" dirty="0">
                <a:solidFill>
                  <a:srgbClr val="FED45E"/>
                </a:solidFill>
                <a:latin typeface="Century Gothic" panose="020B0502020202020204" pitchFamily="34" charset="0"/>
              </a:rPr>
              <a:t>comportamientos espirituales</a:t>
            </a:r>
            <a:endParaRPr lang="es-ES_tradnl" sz="4000" dirty="0">
              <a:solidFill>
                <a:srgbClr val="FED45E"/>
              </a:solidFill>
            </a:endParaRPr>
          </a:p>
        </p:txBody>
      </p:sp>
      <p:pic>
        <p:nvPicPr>
          <p:cNvPr id="6" name="Picture 5">
            <a:extLst>
              <a:ext uri="{FF2B5EF4-FFF2-40B4-BE49-F238E27FC236}">
                <a16:creationId xmlns:a16="http://schemas.microsoft.com/office/drawing/2014/main" id="{06F62924-0CD5-4366-8FA4-58DAA0E53CE1}"/>
              </a:ext>
            </a:extLst>
          </p:cNvPr>
          <p:cNvPicPr>
            <a:picLocks noChangeAspect="1"/>
          </p:cNvPicPr>
          <p:nvPr/>
        </p:nvPicPr>
        <p:blipFill rotWithShape="1">
          <a:blip r:embed="rId3">
            <a:extLst>
              <a:ext uri="{28A0092B-C50C-407E-A947-70E740481C1C}">
                <a14:useLocalDpi xmlns:a14="http://schemas.microsoft.com/office/drawing/2010/main" val="0"/>
              </a:ext>
            </a:extLst>
          </a:blip>
          <a:srcRect l="8045" t="4936" r="38227" b="13907"/>
          <a:stretch/>
        </p:blipFill>
        <p:spPr>
          <a:xfrm>
            <a:off x="5381625" y="0"/>
            <a:ext cx="6810375" cy="6858000"/>
          </a:xfrm>
          <a:prstGeom prst="rect">
            <a:avLst/>
          </a:prstGeom>
        </p:spPr>
      </p:pic>
    </p:spTree>
    <p:extLst>
      <p:ext uri="{BB962C8B-B14F-4D97-AF65-F5344CB8AC3E}">
        <p14:creationId xmlns:p14="http://schemas.microsoft.com/office/powerpoint/2010/main" val="10906292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1926</TotalTime>
  <Words>9638</Words>
  <Application>Microsoft Office PowerPoint</Application>
  <PresentationFormat>Widescreen</PresentationFormat>
  <Paragraphs>421</Paragraphs>
  <Slides>20</Slides>
  <Notes>20</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20</vt:i4>
      </vt:variant>
    </vt:vector>
  </HeadingPairs>
  <TitlesOfParts>
    <vt:vector size="33" baseType="lpstr">
      <vt:lpstr>Arial</vt:lpstr>
      <vt:lpstr>Calibri</vt:lpstr>
      <vt:lpstr>Calibri Light</vt:lpstr>
      <vt:lpstr>Century Gothic</vt:lpstr>
      <vt:lpstr>Helvetica Light</vt:lpstr>
      <vt:lpstr>Helvetica Neue</vt:lpstr>
      <vt:lpstr>Helvetica Neue Light</vt:lpstr>
      <vt:lpstr>Helvetica Neue Medium</vt:lpstr>
      <vt:lpstr>Lato Light</vt:lpstr>
      <vt:lpstr>Nexa Book</vt:lpstr>
      <vt:lpstr>Office Theme</vt:lpstr>
      <vt:lpstr>White</vt:lpstr>
      <vt:lpstr>Office Theme</vt:lpstr>
      <vt:lpstr>PowerPoint Presentation</vt:lpstr>
      <vt:lpstr>Dejando un legado espiritual</vt:lpstr>
      <vt:lpstr>«Él promulgó un decreto para Jacob, dictó una ley para Israel; ordenó a nuestros antepasados enseñarlos a sus descendientes, para que los conocieran las generaciones venideras y los hijos que habrían de nacer, que a su vez los enseñarían a sus hijos. Así ellos pondrían su confianza en Dios Y no se olvidarían de sus proezas, sino que cumplirían sus mandamientos».  Salmos 78:5-7 </vt:lpstr>
      <vt:lpstr>«Por la fe Moisés, recién nacido, fue escondido por sus padres durante tres meses, porque vieron que era un niño precioso, y no tuvieron miedo del edicto del rey».  Hebreos 11:23</vt:lpstr>
      <vt:lpstr>PowerPoint Presentation</vt:lpstr>
      <vt:lpstr>MODELE una fe contagiosa</vt:lpstr>
      <vt:lpstr>«Imítenme a mí, como yo imito  a Cristo». 1 Corintios 11:1</vt:lpstr>
      <vt:lpstr>PowerPoint Presentation</vt:lpstr>
      <vt:lpstr>• Poderoso en la oración • Sensible en la adoración • Adiestrado en la Palabra • Empoderado por el Espíritu • Valeroso en la fe • Activo en el servicio • Dar abnegadamente • Vivir como Cristo</vt:lpstr>
      <vt:lpstr>MENTOREE con intencionalidad</vt:lpstr>
      <vt:lpstr>PowerPoint Presentation</vt:lpstr>
      <vt:lpstr>PowerPoint Presentation</vt:lpstr>
      <vt:lpstr>PowerPoint Presentation</vt:lpstr>
      <vt:lpstr>PowerPoint Presentation</vt:lpstr>
      <vt:lpstr>MENSAJE de Dios</vt:lpstr>
      <vt:lpstr>PowerPoint Presentation</vt:lpstr>
      <vt:lpstr>PowerPoint Presentation</vt:lpstr>
      <vt:lpstr>PowerPoint Presentation</vt:lpstr>
      <vt:lpstr>¿Cuál será su legado?</vt:lpstr>
      <vt:lpstr>MomentumTrainingSeries.com Código MTS3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Whalen, Jen</dc:creator>
  <cp:lastModifiedBy>Whalen, Jen</cp:lastModifiedBy>
  <cp:revision>166</cp:revision>
  <cp:lastPrinted>2020-02-06T15:02:15Z</cp:lastPrinted>
  <dcterms:created xsi:type="dcterms:W3CDTF">2020-01-17T15:36:01Z</dcterms:created>
  <dcterms:modified xsi:type="dcterms:W3CDTF">2020-04-23T19:31:59Z</dcterms:modified>
</cp:coreProperties>
</file>