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120" autoAdjust="0"/>
    <p:restoredTop sz="48145" autoAdjust="0"/>
  </p:normalViewPr>
  <p:slideViewPr>
    <p:cSldViewPr>
      <p:cViewPr varScale="1">
        <p:scale>
          <a:sx n="63" d="100"/>
          <a:sy n="63" d="100"/>
        </p:scale>
        <p:origin x="384" y="208"/>
      </p:cViewPr>
      <p:guideLst>
        <p:guide orient="horz" pos="2160"/>
        <p:guide pos="2880"/>
      </p:guideLst>
    </p:cSldViewPr>
  </p:slideViewPr>
  <p:outlineViewPr>
    <p:cViewPr>
      <p:scale>
        <a:sx n="33" d="100"/>
        <a:sy n="33" d="100"/>
      </p:scale>
      <p:origin x="0" y="0"/>
    </p:cViewPr>
  </p:outlineViewPr>
  <p:notesTextViewPr>
    <p:cViewPr>
      <p:scale>
        <a:sx n="125" d="100"/>
        <a:sy n="125" d="100"/>
      </p:scale>
      <p:origin x="0" y="-32"/>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6/29/26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6/29/26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iblegateway.com/passage/?search=2%20Chronicles%2015%3A1-18&amp;version=NLT#fen-NLT-11483c"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ancient times, battles were occasionally decided by one-on-one combat between the greatest warriors from each side. An individual win meant a win for the entire army or community (think of David and Goliath). Similarly, democratic nations elect individual lawmakers to represent larger groups of people. They speak and vote on behalf of their communities.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Starter—High-Stakes Showdown</a:t>
            </a:r>
          </a:p>
          <a:p>
            <a:r>
              <a:rPr lang="en-US" sz="1200" i="1" kern="1200" dirty="0">
                <a:solidFill>
                  <a:schemeClr val="tx1"/>
                </a:solidFill>
                <a:effectLst/>
                <a:latin typeface="+mn-lt"/>
                <a:ea typeface="+mn-ea"/>
                <a:cs typeface="+mn-cs"/>
              </a:rPr>
              <a:t>The group chooses a student to face off with the teacher in a staring contest. If the student wins, the teacher will bring a treat next week. If the teacher wins, there will be nothing but lukewarm water for everyone. (Feel free to adjust the details for your situation. The point is that one person represents the interests of the whole group.) </a:t>
            </a:r>
            <a:endParaRPr lang="en-US" sz="1200" kern="1200" dirty="0">
              <a:solidFill>
                <a:schemeClr val="tx1"/>
              </a:solidFill>
              <a:effectLst/>
              <a:latin typeface="+mn-lt"/>
              <a:ea typeface="+mn-ea"/>
              <a:cs typeface="+mn-cs"/>
            </a:endParaRPr>
          </a:p>
          <a:p>
            <a:pPr>
              <a:buNone/>
            </a:pPr>
            <a:endParaRPr lang="en-US" dirty="0">
              <a:effectLst/>
            </a:endParaRPr>
          </a:p>
          <a:p>
            <a:r>
              <a:rPr lang="en-US" sz="1200" kern="1200" dirty="0">
                <a:solidFill>
                  <a:schemeClr val="tx1"/>
                </a:solidFill>
                <a:effectLst/>
                <a:latin typeface="+mn-lt"/>
                <a:ea typeface="+mn-ea"/>
                <a:cs typeface="+mn-cs"/>
              </a:rPr>
              <a:t>Ancient monarchies—like the ones in Israel and Judah—did not have the kinds of checks and balances modern democracies have. So, the decisions of rulers— whether righteous or sinful—affected the direction of their nation in even greater ways. As the king went, so went (most of) the people. Samuel had good reason for warning the Israelites about asking for a king (1 Sam 8:10–18). Power and money can quickly corrupt people’s hearts. Few can handle such responsibility with wisdom and grace, and it is dangerous when the fate of a nation depends on one person’s decisions. </a:t>
            </a: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take a moment to recap the story of Israel’s monarchy to this point. Because of the disobedience of Israel’s first king, Saul, God took the kingdom away from him and gave it to David, creating an everlasting covenant with David’s family. David’s son Solomon received God’s blessings and built a temple where the people could worship God, but ultimately the distractions of the world led him to idolatry. Because of this, God took most of the kingdom away from Solomon’s son, Rehoboam, leaving him with only two tribes—now known as the southern kingdom of Judah. The remaining 10 tribes became the northern kingdom of Israel, ruled by Jeroboam, who also did evil in God’s eyes, and his sinful legacy continued with every king in Israel. Although multiple dynasties rose and fell in Israel, David’s family continued to rule in Judah—a testament to God’s enduring mercy and faithfulness. Judah continued to exist for about 140 years after Assyria conquered Israel, in part because of the actions of a few righteous leaders.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21:10–16; 23:26–27 </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through his servants the prophets: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“King Manasseh of Judah has done many detestable things. He is even more wicked than the Amorites, who lived in this land before Israel. He has caused the people of Judah to sin with his idols.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So this is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says: I will bring such disaster on Jerusalem and Judah that the ears of those who hear about it will tingle with horror.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I will judge Jerusalem by the same standard I used for Samaria and the same measure I used for the family of Ahab. I will wipe away the people of Jerusalem as one wipes a dish and turns it upside down.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Then I will reject even the remnant of my own people who are left, and I will hand them over as plunder for their enemies.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they have done great evil in my sight and have angered me ever since their ancestors came out of Egypt.”</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Manasseh also murdered many innocent people until Jerusalem was filled from one end to the other with innocent blood. This was in addition to the sin that he caused the people of Judah to commit, leading them to do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a:t>
            </a:r>
          </a:p>
          <a:p>
            <a:pPr algn="l">
              <a:buNone/>
            </a:pPr>
            <a:endParaRPr lang="en-US" dirty="0"/>
          </a:p>
          <a:p>
            <a:pPr algn="l">
              <a:buNone/>
            </a:pP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Even so,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very angry with Judah because of all the wicked things Manasseh had done to provoke him.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“I will also banish Judah from my presence just as I have banished Israel. And I will reject my chosen city of Jerusalem and the Temple where my name was to be honored.”</a:t>
            </a:r>
            <a:endParaRPr lang="en-US" dirty="0"/>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by his servants the prophets, saying,</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Because Manasseh king of Judah hath done these abominations, and hath done wickedly above all that the Amorites did, which were before him, and hath made Judah also to sin with his idols:</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Therefore 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Behold, I am bringing such evil upon Jerusalem and Judah, that whosoever heareth of it, both his ears shall tingle.</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I will stretch over Jerusalem the line of Samaria, and the plummet of the house of Ahab: and I will wipe Jerusalem as a man </a:t>
            </a:r>
            <a:r>
              <a:rPr lang="en-US" sz="1200" b="0" i="0" kern="1200" dirty="0" err="1">
                <a:solidFill>
                  <a:schemeClr val="tx1"/>
                </a:solidFill>
                <a:effectLst/>
                <a:latin typeface="+mn-lt"/>
                <a:ea typeface="+mn-ea"/>
                <a:cs typeface="+mn-cs"/>
              </a:rPr>
              <a:t>wipeth</a:t>
            </a:r>
            <a:r>
              <a:rPr lang="en-US" sz="1200" b="0" i="0" kern="1200" dirty="0">
                <a:solidFill>
                  <a:schemeClr val="tx1"/>
                </a:solidFill>
                <a:effectLst/>
                <a:latin typeface="+mn-lt"/>
                <a:ea typeface="+mn-ea"/>
                <a:cs typeface="+mn-cs"/>
              </a:rPr>
              <a:t> a dish, wiping it, and turning it upside down.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I will forsake the remnant of mine inheritance, and deliver them into the hand of their enemies; and they shall become a prey and a spoil to all their enemies;</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Because they have done that which was evil in my sight, and have provoked me to anger, since the day their fathers came forth out of Egypt, even unto this day.</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Moreover Manasseh shed innocent blood very much, till he had filled Jerusalem from one end to another; beside his sin wherewith he made Judah to sin, in doing that which was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Notwithstanding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turned not from the fierceness of his great wrath, wherewith his anger was kindled against Judah, because of all the provocations that Manasseh had provoked him withal.</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I will remove Judah also out of my sight, as I have removed Israel, and will cast off this city Jerusalem which I have chosen, and the house of which I said, My name shall be there.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Need for Cleansing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God compared Jerusalem to a dish that needed to be washed and left to dry. Students will reflect on other Scriptures that build on this cleansing illustration.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34:1–8</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Josiah was eight years old when he became king, and he reigned in Jerusalem thirty-one years.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He did what was pleasing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and followed the example of his ancestor David. He did not turn away from doing what was right.</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During the eighth year of his reign, while he was still young, Josiah began to seek the God of his ancestor David. Then in the twelfth year he began to purify Judah and Jerusalem, destroying all the pagan shrines, the Asherah poles, and the carved idols and cast images.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He ordered that the altars of Baal be demolished and that the incense altars which stood above them be broken down. He also made sure that the Asherah poles, the carved idols, and the cast images were smashed and scattered over the graves of those who had sacrificed to them.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He burned the bones of the pagan priests on their own altars, and so he purified Judah and Jerusalem.</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He did the same thing in the towns of Manasseh, Ephraim, and Simeon, even as far as Naphtali, and in the regions all around them.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He destroyed the pagan altars and the Asherah poles, and he crushed the idols into dust. He cut down all the incense altars throughout the land of Israel. Finally, he returned to Jerusalem.</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In the eighteenth year of his reign, after he had purified the land and the Temple, Josiah appointed Shaphan son of Azaliah, Maaseiah the governor of Jerusalem, and Joah son of Joahaz, the royal historian, to repair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a:t>
            </a:r>
          </a:p>
          <a:p>
            <a:pPr algn="l">
              <a:buNone/>
            </a:pPr>
            <a:endParaRPr lang="en-US" dirty="0"/>
          </a:p>
          <a:p>
            <a:r>
              <a:rPr lang="en-US" b="1" dirty="0">
                <a:effectLs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Josiah was eight years old when he began to reign, and he reigned in Jerusalem one and thirty years.</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did that which was right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walked in the ways of David his father, and declined neither to the right hand, nor to the left.</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in the eighth year of his reign, while he was yet young, he began to seek after the God of David his father: and in the twelfth year he began to purge Judah and Jerusalem from the high places, and the groves, and the carved images, and the molten images.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they brake down the altars of </a:t>
            </a:r>
            <a:r>
              <a:rPr lang="en-US" sz="1200" b="0" i="0" kern="1200" dirty="0" err="1">
                <a:solidFill>
                  <a:schemeClr val="tx1"/>
                </a:solidFill>
                <a:effectLst/>
                <a:latin typeface="+mn-lt"/>
                <a:ea typeface="+mn-ea"/>
                <a:cs typeface="+mn-cs"/>
              </a:rPr>
              <a:t>Baalim</a:t>
            </a:r>
            <a:r>
              <a:rPr lang="en-US" sz="1200" b="0" i="0" kern="1200" dirty="0">
                <a:solidFill>
                  <a:schemeClr val="tx1"/>
                </a:solidFill>
                <a:effectLst/>
                <a:latin typeface="+mn-lt"/>
                <a:ea typeface="+mn-ea"/>
                <a:cs typeface="+mn-cs"/>
              </a:rPr>
              <a:t> in his presence; and the images, that were on high above them, he cut down; and the groves, and the carved images, and the molten images, he brake in pieces, and made dust of them, and strowed it upon the graves of them that had sacrificed unto them.</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he burnt the bones of the priests upon their altars, and cleansed Judah and Jerusalem.</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so did he in the cities of Manasseh, and Ephraim, and Simeon, even unto Naphtali, with their mattocks round about.</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when he had broken down the altars and the groves, and had beaten the graven images into powder, and cut down all the idols throughout all the land of Israel, he returned to Jerusalem.</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Now in the eighteenth year of his reign, when he had purged the land, and the house, he sent Shaphan the son of Azaliah, and Maaseiah the governor of the city, and Joah the son of Joahaz the recorder, to repair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Stages of Growth</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Josiah went through several phases of personal devotion and spiritual growth. Students will reflect on their own stages of growth and set spiritual goals.</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2 Chronicles 34:29–33; 2 Kings 23:24–25</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Then the king summoned all the elders of Judah and Jerusalem.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the king went up to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with all the people of Judah and Jerusalem, along with the priests and the Levites—all the people from the greatest to the least. There the king read to them the entire Book of the Covenant that had been found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The king took his place of authority beside the pillar and renewed the covenant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presence. He pledged to obey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by keeping all his commands, laws, and decrees with all his heart and soul. He promised to obey all the terms of the covenant that were written in the scroll.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And he required everyone in Jerusalem and the people of Benjamin to make a similar pledge. The people of Jerusalem did so, renewing their covenant with God, the God of their ancestors.</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So Josiah removed all detestable idols from the entire land of Israel and required everyone to worship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And throughout the rest of his lifetime, they did not turn away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their ancestors.</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Josiah also got rid of the mediums and psychics, the household gods, the idols, and every other kind of detestable practice, both in Jerusalem and throughout the land of Judah. He did this in obedience to the laws written in the scroll that Hilkiah the priest had found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Never before had there been a king like Josiah, who turned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with all his heart and soul and strength, obeying all the laws of Moses. And there has never been a king like him since.</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Then the king sent and gathered together all the elders of Judah and Jerusalem.</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the king went up into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all the men of Judah, and the inhabitants of Jerusalem, and the priests, and the Levites, and all the people, great and small: and he read in their ears all the words of the book of the covenant that was found in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the king stood in his place, and made a covenant before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 walk after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to keep his commandments, and his testimonies, and his statutes, with all his heart, and with all his soul, to perform the words of the covenant which are written in this book.</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And he caused all that were present in Jerusalem and Benjamin to stand to it. And the inhabitants of Jerusalem did according to the covenant of God, the God of their fathers.</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And Josiah took away all the abominations out of all the countries that pertained to the children of Israel, and made all that were present in Israel to serve, even to serve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And all his days they departed not from following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their fathers.</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Moreover the workers with familiar spirits, and the wizards, and the images, and the idols, and all the abominations that were spied in the land of Judah and in Jerusalem, did Josiah put away, that he might perform the words of the law which were written in the book that Hilkiah the priest found in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like unto him was there no king before him, that turned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with all his heart, and with all his soul, and with all his might, according to all the law of Moses; neither after him arose there any like him.</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Not even the greatest leaders in Israel’s history led people in sinless devotion to God. That’s why Jesus came to earth as the true Word of God and the ultimate Righteous King. He prunes away our unrighteousness and multiplies the Spirit’s fruit in our lives. He guides us “along the right paths for his name’s sake” (</a:t>
            </a:r>
            <a:r>
              <a:rPr lang="en-US" sz="1200" kern="1200" dirty="0" err="1">
                <a:solidFill>
                  <a:schemeClr val="tx1"/>
                </a:solidFill>
                <a:effectLst/>
                <a:latin typeface="+mn-lt"/>
                <a:ea typeface="+mn-ea"/>
                <a:cs typeface="+mn-cs"/>
              </a:rPr>
              <a:t>Psa</a:t>
            </a:r>
            <a:r>
              <a:rPr lang="en-US" sz="1200" kern="1200" dirty="0">
                <a:solidFill>
                  <a:schemeClr val="tx1"/>
                </a:solidFill>
                <a:effectLst/>
                <a:latin typeface="+mn-lt"/>
                <a:ea typeface="+mn-ea"/>
                <a:cs typeface="+mn-cs"/>
              </a:rPr>
              <a:t> 23:3, NIV). As we follow Jesus, we can also lead others to become more and more devoted to Him.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2 Kings 21:2 through 23:37; 2 Chronicles 14:1 through 16:14; 34:1–33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learn how Judah’s kings led the nation toward righteousness or idolatry.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that the Old Testament historical books are part of a greater unified story that points to Jesus.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seek to live righteously, knowing their choices influence the people around them.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14:2–13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Asa did what was pleasing and good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He removed the foreign altars and the pagan shrines. He smashed the sacred pillars and cut down the Asherah poles.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He commanded the people of Judah to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their ancestors, and to obey his law and his commands.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Asa also removed the pagan shrines, as well as the incense altars from every one of Judah’s towns. So Asa’s kingdom enjoyed a period of peace.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During those peaceful years, he was able to build up the fortified towns throughout Judah. No one tried to make war against him at this time, 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giving him rest from his enemies.</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Asa told the people of Judah, “Let us build towns and fortify them with walls, towers, gates, and bars. The land is still ours because we sought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and he has given us peace on every side.” So they went ahead with these projects and brought them to completion.</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King Asa had an army of 300,000 warriors from the tribe of Judah, armed with large shields and spears. He also had an army of 280,000 warriors from the tribe of Benjamin, armed with small shields and bows. Both armies were composed of well-trained fighting men.</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Once an Ethiopian named Zerah attacked Judah with an army of 1,000,000 men and 300 chariots. They advanced to the town of Mareshah,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so Asa deployed his armies for battle in the valley north of Mareshah.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Then Asa cried out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no one but you can help the powerless against the mighty! Help us,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for we trust in you alone. It is in your name that we have come against this vast horde.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 are our God; do not let mere men prevail against you!”</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So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defeated the Ethiopians in the presence of Asa and the army of Judah, and the enemy fled.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Asa and his army pursued them as far as Gerar, and so many Ethiopians fell that they were unable to rally. They were destroyed by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his army, and the army of Judah carried off a vast amount of plunder.</a:t>
            </a:r>
          </a:p>
          <a:p>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Asa did that which was good and right in the eyes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he took away the altars of the strange gods, and the high places, and brake down the images, and cut down the groves: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commanded Judah to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their fathers, and to do the law and the commandment.</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Also he took away out of all the cities of Judah the high places and the images: and the kingdom was quiet before him.</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he built fenced cities in Judah: for the land had rest, and he had no war in those years; because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given him rest.</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Therefore he said unto Judah, Let us build these cities, and make about them walls, and towers, gates, and bars, while the land is yet before us; because we have sought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we have sought him, and he hath given us rest on every side. So they built and prospered.</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Asa had an army of men that bare targets and spears, out of Judah three hundred thousand; and out of Benjamin, that bare shields and drew bows, two hundred and fourscore thousand: all these were mighty men of </a:t>
            </a:r>
            <a:r>
              <a:rPr lang="en-US" sz="1200" b="0" i="0" kern="1200" dirty="0" err="1">
                <a:solidFill>
                  <a:schemeClr val="tx1"/>
                </a:solidFill>
                <a:effectLst/>
                <a:latin typeface="+mn-lt"/>
                <a:ea typeface="+mn-ea"/>
                <a:cs typeface="+mn-cs"/>
              </a:rPr>
              <a:t>valour</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And there came out against them Zerah the Ethiopian with an host of a thousand thousand, and three hundred chariots; and came unto Mareshah.</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Then Asa went out against him, and they set the battle in array in the valley of Zephathah at Mareshah.</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Asa cried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and said,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it is nothing with thee to help, whether with many, or with them that have no power: help us,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for we rest on thee, and in thy name we go against this multitude.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thou art our God; let no man prevail against thee.</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So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smote the Ethiopians before Asa, and before Judah; and the Ethiopians fled.</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Asa and the people that were with him pursued them unto Gerar: and the Ethiopians were overthrown, that they could not recover themselves; for they were destroyed before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before his host; and they carried away very much spoil.</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Humble Prayer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read Scriptures that show how God responds to humble prayer.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15:1–18</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Then the Spirit of God came upon Azariah son of Oded,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went out to meet King Asa as he was returning from the battle. “Listen to me, Asa!” he shouted. “Listen, all you people of Judah and Benjamin!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will stay with you as long as you stay with him! Whenever you seek him, you will find him. But if you abandon him, he will abandon you.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a long time Israel was without the true God, without a priest to teach them, and without the Law to instruct them.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But whenever they were in trouble and turned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and sought him out, they found him.</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“During those dark times, it was not safe to travel. Problems troubled the people of every land.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Nation fought against nation, and city against city, for God was troubling them with every kind of problem.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But as for you, be strong and courageous, for your work will be rewarded.”</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When Asa heard this message from Azariah the prophet, he took courage and removed all the detestable idols from the land of Judah and Benjamin and in the towns he had captured in the hill country of Ephraim. And he repaired the altar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which stood in front of the entry room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Then Asa called together all the people of Judah and Benjamin, along with the people of Ephraim, Manasseh, and Simeon who had settled among them. For many from Israel had moved to Judah during Asa’s reign when they saw that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was with him.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 people gathered at Jerusalem in late spring, during the fifteenth year of Asa’s reign.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On that day they sacrificed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700 cattle and 7,000 sheep and goats from the plunder they had taken in the battle.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Then they entered into a covenant to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their ancestors, with all their heart and soul.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They agreed that anyone who refused to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would be put to death—whether young or old, man or woman.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They shouted out their oath of loyalty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with trumpets blaring and rams’ horns sounding.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All in Judah were happy about this covenant, for they had entered into it with all their heart. They earnestly sought after God, and they found him.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gave them rest from their enemies on every side.</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King Asa even deposed his grandmother</a:t>
            </a:r>
            <a:r>
              <a:rPr lang="en-US" sz="1200" b="0" i="0" kern="1200" baseline="30000" dirty="0">
                <a:solidFill>
                  <a:schemeClr val="tx1"/>
                </a:solidFill>
                <a:effectLst/>
                <a:latin typeface="+mn-lt"/>
                <a:ea typeface="+mn-ea"/>
                <a:cs typeface="+mn-cs"/>
              </a:rPr>
              <a:t>[</a:t>
            </a:r>
            <a:r>
              <a:rPr lang="en-US" sz="1200" b="0" i="0" kern="1200" baseline="30000" dirty="0">
                <a:solidFill>
                  <a:schemeClr val="tx1"/>
                </a:solidFill>
                <a:effectLst/>
                <a:latin typeface="+mn-lt"/>
                <a:ea typeface="+mn-ea"/>
                <a:cs typeface="+mn-cs"/>
                <a:hlinkClick r:id="rId3" tooltip="See footnote c"/>
              </a:rPr>
              <a:t>c</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Maacah from her position as queen mother because she had made an obscene Asherah pole. He cut down her obscene pole, broke it up, and burned it in the Kidron Valley.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Although the pagan shrines were not removed from Israel, Asa’s heart remained completely faithful throughout his life.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He brought into the Temple of God the silver and gold and the various items that he and his father had dedicated.</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And the Spirit of God came upon Azariah the son of Oded:</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went out to meet Asa, and said unto him, Hear ye me, Asa, and all Judah and Benjamin;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is with you, while ye be with him; and if ye seek him, he will be found of you; but if ye forsake him, he will forsake you.</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Now for a long season Israel hath been without the true God, and without a teaching priest, and without law.</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But when they in their trouble did turn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and sought him, he was found of them.</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in those times there was no peace to him that went out, nor to him that came in, but great vexations were upon all the inhabitants of the countries.</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nation was destroyed of nation, and city of city: for God did vex them with all adversity.</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Be ye strong therefore, and let not your hands be weak: for your work shall be rewarded.</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when Asa heard these words, and the prophecy of Oded the prophet, he took courage, and put away the abominable idols out of all the land of Judah and Benjamin, and out of the cities which he had taken from mount Ephraim, and renewed the altar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was before the porch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And he gathered all Judah and Benjamin, and the strangers with them out of Ephraim and Manasseh, and out of Simeon: for they fell to him out of Israel in abundance, when they saw that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was with him.</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So they gathered themselves together at Jerusalem in the third month, in the fifteenth year of the reign of Asa.</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they offered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same time, of the spoil which they had brought, seven hundred oxen and seven thousand sheep.</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And they entered into a covenant to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their fathers with all their heart and with all their soul;</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That whosoever would not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should be put to death, whether small or great, whether man or woman.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they </a:t>
            </a:r>
            <a:r>
              <a:rPr lang="en-US" sz="1200" b="0" i="0" kern="1200" dirty="0" err="1">
                <a:solidFill>
                  <a:schemeClr val="tx1"/>
                </a:solidFill>
                <a:effectLst/>
                <a:latin typeface="+mn-lt"/>
                <a:ea typeface="+mn-ea"/>
                <a:cs typeface="+mn-cs"/>
              </a:rPr>
              <a:t>sware</a:t>
            </a:r>
            <a:r>
              <a:rPr lang="en-US" sz="1200" b="0" i="0" kern="1200" dirty="0">
                <a:solidFill>
                  <a:schemeClr val="tx1"/>
                </a:solidFill>
                <a:effectLst/>
                <a:latin typeface="+mn-lt"/>
                <a:ea typeface="+mn-ea"/>
                <a:cs typeface="+mn-cs"/>
              </a:rPr>
              <a:t>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with a loud voice, and with shouting, and with trumpets, and with cornets.</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all Judah rejoiced at the oath: for they had sworn with all their heart, and sought him with their whole desire; and he was found of them: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gave them rest round about.</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also concerning Maachah the mother of Asa the king, he removed her from being queen, because she had made an idol in a grove: and Asa cut down her idol, and stamped it, and burnt it at the brook Kidron.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the high places were not taken away out of Israel: nevertheless the heart of Asa was perfect all his days.</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he brought into the house of God the things that his father had dedicated, and that he himself had dedicated, silver, and gold, and vessels.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2 Kings 21:1–9</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r>
              <a:rPr lang="en-US" sz="1200" b="1" i="0" kern="1200" baseline="30000" dirty="0">
                <a:solidFill>
                  <a:schemeClr val="tx1"/>
                </a:solidFill>
                <a:effectLst/>
                <a:highlight>
                  <a:srgbClr val="FFFF00"/>
                </a:highlight>
                <a:latin typeface="+mn-lt"/>
                <a:ea typeface="+mn-ea"/>
                <a:cs typeface="+mn-cs"/>
              </a:rPr>
              <a:t>1 </a:t>
            </a:r>
            <a:r>
              <a:rPr lang="en-US" sz="1200" b="0" i="0" kern="1200" dirty="0">
                <a:solidFill>
                  <a:schemeClr val="tx1"/>
                </a:solidFill>
                <a:effectLst/>
                <a:latin typeface="+mn-lt"/>
                <a:ea typeface="+mn-ea"/>
                <a:cs typeface="+mn-cs"/>
              </a:rPr>
              <a:t>Manasseh was twelve years old when he became king, and he reigned in Jerusalem fifty-five years. His mother was Hephzibah.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He did what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following the detestable practices of the pagan nations that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driven from the land ahead of the Israelites.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He rebuilt the pagan shrines his father, Hezekiah, had destroyed. He constructed altars for Baal and set up an Asherah pole, just as King Ahab of Israel had done. He also bowed before all the powers of the heavens and worshiped them.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He built pagan altars in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place where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said, “My name will remain in Jerusalem forever.”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He built these altars for all the powers of the heavens in both courtyards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Manasseh also sacrificed his own son in the fire. He practiced sorcery and divination, and he consulted with mediums and psychics. He did much that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arousing his anger.</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Manasseh even made a carved image of Asherah and set it up in the Temple, the very place where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told David and his son Solomon: “My name will be honored forever in this Temple and in Jerusalem—the city I have chosen from among all the tribes of Israel.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If the Israelites will be careful to obey my commands—all the laws my servant Moses gave them—I will not send them into exile from this land that I gave their ancestors.”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But the people refused to listen, and Manasseh led them to do even more evil than the pagan nations that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destroyed when the people of Israel entered the land.</a:t>
            </a:r>
          </a:p>
          <a:p>
            <a:pPr>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Manasseh was twelve years old when he began to reign, and reigned fifty and five years in Jerusalem. And his mother's name was Hephzibah.</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did that which was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after the abominations of the heathen,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cast out before the children of Israel.</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For he built up again the high places which Hezekiah his father had destroyed; and he reared up altars for Baal, and made a grove, as did Ahab king of Israel; and worshipped all the host of heaven, and served them.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he built altars in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of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In Jerusalem will I put my name.</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he built altars for all the host of heaven in the two courts of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he made his son pass through the fire, and observed times, and used enchantments, and dealt with familiar spirits and wizards: he wrought much wickedness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 provoke him to anger.</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he set a graven image of the grove that he had made in the house, of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to David, and to Solomon his son, In this house, and in Jerusalem, which I have chosen out of all tribes of Israel, will I put my name for ever:</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Neither will I make the feet of Israel move any more out of the land which I gave their fathers; only if they will observe to do according to all that I have commanded them, and according to all the law that my servant Moses commanded them.</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But they hearkened not: and Manasseh seduced them to do more evil than did the nations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destroyed before the children of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A6797306-9E8C-74F0-A7B3-D1FAD06871D4}"/>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54689" y="6438900"/>
            <a:ext cx="5406665" cy="2655758"/>
            <a:chOff x="1088830" y="6360144"/>
            <a:chExt cx="5603348" cy="2655758"/>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191695" y="6360144"/>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HISTORY OF ISRAEL AND </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88830" y="8188944"/>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JUDAH</a:t>
              </a:r>
            </a:p>
          </p:txBody>
        </p:sp>
      </p:grpSp>
      <p:sp>
        <p:nvSpPr>
          <p:cNvPr id="7" name="TextBox 7">
            <a:extLst>
              <a:ext uri="{FF2B5EF4-FFF2-40B4-BE49-F238E27FC236}">
                <a16:creationId xmlns:a16="http://schemas.microsoft.com/office/drawing/2014/main" id="{7C531417-ABA9-B2B0-4A85-47EEA8E803D1}"/>
              </a:ext>
            </a:extLst>
          </p:cNvPr>
          <p:cNvSpPr txBox="1"/>
          <p:nvPr userDrawn="1"/>
        </p:nvSpPr>
        <p:spPr>
          <a:xfrm>
            <a:off x="7482261" y="6579221"/>
            <a:ext cx="9417929" cy="2154436"/>
          </a:xfrm>
          <a:prstGeom prst="rect">
            <a:avLst/>
          </a:prstGeom>
        </p:spPr>
        <p:txBody>
          <a:bodyPr wrap="square" lIns="0" tIns="0" rIns="0" bIns="0" rtlCol="0" anchor="t">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i="1" kern="1200" spc="169" dirty="0">
                <a:solidFill>
                  <a:srgbClr val="1C2327"/>
                </a:solidFill>
                <a:latin typeface="Corbel" panose="020B0503020204020204" pitchFamily="34" charset="0"/>
                <a:ea typeface="+mn-ea"/>
                <a:cs typeface="+mn-cs"/>
              </a:rPr>
              <a:t>As we study the rise and fall of Israel’s monarchy, we will see how God sovereignly worked through Israel’s history to show His own covenant loyalty as well as humanity’s desperate need for a Savior—someone who could be a perfect mediator between sinful people and the holy God.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05632" y="4165600"/>
              <a:ext cx="3226943"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KINGS 23:25</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85" r="17185"/>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ASA: ONE OF JUDAH’S GOOD KINGS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5827"/>
                    </a14:imgEffect>
                    <a14:imgEffect>
                      <a14:saturation sat="66000"/>
                    </a14:imgEffect>
                  </a14:imgLayer>
                </a14:imgProps>
              </a:ext>
              <a:ext uri="{28A0092B-C50C-407E-A947-70E740481C1C}">
                <a14:useLocalDpi xmlns:a14="http://schemas.microsoft.com/office/drawing/2010/main" val="0"/>
              </a:ext>
            </a:extLst>
          </a:blip>
          <a:srcRect l="2436" t="5823" r="-5" b="21211"/>
          <a:stretch>
            <a:fillRect/>
          </a:stretch>
        </p:blipFill>
        <p:spPr>
          <a:xfrm>
            <a:off x="1029106" y="1104900"/>
            <a:ext cx="7647760" cy="8001000"/>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MANASSEH: JUDAH’S WORST KING</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8734692-1E8B-6986-DFA0-6367F24197B5}"/>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916"/>
                    </a14:imgEffect>
                  </a14:imgLayer>
                </a14:imgProps>
              </a:ext>
              <a:ext uri="{28A0092B-C50C-407E-A947-70E740481C1C}">
                <a14:useLocalDpi xmlns:a14="http://schemas.microsoft.com/office/drawing/2010/main" val="0"/>
              </a:ext>
            </a:extLst>
          </a:blip>
          <a:srcRect l="9804" t="170" r="7521" b="1884"/>
          <a:stretch>
            <a:fillRect/>
          </a:stretch>
        </p:blipFill>
        <p:spPr>
          <a:xfrm>
            <a:off x="1029106" y="1104900"/>
            <a:ext cx="7647760"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JOSIAH: JUDAH’S BEST KING</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8BA3AE-FE3D-229D-657E-D6F1349ED8A1}"/>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40934"/>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048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3—KINGS OF JUDAH</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of the danger signs that a person might be approaching the point of no return? (See Hebrews 6:4–6.)</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21:1–9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MANASSEH’S DEPRAVITY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21:10–16; 23:26–27 </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CLEANSING REQUIRED</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839200" cy="18928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reconcile the infinite depth of God’s mercy with this story?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 THROUGH REMOVAL</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156966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would you say to a new Christian who is struggling with the consequences of their previous sinful life? </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34:1–8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 THROUGH REMOVAL</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8340295" cy="1036887"/>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34:29–33; 2 Kings 23:24–25</a:t>
            </a:r>
          </a:p>
          <a:p>
            <a:pPr>
              <a:lnSpc>
                <a:spcPts val="4160"/>
              </a:lnSpc>
            </a:pPr>
            <a:endParaRPr lang="en-US" sz="32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 THROUGH RENEWAL</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71900"/>
            <a:ext cx="89184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has reading God’s word led you to repentance, reform, and renewal?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a leader’s role in unifying the group they lead? </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752600" y="3238500"/>
            <a:ext cx="7010400" cy="5878532"/>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Remove items or habits from your personal or family life that hinder your devotion to God.   </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Pray for your church and civic leaders every day this week, asking God to lead them to repentance and renew their devotion to Him. </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Read Ephesians 4:1–6. Recommit to pursuing unity in your local church, offering grace and forgiveness to heal any division that may exist. </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5989"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People face ruin when they refuse to repent.</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THE KINGDOM OF ISRAEL FALLS</a:t>
            </a: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Godly rulers influence people to live righteously.</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KINGS OF JUDAH</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4"/>
            <a:ext cx="85898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Like unto him was there no king before him, that turned to the L</a:t>
            </a:r>
            <a:r>
              <a:rPr lang="en-US" sz="5499" cap="small" dirty="0">
                <a:solidFill>
                  <a:srgbClr val="FFFFFF"/>
                </a:solidFill>
                <a:latin typeface="Corbel" panose="020B0503020204020204" pitchFamily="34" charset="0"/>
              </a:rPr>
              <a:t>ord</a:t>
            </a:r>
            <a:r>
              <a:rPr lang="en-US" sz="5499" dirty="0">
                <a:solidFill>
                  <a:srgbClr val="FFFFFF"/>
                </a:solidFill>
                <a:latin typeface="Corbel" panose="020B0503020204020204" pitchFamily="34" charset="0"/>
              </a:rPr>
              <a:t> with all his heart . . . neither after him arose there any like him.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662908"/>
            <a:ext cx="89154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Never before had there been a king like Josiah, who turned to the L</a:t>
            </a:r>
            <a:r>
              <a:rPr lang="en-US" sz="5499" cap="small" dirty="0">
                <a:solidFill>
                  <a:srgbClr val="FFFFFF"/>
                </a:solidFill>
                <a:latin typeface="Corbel" panose="020B0503020204020204" pitchFamily="34" charset="0"/>
              </a:rPr>
              <a:t>ord </a:t>
            </a:r>
            <a:r>
              <a:rPr lang="en-US" sz="5499" dirty="0">
                <a:solidFill>
                  <a:srgbClr val="FFFFFF"/>
                </a:solidFill>
                <a:latin typeface="Corbel" panose="020B0503020204020204" pitchFamily="34" charset="0"/>
              </a:rPr>
              <a:t>with all his heart . . . And there has never been a king like him since. (</a:t>
            </a:r>
            <a:r>
              <a:rPr lang="en-US" sz="5499" cap="small" dirty="0" err="1">
                <a:solidFill>
                  <a:srgbClr val="FFFFFF"/>
                </a:solidFill>
                <a:latin typeface="Corbel" panose="020B0503020204020204" pitchFamily="34" charset="0"/>
              </a:rPr>
              <a:t>nlt</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BLESSINGS OF OBEDIENCE</a:t>
            </a:r>
          </a:p>
          <a:p>
            <a:pPr>
              <a:lnSpc>
                <a:spcPts val="3840"/>
              </a:lnSpc>
            </a:pPr>
            <a:r>
              <a:rPr lang="en-US" sz="3200" spc="160" dirty="0">
                <a:solidFill>
                  <a:srgbClr val="FFFFFF"/>
                </a:solidFill>
                <a:latin typeface="Franklin Gothic Medium" panose="020B0603020102020204" pitchFamily="34" charset="0"/>
              </a:rPr>
              <a:t>2 Chronicles 14:2–13</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763000" cy="457048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blessings have you received that resulted from obeying God? Is obedience a guarantee of blessing?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seen God intervene in your life when things seemed hopeless?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BLESSINGS OF OBEDIENCE</a:t>
            </a:r>
          </a:p>
          <a:p>
            <a:pPr>
              <a:lnSpc>
                <a:spcPts val="3840"/>
              </a:lnSpc>
            </a:pPr>
            <a:r>
              <a:rPr lang="en-US" sz="3200" spc="160" dirty="0">
                <a:solidFill>
                  <a:srgbClr val="FFFFFF"/>
                </a:solidFill>
                <a:latin typeface="Franklin Gothic Medium" panose="020B0603020102020204" pitchFamily="34" charset="0"/>
              </a:rPr>
              <a:t>2 Chronicles 14:2–13</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15:1–18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RELIGIOUS REFORMS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78853"/>
            <a:ext cx="92202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Name someone who influenced you for good. How is your life different because of them?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Christians make sure their commitment to God is not only outward (visible to others) but also inward (fully engaging the heart and soul)?</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21:1–9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MANASSEH’S DEPRAVITY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6816</TotalTime>
  <Words>5848</Words>
  <Application>Microsoft Macintosh PowerPoint</Application>
  <PresentationFormat>Custom</PresentationFormat>
  <Paragraphs>212</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Franklin Gothic Medium</vt:lpstr>
      <vt:lpstr>Arial</vt:lpstr>
      <vt:lpstr>system-ui</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Alfred, Hannah</cp:lastModifiedBy>
  <cp:revision>3</cp:revision>
  <dcterms:created xsi:type="dcterms:W3CDTF">2025-03-27T13:22:57Z</dcterms:created>
  <dcterms:modified xsi:type="dcterms:W3CDTF">2026-06-30T13:36:47Z</dcterms:modified>
  <dc:identifier>DAEvRMTdTXk</dc:identifier>
</cp:coreProperties>
</file>