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4"/>
  </p:notesMasterIdLst>
  <p:handoutMasterIdLst>
    <p:handoutMasterId r:id="rId25"/>
  </p:handoutMasterIdLst>
  <p:sldIdLst>
    <p:sldId id="264" r:id="rId3"/>
    <p:sldId id="282" r:id="rId4"/>
    <p:sldId id="265" r:id="rId5"/>
    <p:sldId id="266" r:id="rId6"/>
    <p:sldId id="267" r:id="rId7"/>
    <p:sldId id="276" r:id="rId8"/>
    <p:sldId id="268" r:id="rId9"/>
    <p:sldId id="277" r:id="rId10"/>
    <p:sldId id="269" r:id="rId11"/>
    <p:sldId id="278" r:id="rId12"/>
    <p:sldId id="289" r:id="rId13"/>
    <p:sldId id="270" r:id="rId14"/>
    <p:sldId id="279" r:id="rId15"/>
    <p:sldId id="271" r:id="rId16"/>
    <p:sldId id="280" r:id="rId17"/>
    <p:sldId id="272" r:id="rId18"/>
    <p:sldId id="285" r:id="rId19"/>
    <p:sldId id="273" r:id="rId20"/>
    <p:sldId id="284" r:id="rId21"/>
    <p:sldId id="283" r:id="rId22"/>
    <p:sldId id="288" r:id="rId23"/>
  </p:sldIdLst>
  <p:sldSz cx="18288000" cy="10287000"/>
  <p:notesSz cx="6858000" cy="9144000"/>
  <p:embeddedFontLst>
    <p:embeddedFont>
      <p:font typeface="Corbel" panose="020B0503020204020204" pitchFamily="34" charset="0"/>
      <p:regular r:id="rId26"/>
      <p:bold r:id="rId27"/>
      <p:italic r:id="rId28"/>
      <p:boldItalic r:id="rId29"/>
    </p:embeddedFont>
    <p:embeddedFont>
      <p:font typeface="Franklin Gothic Book" panose="020B0503020102020204" pitchFamily="34" charset="0"/>
      <p:regular r:id="rId30"/>
      <p:italic r:id="rId31"/>
    </p:embeddedFont>
    <p:embeddedFont>
      <p:font typeface="Franklin Gothic Medium" panose="020B0603020102020204" pitchFamily="34" charset="0"/>
      <p:regular r:id="rId32"/>
      <p: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FC2160-F10C-4C46-BAFD-3210D41CACE8}" v="8" dt="2025-10-02T14:53:32.1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178" autoAdjust="0"/>
    <p:restoredTop sz="60489" autoAdjust="0"/>
  </p:normalViewPr>
  <p:slideViewPr>
    <p:cSldViewPr>
      <p:cViewPr varScale="1">
        <p:scale>
          <a:sx n="53" d="100"/>
          <a:sy n="53" d="100"/>
        </p:scale>
        <p:origin x="984" y="168"/>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9" Type="http://schemas.microsoft.com/office/2015/10/relationships/revisionInfo" Target="revisionInfo.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33" Type="http://schemas.openxmlformats.org/officeDocument/2006/relationships/font" Target="fonts/font8.fntdata"/><Relationship Id="rId38"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7.fntdata"/><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custSel modMainMaster">
      <pc:chgData name="Lee, Whitney" userId="42c304cf-7bf0-4354-97f1-ba8873b86299" providerId="ADAL" clId="{211D9671-1ED9-551A-A998-E463F2A32939}" dt="2025-10-02T14:53:38.252" v="12" actId="18131"/>
      <pc:docMkLst>
        <pc:docMk/>
      </pc:docMkLst>
      <pc:sldMasterChg chg="modSldLayout">
        <pc:chgData name="Lee, Whitney" userId="42c304cf-7bf0-4354-97f1-ba8873b86299" providerId="ADAL" clId="{211D9671-1ED9-551A-A998-E463F2A32939}" dt="2025-10-02T13:47:17.443" v="0" actId="14826"/>
        <pc:sldMasterMkLst>
          <pc:docMk/>
          <pc:sldMasterMk cId="0" sldId="2147483648"/>
        </pc:sldMasterMkLst>
        <pc:sldLayoutChg chg="modSp">
          <pc:chgData name="Lee, Whitney" userId="42c304cf-7bf0-4354-97f1-ba8873b86299" providerId="ADAL" clId="{211D9671-1ED9-551A-A998-E463F2A32939}" dt="2025-10-02T13:47:17.443" v="0" actId="14826"/>
          <pc:sldLayoutMkLst>
            <pc:docMk/>
            <pc:sldMasterMk cId="0" sldId="2147483648"/>
            <pc:sldLayoutMk cId="0" sldId="2147483655"/>
          </pc:sldLayoutMkLst>
          <pc:picChg chg="mod">
            <ac:chgData name="Lee, Whitney" userId="42c304cf-7bf0-4354-97f1-ba8873b86299" providerId="ADAL" clId="{211D9671-1ED9-551A-A998-E463F2A32939}" dt="2025-10-02T13:47:17.443" v="0" actId="14826"/>
            <ac:picMkLst>
              <pc:docMk/>
              <pc:sldMasterMk cId="0" sldId="2147483648"/>
              <pc:sldLayoutMk cId="0" sldId="2147483655"/>
              <ac:picMk id="4" creationId="{31F6DF13-6EA3-01C6-8756-17C355250677}"/>
            </ac:picMkLst>
          </pc:picChg>
        </pc:sldLayoutChg>
      </pc:sldMasterChg>
      <pc:sldMasterChg chg="modSldLayout">
        <pc:chgData name="Lee, Whitney" userId="42c304cf-7bf0-4354-97f1-ba8873b86299" providerId="ADAL" clId="{211D9671-1ED9-551A-A998-E463F2A32939}" dt="2025-10-02T14:53:38.252" v="12" actId="18131"/>
        <pc:sldMasterMkLst>
          <pc:docMk/>
          <pc:sldMasterMk cId="2113399045" sldId="2147483660"/>
        </pc:sldMasterMkLst>
        <pc:sldLayoutChg chg="modSp mod">
          <pc:chgData name="Lee, Whitney" userId="42c304cf-7bf0-4354-97f1-ba8873b86299" providerId="ADAL" clId="{211D9671-1ED9-551A-A998-E463F2A32939}" dt="2025-10-02T14:32:51.141" v="5" actId="18131"/>
          <pc:sldLayoutMkLst>
            <pc:docMk/>
            <pc:sldMasterMk cId="2113399045" sldId="2147483660"/>
            <pc:sldLayoutMk cId="3347925749" sldId="2147483663"/>
          </pc:sldLayoutMkLst>
          <pc:picChg chg="mod modCrop">
            <ac:chgData name="Lee, Whitney" userId="42c304cf-7bf0-4354-97f1-ba8873b86299" providerId="ADAL" clId="{211D9671-1ED9-551A-A998-E463F2A32939}" dt="2025-10-02T14:32:51.141" v="5" actId="18131"/>
            <ac:picMkLst>
              <pc:docMk/>
              <pc:sldMasterMk cId="2113399045" sldId="2147483660"/>
              <pc:sldLayoutMk cId="3347925749" sldId="2147483663"/>
              <ac:picMk id="3" creationId="{F82A4142-97E0-C575-3355-153C03D1A191}"/>
            </ac:picMkLst>
          </pc:picChg>
        </pc:sldLayoutChg>
        <pc:sldLayoutChg chg="modSp">
          <pc:chgData name="Lee, Whitney" userId="42c304cf-7bf0-4354-97f1-ba8873b86299" providerId="ADAL" clId="{211D9671-1ED9-551A-A998-E463F2A32939}" dt="2025-10-02T13:47:29.367" v="1" actId="14826"/>
          <pc:sldLayoutMkLst>
            <pc:docMk/>
            <pc:sldMasterMk cId="2113399045" sldId="2147483660"/>
            <pc:sldLayoutMk cId="126326423" sldId="2147483664"/>
          </pc:sldLayoutMkLst>
          <pc:picChg chg="mod">
            <ac:chgData name="Lee, Whitney" userId="42c304cf-7bf0-4354-97f1-ba8873b86299" providerId="ADAL" clId="{211D9671-1ED9-551A-A998-E463F2A32939}" dt="2025-10-02T13:47:29.367" v="1" actId="14826"/>
            <ac:picMkLst>
              <pc:docMk/>
              <pc:sldMasterMk cId="2113399045" sldId="2147483660"/>
              <pc:sldLayoutMk cId="126326423" sldId="2147483664"/>
              <ac:picMk id="2" creationId="{45F1DB30-BAAD-55E0-8683-C11156F13DB6}"/>
            </ac:picMkLst>
          </pc:picChg>
        </pc:sldLayoutChg>
        <pc:sldLayoutChg chg="modSp mod">
          <pc:chgData name="Lee, Whitney" userId="42c304cf-7bf0-4354-97f1-ba8873b86299" providerId="ADAL" clId="{211D9671-1ED9-551A-A998-E463F2A32939}" dt="2025-10-02T14:51:01.185" v="10" actId="14826"/>
          <pc:sldLayoutMkLst>
            <pc:docMk/>
            <pc:sldMasterMk cId="2113399045" sldId="2147483660"/>
            <pc:sldLayoutMk cId="2291955193" sldId="2147483668"/>
          </pc:sldLayoutMkLst>
          <pc:picChg chg="mod modCrop">
            <ac:chgData name="Lee, Whitney" userId="42c304cf-7bf0-4354-97f1-ba8873b86299" providerId="ADAL" clId="{211D9671-1ED9-551A-A998-E463F2A32939}" dt="2025-10-02T14:51:01.185" v="10" actId="14826"/>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0-02T14:53:38.252" v="12" actId="18131"/>
          <pc:sldLayoutMkLst>
            <pc:docMk/>
            <pc:sldMasterMk cId="2113399045" sldId="2147483660"/>
            <pc:sldLayoutMk cId="3645915490" sldId="2147483669"/>
          </pc:sldLayoutMkLst>
          <pc:picChg chg="mod modCrop">
            <ac:chgData name="Lee, Whitney" userId="42c304cf-7bf0-4354-97f1-ba8873b86299" providerId="ADAL" clId="{211D9671-1ED9-551A-A998-E463F2A32939}" dt="2025-10-02T14:53:38.252" v="12" actId="18131"/>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10/2/25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10/2/25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Whether they’re worried about layoffs or trying to maximize their investments, many people are consumed with thoughts of money. If these thoughts turn into worries, some may even begin to doubt God’s faithfulness. So it’s important for every believer to understand God’s perspective on this topic.</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Starter—Living Your Financial Dreams</a:t>
            </a:r>
          </a:p>
          <a:p>
            <a:r>
              <a:rPr lang="en-US" sz="1200" i="1" kern="1200" dirty="0">
                <a:solidFill>
                  <a:schemeClr val="tx1"/>
                </a:solidFill>
                <a:effectLst/>
                <a:latin typeface="+mn-lt"/>
                <a:ea typeface="+mn-ea"/>
                <a:cs typeface="+mn-cs"/>
              </a:rPr>
              <a:t>Imagine you had a billion dollars but could only spend it on one thing. What would you choose? It could be anything from paying off a debt to buying a private island. </a:t>
            </a:r>
          </a:p>
          <a:p>
            <a:endParaRPr lang="en-US" sz="1200" i="0" kern="1200" dirty="0">
              <a:solidFill>
                <a:schemeClr val="tx1"/>
              </a:solidFill>
              <a:effectLst/>
              <a:latin typeface="+mn-lt"/>
              <a:ea typeface="+mn-ea"/>
              <a:cs typeface="+mn-cs"/>
            </a:endParaRPr>
          </a:p>
          <a:p>
            <a:r>
              <a:rPr lang="en-US" sz="1200" i="0" kern="1200" dirty="0">
                <a:solidFill>
                  <a:schemeClr val="tx1"/>
                </a:solidFill>
                <a:effectLst/>
                <a:latin typeface="+mn-lt"/>
                <a:ea typeface="+mn-ea"/>
                <a:cs typeface="+mn-cs"/>
              </a:rPr>
              <a:t>What would life be like if we didn’t have to think or worry about money? </a:t>
            </a:r>
            <a:r>
              <a:rPr lang="en-US" sz="1200" kern="1200" dirty="0">
                <a:solidFill>
                  <a:schemeClr val="tx1"/>
                </a:solidFill>
                <a:effectLst/>
                <a:latin typeface="+mn-lt"/>
                <a:ea typeface="+mn-ea"/>
                <a:cs typeface="+mn-cs"/>
              </a:rPr>
              <a:t>It sounds amazing, right? But as we all know, our problems and responsibilities don’t just disappear when we start following Jesus. Thankfully, He has given us clear instructions on this exact topic.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 know from the Lord’s Prayer that Jesus knows what it’s like to have daily needs. But He didn’t want His followers to be consumed by these needs, distracted from their mission and bound by fear. So in the Sermon on the Mount, Jesus clearly laid out the risks of earthly riches and the benefits of focusing on eternal investments.</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300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6:24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“No one can serve two masters. For you will hate one and love the other; you will be devoted to one and despise the other. You cannot serve God and be enslaved to money.</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No man can serve two masters: for either he will hate the one, and love the other; or else he will hold to the one, and despise the other. Ye cannot serve God and mammon.</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 Packet Item 2: A Biblical View of Money</a:t>
            </a:r>
          </a:p>
          <a:p>
            <a:r>
              <a:rPr lang="en-US" b="0" dirty="0"/>
              <a:t>Students will explore several Scripture passages to gain a fuller price of the Bible’s teachings about money. </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6:25–30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“That is why I tell you not to worry about everyday life—whether you have enough food and drink, or enough clothes to wear. Isn’t life more than food, and your body more than clothing? </a:t>
            </a:r>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Look at the birds. They don’t plant or harvest or store food in barns, for your heavenly Father feeds them. And aren’t you far more valuable to him than they are? </a:t>
            </a:r>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Can all your worries add a single moment to your life? </a:t>
            </a:r>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“And why worry about your clothing? Look at the lilies of the field and how they grow. They don’t work or make their clothing, </a:t>
            </a:r>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yet Solomon in all his glory was not dressed as beautifully as they are. </a:t>
            </a:r>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And if God cares so wonderfully for wildflowers that are here today and thrown into the fire tomorrow, he will certainly care for you. Why do you have so little faith?</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Therefore I say unto you, Take no thought for your life, what ye shall eat, or what ye shall drink; nor yet for your body, what ye shall put on. Is not the life more than meat, and the body than raiment? </a:t>
            </a:r>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Behold the fowls of the air: for they sow not, neither do they reap, nor gather into barns; yet your heavenly Father </a:t>
            </a:r>
            <a:r>
              <a:rPr lang="en-US" sz="1200" b="0" i="0" kern="1200" dirty="0" err="1">
                <a:solidFill>
                  <a:schemeClr val="tx1"/>
                </a:solidFill>
                <a:effectLst/>
                <a:latin typeface="+mn-lt"/>
                <a:ea typeface="+mn-ea"/>
                <a:cs typeface="+mn-cs"/>
              </a:rPr>
              <a:t>feedeth</a:t>
            </a:r>
            <a:r>
              <a:rPr lang="en-US" sz="1200" b="0" i="0" kern="1200" dirty="0">
                <a:solidFill>
                  <a:schemeClr val="tx1"/>
                </a:solidFill>
                <a:effectLst/>
                <a:latin typeface="+mn-lt"/>
                <a:ea typeface="+mn-ea"/>
                <a:cs typeface="+mn-cs"/>
              </a:rPr>
              <a:t> them. Are ye not much better than they? </a:t>
            </a:r>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Which of you by taking thought can add one cubit unto his stature? </a:t>
            </a:r>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And why take ye thought for raiment? Consider the lilies of the field, how they grow; they toil not, neither do they spin: </a:t>
            </a:r>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And yet I say unto you, That even Solomon in all his glory was not arrayed like one of these. </a:t>
            </a:r>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Wherefore, if God so clothe the grass of the field, which to day is, and to morrow is cast into the oven, shall he not much more clothe you, O ye of little faith?</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highlight>
                  <a:srgbClr val="00FFFF"/>
                </a:highlight>
                <a:latin typeface="+mn-lt"/>
                <a:ea typeface="+mn-ea"/>
                <a:cs typeface="+mn-cs"/>
              </a:rPr>
              <a:t>Resource Packet Item 3: Jesus’ Teachings on Anxiety</a:t>
            </a:r>
          </a:p>
          <a:p>
            <a:r>
              <a:rPr lang="en-US" sz="1200" b="0" kern="1200" dirty="0">
                <a:solidFill>
                  <a:schemeClr val="tx1"/>
                </a:solidFill>
                <a:effectLst/>
                <a:highlight>
                  <a:srgbClr val="00FFFF"/>
                </a:highlight>
                <a:latin typeface="+mn-lt"/>
                <a:ea typeface="+mn-ea"/>
                <a:cs typeface="+mn-cs"/>
              </a:rPr>
              <a:t>A biblical counselor explains how to act on Jesus’ teachings about anxiety. </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Matthew 6:31–34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“So don’t worry about these things, saying, ‘What will we eat? What will we drink? What will we wear?’ </a:t>
            </a:r>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These things dominate the thoughts of unbelievers, but your heavenly Father already knows all your needs. </a:t>
            </a:r>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Seek the Kingdom of God above all else, and live righteously, and he will give you everything you need. </a:t>
            </a:r>
            <a:r>
              <a:rPr lang="en-US" sz="1200" b="1" i="0" kern="1200" baseline="30000" dirty="0">
                <a:solidFill>
                  <a:schemeClr val="tx1"/>
                </a:solidFill>
                <a:effectLst/>
                <a:latin typeface="+mn-lt"/>
                <a:ea typeface="+mn-ea"/>
                <a:cs typeface="+mn-cs"/>
              </a:rPr>
              <a:t>34 </a:t>
            </a:r>
            <a:r>
              <a:rPr lang="en-US" sz="1200" b="0" i="0" kern="1200" dirty="0">
                <a:solidFill>
                  <a:schemeClr val="tx1"/>
                </a:solidFill>
                <a:effectLst/>
                <a:latin typeface="+mn-lt"/>
                <a:ea typeface="+mn-ea"/>
                <a:cs typeface="+mn-cs"/>
              </a:rPr>
              <a:t>“So don’t worry about tomorrow, for tomorrow will bring its own worries. Today’s trouble is enough for today.</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Therefore take no thought, saying, What shall we eat? or, What shall we drink? or, Wherewithal shall we be clothed? </a:t>
            </a:r>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(For after all these things do the Gentiles seek:) for your heavenly Father </a:t>
            </a:r>
            <a:r>
              <a:rPr lang="en-US" sz="1200" b="0" i="0" kern="1200" dirty="0" err="1">
                <a:solidFill>
                  <a:schemeClr val="tx1"/>
                </a:solidFill>
                <a:effectLst/>
                <a:latin typeface="+mn-lt"/>
                <a:ea typeface="+mn-ea"/>
                <a:cs typeface="+mn-cs"/>
              </a:rPr>
              <a:t>knoweth</a:t>
            </a:r>
            <a:r>
              <a:rPr lang="en-US" sz="1200" b="0" i="0" kern="1200" dirty="0">
                <a:solidFill>
                  <a:schemeClr val="tx1"/>
                </a:solidFill>
                <a:effectLst/>
                <a:latin typeface="+mn-lt"/>
                <a:ea typeface="+mn-ea"/>
                <a:cs typeface="+mn-cs"/>
              </a:rPr>
              <a:t> that ye have need of all these things. </a:t>
            </a:r>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But seek ye first the kingdom of God, and his righteousness; and all these things shall be added unto you. </a:t>
            </a:r>
            <a:r>
              <a:rPr lang="en-US" sz="1200" b="1" i="0" kern="1200" baseline="30000" dirty="0">
                <a:solidFill>
                  <a:schemeClr val="tx1"/>
                </a:solidFill>
                <a:effectLst/>
                <a:latin typeface="+mn-lt"/>
                <a:ea typeface="+mn-ea"/>
                <a:cs typeface="+mn-cs"/>
              </a:rPr>
              <a:t>34 </a:t>
            </a:r>
            <a:r>
              <a:rPr lang="en-US" sz="1200" b="0" i="0" kern="1200" dirty="0">
                <a:solidFill>
                  <a:schemeClr val="tx1"/>
                </a:solidFill>
                <a:effectLst/>
                <a:latin typeface="+mn-lt"/>
                <a:ea typeface="+mn-ea"/>
                <a:cs typeface="+mn-cs"/>
              </a:rPr>
              <a:t>Take therefore no thought for the morrow: for the morrow shall take thought for the things of itself. Sufficient unto the day is the evil thereof.</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sz="1800" b="1" dirty="0">
              <a:effectLst/>
              <a:latin typeface="CenturyStd"/>
            </a:endParaRPr>
          </a:p>
          <a:p>
            <a:r>
              <a:rPr lang="en-US" sz="1200" kern="1200" dirty="0">
                <a:solidFill>
                  <a:schemeClr val="tx1"/>
                </a:solidFill>
                <a:effectLst/>
                <a:latin typeface="+mn-lt"/>
                <a:ea typeface="+mn-ea"/>
                <a:cs typeface="+mn-cs"/>
              </a:rPr>
              <a:t>Many people are enslaved by their financial worries. But Jesus said there is no reason for His disciples to worry about such things. God cares for everything He has made—most of all, His children. If we will trust God, prioritize His kingdom, and align our lives with Jesus’ teachings, everything we need will be provided. </a:t>
            </a: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sz="1800" dirty="0">
                <a:effectLst/>
                <a:latin typeface="ProximaNovaCond"/>
              </a:rPr>
              <a:t>Matthew 6:19–34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ProximaNovaCond"/>
              </a:rPr>
              <a:t> </a:t>
            </a: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store up eternal treasures instead of material wealth.</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evaluate their priorities. </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praise God for providing their daily needs. </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ProximaNovaCond"/>
              </a:rPr>
              <a:t>Matthew 6:19–20</a:t>
            </a:r>
            <a:endParaRPr lang="en-US" b="1"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“Don’t store up treasures here on earth, where moths eat them and rust destroys them, and where thieves break in and steal. </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Store your treasures in heaven, where moths and rust cannot destroy, and thieves do not break in and steal.</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endParaRPr lang="en-US" b="0"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Lay not up for yourselves treasures upon earth, where moth and rust doth corrupt, and where thieves break through and steal:</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But lay up for yourselves treasures in heaven, where neither moth nor rust doth corrupt, and where thieves do not break through nor steal:</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6:21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Wherever your treasure is, there the desires of your heart will also be.</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For where your treasure is, there will your heart be also.</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 Packet Item 1: Meditation on Matthew 6:20–21</a:t>
            </a:r>
          </a:p>
          <a:p>
            <a:r>
              <a:rPr lang="en-US" b="0" dirty="0"/>
              <a:t>Encourage students to set aside time to pray and meditate on this powerful passage. This handout would work best as a take-home page for personal devotions. </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6:22–23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0" i="0" dirty="0">
              <a:solidFill>
                <a:srgbClr val="000000"/>
              </a:solidFill>
              <a:effectLst/>
              <a:latin typeface="system-ui"/>
            </a:endParaRP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“Your eye is like a lamp that provides light for your body. When your eye is healthy, your whole body is filled with light. </a:t>
            </a:r>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But when your eye is unhealthy, your whole body is filled with darkness. And if the light you think you have is actually darkness, how deep that darkness is!</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The light of the body is the eye: if therefore thine eye be single, thy whole body shall be full of light. </a:t>
            </a:r>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But if thine eye be evil, thy whole body shall be full of darkness. If therefore the light that is in thee be darkness, how great is that darkness!</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1F6DF13-6EA3-01C6-8756-17C355250677}"/>
              </a:ext>
            </a:extLst>
          </p:cNvPr>
          <p:cNvPicPr>
            <a:picLocks noChangeAspect="1"/>
          </p:cNvPicPr>
          <p:nvPr userDrawn="1"/>
        </p:nvPicPr>
        <p:blipFill>
          <a:blip r:embed="rId2">
            <a:extLst>
              <a:ext uri="{28A0092B-C50C-407E-A947-70E740481C1C}">
                <a14:useLocalDpi xmlns:a14="http://schemas.microsoft.com/office/drawing/2010/main" val="0"/>
              </a:ext>
            </a:extLst>
          </a:blip>
          <a:srcRect t="27351" b="27351"/>
          <a:stretch/>
        </p:blipFill>
        <p:spPr>
          <a:xfrm>
            <a:off x="917884"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SPRING 2026—UNIT 1</a:t>
            </a:r>
          </a:p>
        </p:txBody>
      </p:sp>
      <p:sp>
        <p:nvSpPr>
          <p:cNvPr id="7" name="AutoShape 4">
            <a:extLst>
              <a:ext uri="{FF2B5EF4-FFF2-40B4-BE49-F238E27FC236}">
                <a16:creationId xmlns:a16="http://schemas.microsoft.com/office/drawing/2014/main" id="{770126F0-5C30-9095-624A-442CA9D95421}"/>
              </a:ext>
            </a:extLst>
          </p:cNvPr>
          <p:cNvSpPr/>
          <p:nvPr userDrawn="1"/>
        </p:nvSpPr>
        <p:spPr>
          <a:xfrm>
            <a:off x="7105140" y="6025913"/>
            <a:ext cx="10264976" cy="3246649"/>
          </a:xfrm>
          <a:prstGeom prst="rect">
            <a:avLst/>
          </a:prstGeom>
          <a:solidFill>
            <a:srgbClr val="145C6F">
              <a:alpha val="35000"/>
            </a:srgbClr>
          </a:solidFill>
        </p:spPr>
      </p:sp>
      <p:sp>
        <p:nvSpPr>
          <p:cNvPr id="8" name="TextBox 7">
            <a:extLst>
              <a:ext uri="{FF2B5EF4-FFF2-40B4-BE49-F238E27FC236}">
                <a16:creationId xmlns:a16="http://schemas.microsoft.com/office/drawing/2014/main" id="{27C59278-1AB9-0919-ACBD-334474736CF9}"/>
              </a:ext>
            </a:extLst>
          </p:cNvPr>
          <p:cNvSpPr txBox="1"/>
          <p:nvPr userDrawn="1"/>
        </p:nvSpPr>
        <p:spPr>
          <a:xfrm>
            <a:off x="7464833" y="6306313"/>
            <a:ext cx="9633681" cy="2643929"/>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For the next several weeks, we’ll be looking at Jesus’ most famous series of teachings, known as the Sermon on the Mount where Jesus covered topics ranging from inward ethics and attitudes to outward actions and their consequences. He laid the foundation of truth for all those who would follow Him.</a:t>
            </a:r>
            <a:endParaRPr lang="en-US" sz="2600" b="0" i="0" dirty="0">
              <a:effectLst/>
              <a:latin typeface="Franklin Gothic Medium" panose="020B0603020102020204" pitchFamily="34" charset="0"/>
            </a:endParaRPr>
          </a:p>
        </p:txBody>
      </p:sp>
      <p:sp>
        <p:nvSpPr>
          <p:cNvPr id="9" name="AutoShape 3">
            <a:extLst>
              <a:ext uri="{FF2B5EF4-FFF2-40B4-BE49-F238E27FC236}">
                <a16:creationId xmlns:a16="http://schemas.microsoft.com/office/drawing/2014/main" id="{1F486888-D262-D2BA-EC97-F42BC4531055}"/>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1" name="TextBox 6">
            <a:extLst>
              <a:ext uri="{FF2B5EF4-FFF2-40B4-BE49-F238E27FC236}">
                <a16:creationId xmlns:a16="http://schemas.microsoft.com/office/drawing/2014/main" id="{2A1E88B8-175E-359C-F666-F6F463EB46F4}"/>
              </a:ext>
            </a:extLst>
          </p:cNvPr>
          <p:cNvSpPr txBox="1"/>
          <p:nvPr userDrawn="1"/>
        </p:nvSpPr>
        <p:spPr>
          <a:xfrm>
            <a:off x="1331274" y="6394333"/>
            <a:ext cx="5266940" cy="1468544"/>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SERMON </a:t>
            </a:r>
          </a:p>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ON THE</a:t>
            </a:r>
          </a:p>
        </p:txBody>
      </p:sp>
      <p:sp>
        <p:nvSpPr>
          <p:cNvPr id="12" name="TextBox 6">
            <a:extLst>
              <a:ext uri="{FF2B5EF4-FFF2-40B4-BE49-F238E27FC236}">
                <a16:creationId xmlns:a16="http://schemas.microsoft.com/office/drawing/2014/main" id="{7FBF913F-A6F3-3D50-A898-0464835BC53C}"/>
              </a:ext>
            </a:extLst>
          </p:cNvPr>
          <p:cNvSpPr txBox="1"/>
          <p:nvPr userDrawn="1"/>
        </p:nvSpPr>
        <p:spPr>
          <a:xfrm>
            <a:off x="1307509" y="8162961"/>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MOUNT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483795" y="4168661"/>
              <a:ext cx="2964376" cy="1127403"/>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800" dirty="0">
                  <a:solidFill>
                    <a:srgbClr val="FFFFFF"/>
                  </a:solidFill>
                  <a:latin typeface="Franklin Gothic Medium" panose="020B0603020102020204" pitchFamily="34" charset="0"/>
                </a:rPr>
                <a:t>Psalm 31:24</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8537" r="25547"/>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STORE UP ETERNAL TREASURE</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24" r="17124"/>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35924"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SERVE GOD ALONE</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4372" r="-164"/>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DO NOT WORRY</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145C6F"/>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145C6F"/>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4—OUR HOPE IN CHRIST</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9448800" cy="209288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God’s Word includes some cultural references that are not immediately understandable to every person in every time and place?</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564CAA-B51D-7989-D444-A8358B2CFF58}"/>
              </a:ext>
            </a:extLst>
          </p:cNvPr>
          <p:cNvSpPr txBox="1"/>
          <p:nvPr/>
        </p:nvSpPr>
        <p:spPr>
          <a:xfrm>
            <a:off x="990600" y="3619500"/>
            <a:ext cx="8991600" cy="366254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According to the cultural tradition underlying this passage, some people have an envious viewpoint, while others have a generous viewpoint, looking for ways to help their neighbors. Why do you think a person’s perspective has such a strong impact on their behavior related to money? </a:t>
            </a:r>
          </a:p>
        </p:txBody>
      </p:sp>
    </p:spTree>
    <p:extLst>
      <p:ext uri="{BB962C8B-B14F-4D97-AF65-F5344CB8AC3E}">
        <p14:creationId xmlns:p14="http://schemas.microsoft.com/office/powerpoint/2010/main" val="2951882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6:22–23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TWO EYES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6:24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TWO MASTERS</a:t>
            </a:r>
          </a:p>
        </p:txBody>
      </p:sp>
    </p:spTree>
    <p:extLst>
      <p:ext uri="{BB962C8B-B14F-4D97-AF65-F5344CB8AC3E}">
        <p14:creationId xmlns:p14="http://schemas.microsoft.com/office/powerpoint/2010/main" val="3663860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238526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Why is the love of money such a dangerous trap?</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practical ways to avoid having a divided heart?</a:t>
            </a: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63717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6:25–30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 PROVIDES</a:t>
            </a:r>
          </a:p>
        </p:txBody>
      </p:sp>
    </p:spTree>
    <p:extLst>
      <p:ext uri="{BB962C8B-B14F-4D97-AF65-F5344CB8AC3E}">
        <p14:creationId xmlns:p14="http://schemas.microsoft.com/office/powerpoint/2010/main" val="2340130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813717"/>
            <a:ext cx="9296400" cy="634019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Besides birds and flowers, what other examples in nature show how God provides for His creation?</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To borrow one of Jesus’ questions: Considering that God has promised to provide everything we need, why do we have so little faith (Matthew 6:30)?</a:t>
            </a:r>
          </a:p>
          <a:p>
            <a:pPr marL="834390" indent="-560070">
              <a:spcAft>
                <a:spcPts val="1800"/>
              </a:spcAft>
              <a:buFont typeface="Arial" panose="020B0604020202020204" pitchFamily="34" charset="0"/>
              <a:buChar char="•"/>
            </a:pPr>
            <a:endPar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6:25–30</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 PROVIDES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6:31–34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SEEK GOD’S KINGDOM</a:t>
            </a:r>
          </a:p>
        </p:txBody>
      </p:sp>
    </p:spTree>
    <p:extLst>
      <p:ext uri="{BB962C8B-B14F-4D97-AF65-F5344CB8AC3E}">
        <p14:creationId xmlns:p14="http://schemas.microsoft.com/office/powerpoint/2010/main" val="2515943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95700"/>
            <a:ext cx="9144000" cy="232371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it mean in practical terms to seek God’s kingdom first?</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balance our daily responsibilities with our faith that God will provide?</a:t>
            </a:r>
          </a:p>
        </p:txBody>
      </p:sp>
    </p:spTree>
    <p:extLst>
      <p:ext uri="{BB962C8B-B14F-4D97-AF65-F5344CB8AC3E}">
        <p14:creationId xmlns:p14="http://schemas.microsoft.com/office/powerpoint/2010/main" val="9555553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086100"/>
            <a:ext cx="7315200" cy="5432256"/>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Trust God to know your needs and confidently ask Him to provide. </a:t>
            </a:r>
          </a:p>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Share Jesus’ teachings about worry with a friend who is struggling financially. </a:t>
            </a:r>
          </a:p>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Step into your ministry, whether volunteer or vocational, with confidence that God will provide. </a:t>
            </a:r>
          </a:p>
          <a:p>
            <a:pPr marL="571500" indent="-571500">
              <a:spcAft>
                <a:spcPts val="1800"/>
              </a:spcAft>
              <a:buFont typeface="Arial" panose="020B0604020202020204" pitchFamily="34" charset="0"/>
              <a:buChar char="•"/>
            </a:pPr>
            <a:endParaRPr lang="en-US" sz="36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15935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Christians are called to live and love like Jesus.</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5</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CHRISTLIKE RELATIONSHIPS</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81700"/>
            <a:ext cx="7823555" cy="553998"/>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God is the only hope for all people.</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0005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4</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OUR HOPE IN CHRIST</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00800" y="3585493"/>
            <a:ext cx="8686800" cy="2513701"/>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Be of good courage, and he shall strengthen your heart, all ye that hope in the </a:t>
            </a:r>
            <a:r>
              <a:rPr lang="en-US" sz="5499" cap="small" dirty="0">
                <a:solidFill>
                  <a:srgbClr val="FFFFFF"/>
                </a:solidFill>
                <a:latin typeface="Corbel" panose="020B0503020204020204" pitchFamily="34" charset="0"/>
              </a:rPr>
              <a:t>Lord</a:t>
            </a:r>
            <a:r>
              <a:rPr lang="en-US" sz="5499" dirty="0">
                <a:solidFill>
                  <a:srgbClr val="FFFFFF"/>
                </a:solidFill>
                <a:latin typeface="Corbel" panose="020B0503020204020204" pitchFamily="34" charset="0"/>
              </a:rPr>
              <a:t>.</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551486"/>
            <a:ext cx="8305800" cy="2513701"/>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Be strong and courageous, all you who put your hope in the </a:t>
            </a:r>
            <a:r>
              <a:rPr lang="en-US" sz="5499" cap="small" dirty="0">
                <a:solidFill>
                  <a:srgbClr val="FFFFFF"/>
                </a:solidFill>
                <a:latin typeface="Corbel" panose="020B0503020204020204" pitchFamily="34" charset="0"/>
              </a:rPr>
              <a:t>Lord</a:t>
            </a:r>
            <a:r>
              <a:rPr lang="en-US" sz="5499" dirty="0">
                <a:solidFill>
                  <a:srgbClr val="FFFFFF"/>
                </a:solidFill>
                <a:latin typeface="Corbel" panose="020B0503020204020204" pitchFamily="34" charset="0"/>
              </a:rPr>
              <a:t>!</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SPIRITUAL SAVINGS ACCOUNT</a:t>
            </a:r>
          </a:p>
          <a:p>
            <a:pPr>
              <a:lnSpc>
                <a:spcPts val="3840"/>
              </a:lnSpc>
            </a:pPr>
            <a:r>
              <a:rPr lang="en-US" sz="3200" spc="160" dirty="0">
                <a:solidFill>
                  <a:srgbClr val="FFFFFF"/>
                </a:solidFill>
                <a:latin typeface="Franklin Gothic Medium" panose="020B0603020102020204" pitchFamily="34" charset="0"/>
              </a:rPr>
              <a:t>Matthew 6:19–20</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89916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earthly treasures that may be taking too much of your attention?</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focusing on eternal investments change the way we live?</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Matthew 6:19–20</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SPIRITUAL SAVINGS ACCOUNT</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Matthew 6:21</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HEART OF THE MATTER</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601200" cy="478592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Paul told the Colossians, ”Set your sights on the realities of heaven … Think about the things of heaven, not the things of earth” (3:1–2). What happens when a believer loses focus on eternal things?</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practical ways to shift our focus from earthly treasures to eternal treasures?</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6:22–23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TWO EYES</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36075</TotalTime>
  <Words>1813</Words>
  <Application>Microsoft Macintosh PowerPoint</Application>
  <PresentationFormat>Custom</PresentationFormat>
  <Paragraphs>132</Paragraphs>
  <Slides>21</Slides>
  <Notes>20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21</vt:i4>
      </vt:variant>
    </vt:vector>
  </HeadingPairs>
  <TitlesOfParts>
    <vt:vector size="31" baseType="lpstr">
      <vt:lpstr>Arial</vt:lpstr>
      <vt:lpstr>CenturyStd</vt:lpstr>
      <vt:lpstr>system-ui</vt:lpstr>
      <vt:lpstr>Calibri</vt:lpstr>
      <vt:lpstr>Franklin Gothic Medium</vt:lpstr>
      <vt:lpstr>Corbel</vt:lpstr>
      <vt:lpstr>Franklin Gothic Book</vt:lpstr>
      <vt:lpstr>ProximaNovaCond</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Lee, Whitney</cp:lastModifiedBy>
  <cp:revision>4</cp:revision>
  <dcterms:created xsi:type="dcterms:W3CDTF">2023-08-11T18:12:45Z</dcterms:created>
  <dcterms:modified xsi:type="dcterms:W3CDTF">2025-10-02T14:53:42Z</dcterms:modified>
  <dc:identifier>DAEvRMTdTXk</dc:identifier>
</cp:coreProperties>
</file>