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8"/>
  </p:notesMasterIdLst>
  <p:handoutMasterIdLst>
    <p:handoutMasterId r:id="rId29"/>
  </p:handoutMasterIdLst>
  <p:sldIdLst>
    <p:sldId id="264" r:id="rId3"/>
    <p:sldId id="282" r:id="rId4"/>
    <p:sldId id="265" r:id="rId5"/>
    <p:sldId id="266" r:id="rId6"/>
    <p:sldId id="267" r:id="rId7"/>
    <p:sldId id="276" r:id="rId8"/>
    <p:sldId id="268" r:id="rId9"/>
    <p:sldId id="277" r:id="rId10"/>
    <p:sldId id="269" r:id="rId11"/>
    <p:sldId id="278" r:id="rId12"/>
    <p:sldId id="296" r:id="rId13"/>
    <p:sldId id="270" r:id="rId14"/>
    <p:sldId id="279" r:id="rId15"/>
    <p:sldId id="297" r:id="rId16"/>
    <p:sldId id="271" r:id="rId17"/>
    <p:sldId id="285" r:id="rId18"/>
    <p:sldId id="298" r:id="rId19"/>
    <p:sldId id="272" r:id="rId20"/>
    <p:sldId id="289" r:id="rId21"/>
    <p:sldId id="273" r:id="rId22"/>
    <p:sldId id="284" r:id="rId23"/>
    <p:sldId id="283" r:id="rId24"/>
    <p:sldId id="286" r:id="rId25"/>
    <p:sldId id="287" r:id="rId26"/>
    <p:sldId id="288" r:id="rId27"/>
  </p:sldIdLst>
  <p:sldSz cx="18288000" cy="10287000"/>
  <p:notesSz cx="6858000" cy="9144000"/>
  <p:embeddedFontLst>
    <p:embeddedFont>
      <p:font typeface="Corbel" panose="020B0503020204020204" pitchFamily="34" charset="0"/>
      <p:regular r:id="rId30"/>
      <p:bold r:id="rId31"/>
      <p:italic r:id="rId32"/>
      <p:boldItalic r:id="rId33"/>
    </p:embeddedFont>
    <p:embeddedFont>
      <p:font typeface="Franklin Gothic Book" panose="020B0503020102020204" pitchFamily="34" charset="0"/>
      <p:regular r:id="rId34"/>
      <p:italic r:id="rId35"/>
    </p:embeddedFont>
    <p:embeddedFont>
      <p:font typeface="Franklin Gothic Medium" panose="020B0603020102020204" pitchFamily="34" charset="0"/>
      <p:regular r:id="rId36"/>
      <p: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67698"/>
    <a:srgbClr val="006E97"/>
    <a:srgbClr val="1C2327"/>
    <a:srgbClr val="B97B44"/>
    <a:srgbClr val="000000"/>
    <a:srgbClr val="D6A951"/>
    <a:srgbClr val="EC9C55"/>
    <a:srgbClr val="FFFAEC"/>
    <a:srgbClr val="694525"/>
    <a:srgbClr val="94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77" autoAdjust="0"/>
    <p:restoredTop sz="77748" autoAdjust="0"/>
  </p:normalViewPr>
  <p:slideViewPr>
    <p:cSldViewPr>
      <p:cViewPr varScale="1">
        <p:scale>
          <a:sx n="83" d="100"/>
          <a:sy n="83" d="100"/>
        </p:scale>
        <p:origin x="232" y="7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5.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57200"/>
            <a:ext cx="5486400" cy="3086100"/>
          </a:xfrm>
        </p:spPr>
      </p:sp>
      <p:sp>
        <p:nvSpPr>
          <p:cNvPr id="3" name="Notes Placeholder 2"/>
          <p:cNvSpPr>
            <a:spLocks noGrp="1"/>
          </p:cNvSpPr>
          <p:nvPr>
            <p:ph type="body" idx="1"/>
          </p:nvPr>
        </p:nvSpPr>
        <p:spPr>
          <a:xfrm>
            <a:off x="685800" y="3714750"/>
            <a:ext cx="5486400" cy="3600450"/>
          </a:xfrm>
        </p:spPr>
        <p:txBody>
          <a:bodyPr/>
          <a:lstStyle/>
          <a:p>
            <a:r>
              <a:rPr lang="en-US" b="1" dirty="0">
                <a:effectLst/>
                <a:latin typeface="Franklin Gothic Book" panose="020B0503020102020204" pitchFamily="34" charset="0"/>
              </a:rPr>
              <a:t>INTRODUCING THE STUDY</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The Scriptures we’ll be exploring today encourage us to think about the example we set for others. If spiritual practices for Christian leaders are intended to set a holy example to all, then these are matters important for us all. Let’s begin by getting our imaginations warmed 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Opening Activity—Athletic Training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Ask: </a:t>
            </a:r>
            <a:r>
              <a:rPr lang="en-US" i="1" dirty="0">
                <a:effectLst/>
                <a:latin typeface="Franklin Gothic Book" panose="020B0503020102020204" pitchFamily="34" charset="0"/>
              </a:rPr>
              <a:t>What kinds of training do athletes (professional or amateur) engage in?</a:t>
            </a:r>
            <a:r>
              <a:rPr lang="en-US" dirty="0">
                <a:effectLst/>
                <a:latin typeface="Franklin Gothic Book" panose="020B0503020102020204" pitchFamily="34" charset="0"/>
              </a:rPr>
              <a:t> Find an example online of a typical training schedule for an Olympic athlete. Share the example with the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Most of us aren’t professional athletes, but there is a kind of spiritual training we all need to practice to strengthen our relationship with God and fulfill His purpose. Like athletic training, our spiritual training requires emotional, spiritual, and even physical energy.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Today’s passages will inspire us toward godly living, lifelong growth in God’s Word, and interpersonal ministry. These urgent truths transcend time and place. We will hear Paul’s challenge to Timothy addressing us today. Perhaps Paul was drawing on the Psalmist’s words from many centuries earlier: “How can a young person stay pure? By obeying your word . . . I have hidden your word in my heart, that I might not sin against you” (Psalm 119:9,11, NLT).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2: My Bible Study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allow a couple of minutes for students to do the self-evaluation. Then discuss the ideas on the last half of the page. Consider sharing some of the study tips from “Directing Students toward Individual Study” on pages 2–3 of this </a:t>
            </a:r>
            <a:r>
              <a:rPr lang="en-US" i="1" dirty="0">
                <a:effectLst/>
                <a:latin typeface="Franklin Gothic Book" panose="020B0503020102020204" pitchFamily="34" charset="0"/>
              </a:rPr>
              <a:t>Adult Teacher Guide</a:t>
            </a:r>
            <a:r>
              <a:rPr lang="en-US" dirty="0">
                <a:effectLst/>
                <a:latin typeface="Franklin Gothic Book" panose="020B0503020102020204" pitchFamily="34" charset="0"/>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104529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3:14–17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14. But you must remain faithful to the things you have been taught. You know they are true, for you know you can trust those who taught you. 15. You have been taught the holy Scriptures from childhood, and they have given you the wisdom to receive the salvation that comes by trusting in Christ Jesus. 16. All Scripture is inspired by God and is useful to teach us what is true and to make us realize what is wrong in our lives. It corrects us when we are wrong and teaches us to do what is right. 17. God uses it to prepare and equip his people to do every good work.</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14. But continue thou in the things which thou hast learned and hast been assured of, knowing of whom thou hast learned them; 15. And that from a child thou hast known the holy scriptures, which are able to make thee wise unto salvation through faith which is in Christ Jesus. 16. All scripture is given by inspiration of God, and is profitable for doctrine, for reproof, for correction, for instruction in righteousness: 17. That the man of God may be perfect, thoroughly furnished unto all good works.</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609333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2:22–23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22. Run from anything that stimulates youthful lusts. Instead, pursue righteous living, faithfulness, love, and peace. Enjoy the companionship of those who call on the Lord with pure hearts.</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23. Again I say, don’t get involved in foolish, ignorant arguments that only start fights.</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22. Flee also youthful lusts: but follow righteousness, faith, charity, peace, with them that call on the Lord out of a pure heart.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23. But foolish and unlearned questions avoid, knowing that they do gender </a:t>
            </a:r>
            <a:r>
              <a:rPr lang="en-US" dirty="0" err="1">
                <a:solidFill>
                  <a:srgbClr val="000000"/>
                </a:solidFill>
                <a:effectLst/>
                <a:latin typeface="Franklin Gothic Book" panose="020B0503020102020204" pitchFamily="34" charset="0"/>
              </a:rPr>
              <a:t>strifes</a:t>
            </a:r>
            <a:r>
              <a:rPr lang="en-US" dirty="0">
                <a:solidFill>
                  <a:srgbClr val="000000"/>
                </a:solidFill>
                <a:effectLst/>
                <a:latin typeface="Franklin Gothic Book" panose="020B0503020102020204" pitchFamily="34" charset="0"/>
              </a:rPr>
              <a:t>.</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Resource Packet Item 3: Call on the Lord</a:t>
            </a:r>
          </a:p>
          <a:p>
            <a:r>
              <a:rPr lang="en-US" dirty="0">
                <a:effectLst/>
                <a:latin typeface="Franklin Gothic Book" panose="020B0503020102020204" pitchFamily="34" charset="0"/>
              </a:rPr>
              <a:t>Distribute the worksheet, assign each Scripture to an individual or small group, and then discuss the results together. If time is a factor, encourage students to complete the worksheet at home.</a:t>
            </a:r>
          </a:p>
          <a:p>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569510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2 Timothy 2:24–26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24. A servant of the Lord must not quarrel but must be kind to everyone, be able to teach, and be patient with difficult people. 25. Gently instruct those who oppose the truth. Perhaps God will change those people’s hearts, and they will learn the truth. 26. Then they will come to their senses and escape from the devil’s trap. For they have been held captive by him to do whatever he wants.</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24. And the servant of the Lord must not strive; but be gentle unto all men, apt to teach, patient, 25. In meekness instructing those that oppose themselves; if God peradventure will give them repentance to the acknowledging of the truth; 26. And that they may recover themselves out of the snare of the devil, who are taken captive by him at his will.</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Franklin Gothic Book" panose="020B0503020102020204" pitchFamily="34" charset="0"/>
              </a:rPr>
              <a:t>Study Text: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1 Timothy 4:7–8, 15–16; 2 Timothy 2:19–26; 3:13–17</a:t>
            </a:r>
            <a:endParaRPr lang="en-US" dirty="0">
              <a:latin typeface="Franklin Gothic Book" panose="020B0503020102020204" pitchFamily="34" charset="0"/>
            </a:endParaRPr>
          </a:p>
          <a:p>
            <a:endParaRPr lang="en-US" dirty="0">
              <a:latin typeface="Franklin Gothic Book" panose="020B0503020102020204" pitchFamily="34" charset="0"/>
            </a:endParaRPr>
          </a:p>
          <a:p>
            <a:r>
              <a:rPr lang="en-US" b="1" dirty="0">
                <a:latin typeface="Franklin Gothic Book" panose="020B0503020102020204" pitchFamily="34" charset="0"/>
              </a:rPr>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reflect on the characteristics of exemplary Christian leadership.</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value biblical preaching and teaching.</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set goals for training in godliness.</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WHAT IS GOD SAYING TO US?</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God desires people to be transformed and display distinctive characteristics and behaviors that bear witness to Him. As the Spirit works within us, conforming us to Jesus’ image, we grow in purity, dive deeply into the Word, and lead others to grow too.</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24</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25</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4:7–8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7. Do not waste time arguing over godless ideas and old wives’ tales. Instead, train yourself to be godly. 8. “Physical training is good, but training for godliness is much better, promising benefits in this life and in the life to come.”</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7. But refuse profane and old wives' fables, and exercise thyself rather unto godliness. 8. For bodily exercise </a:t>
            </a:r>
            <a:r>
              <a:rPr lang="en-US" dirty="0" err="1">
                <a:solidFill>
                  <a:srgbClr val="000000"/>
                </a:solidFill>
                <a:effectLst/>
                <a:latin typeface="Franklin Gothic Book" panose="020B0503020102020204" pitchFamily="34" charset="0"/>
              </a:rPr>
              <a:t>profiteth</a:t>
            </a:r>
            <a:r>
              <a:rPr lang="en-US" dirty="0">
                <a:solidFill>
                  <a:srgbClr val="000000"/>
                </a:solidFill>
                <a:effectLst/>
                <a:latin typeface="Franklin Gothic Book" panose="020B0503020102020204" pitchFamily="34" charset="0"/>
              </a:rPr>
              <a:t> little: but godliness is profitable unto all things, having promise of the life that now is, and of that which is to come.</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2:19–21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19. But God’s truth stands firm like a foundation stone with this inscription: “The Lord knows those who are his,” and “All who belong to the Lord must turn away from evil.”</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20. In a wealthy home some utensils are made of gold and silver, and some are made of wood and clay. The expensive utensils are used for special occasions, and the cheap ones are for everyday use. 21. If you keep yourself pure, you will be a special utensil for honorable use. Your life will be clean, and you will be ready for the Master to use you for every good work.</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algn="l"/>
            <a:r>
              <a:rPr lang="en-US" dirty="0">
                <a:solidFill>
                  <a:srgbClr val="000000"/>
                </a:solidFill>
                <a:effectLst/>
                <a:latin typeface="Franklin Gothic Book" panose="020B0503020102020204" pitchFamily="34" charset="0"/>
              </a:rPr>
              <a:t>19. Nevertheless the foundation of God </a:t>
            </a:r>
            <a:r>
              <a:rPr lang="en-US" dirty="0" err="1">
                <a:solidFill>
                  <a:srgbClr val="000000"/>
                </a:solidFill>
                <a:effectLst/>
                <a:latin typeface="Franklin Gothic Book" panose="020B0503020102020204" pitchFamily="34" charset="0"/>
              </a:rPr>
              <a:t>standeth</a:t>
            </a:r>
            <a:r>
              <a:rPr lang="en-US" dirty="0">
                <a:solidFill>
                  <a:srgbClr val="000000"/>
                </a:solidFill>
                <a:effectLst/>
                <a:latin typeface="Franklin Gothic Book" panose="020B0503020102020204" pitchFamily="34" charset="0"/>
              </a:rPr>
              <a:t> sure, having this seal, The Lord </a:t>
            </a:r>
            <a:r>
              <a:rPr lang="en-US" dirty="0" err="1">
                <a:solidFill>
                  <a:srgbClr val="000000"/>
                </a:solidFill>
                <a:effectLst/>
                <a:latin typeface="Franklin Gothic Book" panose="020B0503020102020204" pitchFamily="34" charset="0"/>
              </a:rPr>
              <a:t>knoweth</a:t>
            </a:r>
            <a:r>
              <a:rPr lang="en-US" dirty="0">
                <a:solidFill>
                  <a:srgbClr val="000000"/>
                </a:solidFill>
                <a:effectLst/>
                <a:latin typeface="Franklin Gothic Book" panose="020B0503020102020204" pitchFamily="34" charset="0"/>
              </a:rPr>
              <a:t> them that are his. And, let every one that </a:t>
            </a:r>
            <a:r>
              <a:rPr lang="en-US" dirty="0" err="1">
                <a:solidFill>
                  <a:srgbClr val="000000"/>
                </a:solidFill>
                <a:effectLst/>
                <a:latin typeface="Franklin Gothic Book" panose="020B0503020102020204" pitchFamily="34" charset="0"/>
              </a:rPr>
              <a:t>nameth</a:t>
            </a:r>
            <a:r>
              <a:rPr lang="en-US" dirty="0">
                <a:solidFill>
                  <a:srgbClr val="000000"/>
                </a:solidFill>
                <a:effectLst/>
                <a:latin typeface="Franklin Gothic Book" panose="020B0503020102020204" pitchFamily="34" charset="0"/>
              </a:rPr>
              <a:t> the name of Christ depart from iniquity.</a:t>
            </a:r>
          </a:p>
          <a:p>
            <a:pPr algn="l"/>
            <a:r>
              <a:rPr lang="en-US" dirty="0">
                <a:solidFill>
                  <a:srgbClr val="000000"/>
                </a:solidFill>
                <a:effectLst/>
                <a:latin typeface="Franklin Gothic Book" panose="020B0503020102020204" pitchFamily="34" charset="0"/>
              </a:rPr>
              <a:t>20. But in a great house there are not only vessels of gold and of silver, but also of wood and of earth; and some to honor, and some to dishonor. 21. If a man therefore purge himself from these, he shall be a vessel unto honor, sanctified, and meet for the master's use, and prepared unto every good work.</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Resource Packet Item 1: Avoid Evil</a:t>
            </a:r>
          </a:p>
          <a:p>
            <a:r>
              <a:rPr lang="en-US" dirty="0">
                <a:latin typeface="Franklin Gothic Book" panose="020B0503020102020204" pitchFamily="34" charset="0"/>
              </a:rPr>
              <a:t>Distribute the worksheet and read the passage together. Then discuss its relevance to the Scripture passages used in today’s lesson.</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4:15–16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15. Give your complete attention to these matters. Throw yourself into your tasks so that everyone will see your progress. 16. Keep a close watch on how you live and on your teaching. Stay true to what is right for the sake of your own salvation and the salvation of those who hear you.</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15. Meditate upon these things; give thyself wholly to them; that thy profiting may appear to all. 16. Take heed unto thyself, and unto the doctrine; continue in them: for in doing this thou shalt both save thyself, and them that hear thee.</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AD4EC1B1-1667-6E9C-5CAE-69C35CAC9D16}"/>
              </a:ext>
            </a:extLst>
          </p:cNvPr>
          <p:cNvSpPr/>
          <p:nvPr userDrawn="1"/>
        </p:nvSpPr>
        <p:spPr>
          <a:xfrm>
            <a:off x="7138367" y="6025912"/>
            <a:ext cx="10238837" cy="3204731"/>
          </a:xfrm>
          <a:prstGeom prst="rect">
            <a:avLst/>
          </a:prstGeom>
          <a:solidFill>
            <a:srgbClr val="867698">
              <a:alpha val="35000"/>
            </a:srgbClr>
          </a:solidFill>
        </p:spPr>
        <p:txBody>
          <a:bodyPr/>
          <a:lstStyle/>
          <a:p>
            <a:endParaRPr lang="en-US" dirty="0"/>
          </a:p>
        </p:txBody>
      </p:sp>
      <p:sp>
        <p:nvSpPr>
          <p:cNvPr id="3" name="AutoShape 3">
            <a:extLst>
              <a:ext uri="{FF2B5EF4-FFF2-40B4-BE49-F238E27FC236}">
                <a16:creationId xmlns:a16="http://schemas.microsoft.com/office/drawing/2014/main" id="{0BE78CB0-B4EE-D66D-1956-75402A0F8516}"/>
              </a:ext>
            </a:extLst>
          </p:cNvPr>
          <p:cNvSpPr/>
          <p:nvPr userDrawn="1"/>
        </p:nvSpPr>
        <p:spPr>
          <a:xfrm>
            <a:off x="910795" y="6025913"/>
            <a:ext cx="6227572" cy="3204730"/>
          </a:xfrm>
          <a:prstGeom prst="rect">
            <a:avLst/>
          </a:prstGeom>
          <a:solidFill>
            <a:srgbClr val="867698"/>
          </a:solidFill>
        </p:spPr>
        <p:txBody>
          <a:bodyPr/>
          <a:lstStyle/>
          <a:p>
            <a:endParaRPr lang="en-US" dirty="0"/>
          </a:p>
        </p:txBody>
      </p:sp>
      <p:pic>
        <p:nvPicPr>
          <p:cNvPr id="2" name="Picture 2">
            <a:extLst>
              <a:ext uri="{FF2B5EF4-FFF2-40B4-BE49-F238E27FC236}">
                <a16:creationId xmlns:a16="http://schemas.microsoft.com/office/drawing/2014/main" id="{F9B034D5-10D0-A02D-28FC-42CF90F5D533}"/>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910795"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697200" y="1312626"/>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49059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
        <p:nvSpPr>
          <p:cNvPr id="5" name="AutoShape 4">
            <a:extLst>
              <a:ext uri="{FF2B5EF4-FFF2-40B4-BE49-F238E27FC236}">
                <a16:creationId xmlns:a16="http://schemas.microsoft.com/office/drawing/2014/main" id="{49EF69D3-F2C3-8EAD-5F92-417DE16480C5}"/>
              </a:ext>
            </a:extLst>
          </p:cNvPr>
          <p:cNvSpPr/>
          <p:nvPr userDrawn="1"/>
        </p:nvSpPr>
        <p:spPr>
          <a:xfrm>
            <a:off x="7138367" y="6025912"/>
            <a:ext cx="10238837" cy="3204731"/>
          </a:xfrm>
          <a:prstGeom prst="rect">
            <a:avLst/>
          </a:prstGeom>
          <a:solidFill>
            <a:srgbClr val="867698">
              <a:alpha val="35000"/>
            </a:srgbClr>
          </a:solidFill>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AF30073-F041-26B5-BAD0-5C5EFAC470C6}"/>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8585"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4592E8-DEDF-CC49-2249-1BA11BC64077}"/>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26237"/>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585395" y="4168661"/>
              <a:ext cx="2844800"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1 TIMOTHY 4:16</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flipH="1">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KEEP YOURSELF PURE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COMMIT TO STUDY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AND DOCTRINE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658229"/>
            <a:ext cx="10365601" cy="2296362"/>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9144000" y="2652248"/>
            <a:ext cx="8305800" cy="2308324"/>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Disciplines Complementary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to Leadership</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10" b="-122"/>
          <a:stretch/>
        </p:blipFill>
        <p:spPr>
          <a:xfrm>
            <a:off x="9164958" y="0"/>
            <a:ext cx="9123041"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56998D5-06C7-A7C5-C0D5-FA981A2BBAA3}"/>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8B5382-2E6D-F803-F699-6FA33349E395}"/>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43941"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BACD42-57BD-9EAC-8519-F947508C7A3A}"/>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54933"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A85A1D0-5CA3-11FC-B5F5-3EF21599A1D2}"/>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t="-895"/>
          <a:stretch/>
        </p:blipFill>
        <p:spPr>
          <a:xfrm>
            <a:off x="899084"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AE7DA-33D0-2069-3E39-04AE7417A455}"/>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4072"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57BC0E-5FCF-61BE-7924-7B3D833062C8}"/>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5—SPIRITUAL PRACTICES FOR CHRISTIAN LEADERS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848100"/>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Think about your schedule yesterday. Did anything receive your complete attention? What does it look like when you throw yourself into an activity?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848100"/>
            <a:ext cx="86106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your church ensure its preachers and teachers are able to give themselves wholly to the tasks Paul listed in these verses?</a:t>
            </a:r>
          </a:p>
        </p:txBody>
      </p:sp>
    </p:spTree>
    <p:extLst>
      <p:ext uri="{BB962C8B-B14F-4D97-AF65-F5344CB8AC3E}">
        <p14:creationId xmlns:p14="http://schemas.microsoft.com/office/powerpoint/2010/main" val="2656485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 A LIFELONG LEARNER</a:t>
            </a:r>
          </a:p>
          <a:p>
            <a:pPr>
              <a:lnSpc>
                <a:spcPts val="3840"/>
              </a:lnSpc>
            </a:pPr>
            <a:r>
              <a:rPr lang="en-US" sz="3200" spc="160" dirty="0">
                <a:solidFill>
                  <a:srgbClr val="FFFFFF"/>
                </a:solidFill>
                <a:latin typeface="Franklin Gothic Medium" panose="020B0603020102020204" pitchFamily="34" charset="0"/>
              </a:rPr>
              <a:t>1 Timothy 4:15–16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6675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 FAITHFUL TO SCRIPTURE</a:t>
            </a:r>
          </a:p>
          <a:p>
            <a:pPr>
              <a:lnSpc>
                <a:spcPts val="3840"/>
              </a:lnSpc>
            </a:pPr>
            <a:r>
              <a:rPr lang="en-US" sz="3200" spc="160" dirty="0">
                <a:solidFill>
                  <a:srgbClr val="FFFFFF"/>
                </a:solidFill>
                <a:latin typeface="Franklin Gothic Medium" panose="020B0603020102020204" pitchFamily="34" charset="0"/>
              </a:rPr>
              <a:t>2 Timothy 3:14–17</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771900"/>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On average, how much time do you spend in Scripture each week? What adjustments (if any) might the Holy Spirit be leading you to make?</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Can you give specific examples of each of the four functions of Scripture (2 Timothy 3:16, NLT) operating in your own life? Which of these might you currently need?</a:t>
            </a:r>
          </a:p>
        </p:txBody>
      </p:sp>
    </p:spTree>
    <p:extLst>
      <p:ext uri="{BB962C8B-B14F-4D97-AF65-F5344CB8AC3E}">
        <p14:creationId xmlns:p14="http://schemas.microsoft.com/office/powerpoint/2010/main" val="2610996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5364"/>
            <a:ext cx="7236501"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DISCIPLINES FOR MATURING</a:t>
            </a:r>
          </a:p>
          <a:p>
            <a:pPr>
              <a:lnSpc>
                <a:spcPts val="3840"/>
              </a:lnSpc>
            </a:pPr>
            <a:r>
              <a:rPr lang="en-US" sz="3200" spc="160" dirty="0">
                <a:solidFill>
                  <a:srgbClr val="FFFFFF"/>
                </a:solidFill>
                <a:latin typeface="Franklin Gothic Medium" panose="020B0603020102020204" pitchFamily="34" charset="0"/>
              </a:rPr>
              <a:t>2 Timothy 2:22–23</a:t>
            </a:r>
          </a:p>
        </p:txBody>
      </p:sp>
    </p:spTree>
    <p:extLst>
      <p:ext uri="{BB962C8B-B14F-4D97-AF65-F5344CB8AC3E}">
        <p14:creationId xmlns:p14="http://schemas.microsoft.com/office/powerpoint/2010/main" val="2340130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94648" cy="33239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One of Paul’s main concerns in the pastoral epistles is the danger of false teachings. Is there any modern challenge that poses a comparable threat to the Church? How do Paul’s words equip us to meet the challenges of our day?</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689848"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“call on the Lord with pure hearts” (2 Timothy 2:22, NLT)? In what way is this related to David’s prayer in Psalm 51:10?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important is repentance in maintaining a pure heart?</a:t>
            </a:r>
          </a:p>
        </p:txBody>
      </p:sp>
    </p:spTree>
    <p:extLst>
      <p:ext uri="{BB962C8B-B14F-4D97-AF65-F5344CB8AC3E}">
        <p14:creationId xmlns:p14="http://schemas.microsoft.com/office/powerpoint/2010/main" val="2336309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20200"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DISCIPLINES FOR MATURING</a:t>
            </a:r>
          </a:p>
          <a:p>
            <a:pPr>
              <a:lnSpc>
                <a:spcPts val="3840"/>
              </a:lnSpc>
            </a:pPr>
            <a:r>
              <a:rPr lang="en-US" sz="3200" spc="160" dirty="0">
                <a:solidFill>
                  <a:srgbClr val="FFFFFF"/>
                </a:solidFill>
                <a:latin typeface="Franklin Gothic Medium" panose="020B0603020102020204" pitchFamily="34" charset="0"/>
              </a:rPr>
              <a:t>2 Timothy 2:22–23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220200" y="6764513"/>
            <a:ext cx="7844995"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DISCIPLINES FOR MENTORING</a:t>
            </a:r>
          </a:p>
          <a:p>
            <a:pPr>
              <a:lnSpc>
                <a:spcPts val="3840"/>
              </a:lnSpc>
            </a:pPr>
            <a:r>
              <a:rPr lang="en-US" sz="3200" spc="160" dirty="0">
                <a:solidFill>
                  <a:srgbClr val="FFFFFF"/>
                </a:solidFill>
                <a:latin typeface="Franklin Gothic Medium" panose="020B0603020102020204" pitchFamily="34" charset="0"/>
              </a:rPr>
              <a:t>2 Timothy 2:24–26</a:t>
            </a:r>
          </a:p>
        </p:txBody>
      </p:sp>
    </p:spTree>
    <p:extLst>
      <p:ext uri="{BB962C8B-B14F-4D97-AF65-F5344CB8AC3E}">
        <p14:creationId xmlns:p14="http://schemas.microsoft.com/office/powerpoint/2010/main" val="2515943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7660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a quarrelsome disposition affect the presentation of the gospel?</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to be gentle when correcting those who oppose you?</a:t>
            </a:r>
          </a:p>
        </p:txBody>
      </p:sp>
    </p:spTree>
    <p:extLst>
      <p:ext uri="{BB962C8B-B14F-4D97-AF65-F5344CB8AC3E}">
        <p14:creationId xmlns:p14="http://schemas.microsoft.com/office/powerpoint/2010/main" val="58486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 leaders must live as a holy example to all.</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5</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SPIRITUAL PRACTICES FOR CHRISTIAN LEADERS</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38500"/>
            <a:ext cx="72390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Write down “workout goals” to guide your training in godliness each day this week.</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Invite another believer to join you in one of these goals.</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Select a topic you would like to learn more about in Scripture, and then seek resource recommendations from a pastor, teacher, or other leader.</a:t>
            </a:r>
          </a:p>
        </p:txBody>
      </p:sp>
    </p:spTree>
    <p:extLst>
      <p:ext uri="{BB962C8B-B14F-4D97-AF65-F5344CB8AC3E}">
        <p14:creationId xmlns:p14="http://schemas.microsoft.com/office/powerpoint/2010/main" val="4159353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Christian servants teach by both word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and deed.</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EXEMPLIFY FAITHFUL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CHRISTIAN SERVICE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3"/>
            <a:ext cx="81326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Take heed unto thyself, and unto the doctrine; continue in them: for in doing this thou shalt save both thyself, and them that hear thee.</a:t>
            </a:r>
          </a:p>
        </p:txBody>
      </p:sp>
      <p:sp>
        <p:nvSpPr>
          <p:cNvPr id="3" name="TextBox 2">
            <a:extLst>
              <a:ext uri="{FF2B5EF4-FFF2-40B4-BE49-F238E27FC236}">
                <a16:creationId xmlns:a16="http://schemas.microsoft.com/office/drawing/2014/main" id="{8462F873-534D-EC0E-8108-DA81CD6ADA5F}"/>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239715"/>
            <a:ext cx="86868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Keep a close watch on how you live and on your teaching. Stay true to what is right for the sake of your own salvation and the salvation of those who hear you.</a:t>
            </a:r>
          </a:p>
        </p:txBody>
      </p:sp>
      <p:sp>
        <p:nvSpPr>
          <p:cNvPr id="2" name="TextBox 1">
            <a:extLst>
              <a:ext uri="{FF2B5EF4-FFF2-40B4-BE49-F238E27FC236}">
                <a16:creationId xmlns:a16="http://schemas.microsoft.com/office/drawing/2014/main" id="{2A1BEA6E-CF34-ADD9-CB33-B6BA5EAA8BC4}"/>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TRAIN FOR GODLINESS</a:t>
            </a:r>
          </a:p>
          <a:p>
            <a:pPr>
              <a:lnSpc>
                <a:spcPts val="3840"/>
              </a:lnSpc>
            </a:pPr>
            <a:r>
              <a:rPr lang="en-US" sz="3200" spc="160" dirty="0">
                <a:solidFill>
                  <a:srgbClr val="FFFFFF"/>
                </a:solidFill>
                <a:latin typeface="Franklin Gothic Medium" panose="020B0603020102020204" pitchFamily="34" charset="0"/>
              </a:rPr>
              <a:t>1 Timothy 4:7–8</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154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For any athletes or former athletes in the room, what can you tell us about the physical training that athletic excellence demands? </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can we learn from this athletic imagery to train for godliness? What activities should we avoid and to what activities should we devote ourselves?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143500"/>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TRAIN FOR GODLINESS</a:t>
            </a:r>
          </a:p>
          <a:p>
            <a:pPr>
              <a:lnSpc>
                <a:spcPts val="3840"/>
              </a:lnSpc>
            </a:pPr>
            <a:r>
              <a:rPr lang="en-US" sz="3200" spc="160" dirty="0">
                <a:solidFill>
                  <a:srgbClr val="FFFFFF"/>
                </a:solidFill>
                <a:latin typeface="Franklin Gothic Medium" panose="020B0603020102020204" pitchFamily="34" charset="0"/>
              </a:rPr>
              <a:t>1 Timothy 4:7–8</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5151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TURN FROM EVIL</a:t>
            </a:r>
          </a:p>
          <a:p>
            <a:pPr>
              <a:lnSpc>
                <a:spcPts val="3840"/>
              </a:lnSpc>
            </a:pPr>
            <a:r>
              <a:rPr lang="en-US" sz="3200" spc="160" dirty="0">
                <a:solidFill>
                  <a:srgbClr val="FFFFFF"/>
                </a:solidFill>
                <a:latin typeface="Franklin Gothic Medium" panose="020B0603020102020204" pitchFamily="34" charset="0"/>
              </a:rPr>
              <a:t>2 Timothy 2:19–21</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543300"/>
            <a:ext cx="9220200" cy="441659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“The L</a:t>
            </a:r>
            <a:r>
              <a:rPr lang="en-US" sz="3400" cap="small" dirty="0">
                <a:solidFill>
                  <a:schemeClr val="bg1">
                    <a:lumMod val="95000"/>
                  </a:schemeClr>
                </a:solidFill>
                <a:latin typeface="Corbel" panose="020B0503020204020204" pitchFamily="34" charset="0"/>
                <a:ea typeface="Palatino" pitchFamily="2" charset="77"/>
                <a:cs typeface="Calibri" panose="020F0502020204030204" pitchFamily="34" charset="0"/>
              </a:rPr>
              <a:t>ord</a:t>
            </a: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knows those who are his” (2 Timothy 2:19, </a:t>
            </a:r>
            <a:r>
              <a:rPr lang="en-US" sz="2800" dirty="0">
                <a:solidFill>
                  <a:schemeClr val="bg1">
                    <a:lumMod val="95000"/>
                  </a:schemeClr>
                </a:solidFill>
                <a:latin typeface="Corbel" panose="020B0503020204020204" pitchFamily="34" charset="0"/>
                <a:ea typeface="Palatino" pitchFamily="2" charset="77"/>
                <a:cs typeface="Calibri" panose="020F0502020204030204" pitchFamily="34" charset="0"/>
              </a:rPr>
              <a:t>NLT</a:t>
            </a: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How does this assurance make you feel? Does this inscription seal the foundation of your life? How can you walk more confidently in this truth?</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disciplines, practices, or habits have you found helpful in keeping yourself pure? How does purity prepare one to be used by God?</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 A LIFELONG LEARNER</a:t>
            </a:r>
          </a:p>
          <a:p>
            <a:pPr>
              <a:lnSpc>
                <a:spcPts val="3840"/>
              </a:lnSpc>
            </a:pPr>
            <a:r>
              <a:rPr lang="en-US" sz="3200" spc="160" dirty="0">
                <a:solidFill>
                  <a:srgbClr val="FFFFFF"/>
                </a:solidFill>
                <a:latin typeface="Franklin Gothic Medium" panose="020B0603020102020204" pitchFamily="34" charset="0"/>
              </a:rPr>
              <a:t>1 Timothy 4:15–16</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277</TotalTime>
  <Words>2128</Words>
  <Application>Microsoft Macintosh PowerPoint</Application>
  <PresentationFormat>Custom</PresentationFormat>
  <Paragraphs>148</Paragraphs>
  <Slides>25</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Hightower, Liz</cp:lastModifiedBy>
  <cp:revision>13</cp:revision>
  <dcterms:created xsi:type="dcterms:W3CDTF">2023-08-11T18:12:45Z</dcterms:created>
  <dcterms:modified xsi:type="dcterms:W3CDTF">2024-02-06T19:42:24Z</dcterms:modified>
  <dc:identifier>DAEvRMTdTXk</dc:identifier>
</cp:coreProperties>
</file>