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8"/>
  </p:notesMasterIdLst>
  <p:handoutMasterIdLst>
    <p:handoutMasterId r:id="rId29"/>
  </p:handoutMasterIdLst>
  <p:sldIdLst>
    <p:sldId id="264" r:id="rId3"/>
    <p:sldId id="282" r:id="rId4"/>
    <p:sldId id="265" r:id="rId5"/>
    <p:sldId id="266" r:id="rId6"/>
    <p:sldId id="267" r:id="rId7"/>
    <p:sldId id="276" r:id="rId8"/>
    <p:sldId id="268" r:id="rId9"/>
    <p:sldId id="277" r:id="rId10"/>
    <p:sldId id="295" r:id="rId11"/>
    <p:sldId id="269" r:id="rId12"/>
    <p:sldId id="278" r:id="rId13"/>
    <p:sldId id="270" r:id="rId14"/>
    <p:sldId id="279" r:id="rId15"/>
    <p:sldId id="293" r:id="rId16"/>
    <p:sldId id="271" r:id="rId17"/>
    <p:sldId id="285" r:id="rId18"/>
    <p:sldId id="272" r:id="rId19"/>
    <p:sldId id="289" r:id="rId20"/>
    <p:sldId id="294" r:id="rId21"/>
    <p:sldId id="273" r:id="rId22"/>
    <p:sldId id="284" r:id="rId23"/>
    <p:sldId id="283" r:id="rId24"/>
    <p:sldId id="286" r:id="rId25"/>
    <p:sldId id="287" r:id="rId26"/>
    <p:sldId id="288" r:id="rId27"/>
  </p:sldIdLst>
  <p:sldSz cx="18288000" cy="10287000"/>
  <p:notesSz cx="6858000" cy="9144000"/>
  <p:embeddedFontLst>
    <p:embeddedFont>
      <p:font typeface="Corbel" panose="020B0503020204020204" pitchFamily="34" charset="0"/>
      <p:regular r:id="rId30"/>
      <p:bold r:id="rId31"/>
      <p:italic r:id="rId32"/>
      <p:boldItalic r:id="rId33"/>
    </p:embeddedFont>
    <p:embeddedFont>
      <p:font typeface="Franklin Gothic Book" panose="020B0503020102020204" pitchFamily="34" charset="0"/>
      <p:regular r:id="rId34"/>
      <p:italic r:id="rId35"/>
    </p:embeddedFont>
    <p:embeddedFont>
      <p:font typeface="Franklin Gothic Medium" panose="020B0603020102020204" pitchFamily="34" charset="0"/>
      <p:regular r:id="rId36"/>
      <p:italic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67698"/>
    <a:srgbClr val="006E97"/>
    <a:srgbClr val="1C2327"/>
    <a:srgbClr val="B97B44"/>
    <a:srgbClr val="000000"/>
    <a:srgbClr val="D6A951"/>
    <a:srgbClr val="EC9C55"/>
    <a:srgbClr val="FFFAEC"/>
    <a:srgbClr val="694525"/>
    <a:srgbClr val="9462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327" autoAdjust="0"/>
    <p:restoredTop sz="79074" autoAdjust="0"/>
  </p:normalViewPr>
  <p:slideViewPr>
    <p:cSldViewPr>
      <p:cViewPr varScale="1">
        <p:scale>
          <a:sx n="93" d="100"/>
          <a:sy n="93" d="100"/>
        </p:scale>
        <p:origin x="36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font" Target="fonts/font5.fntdata"/><Relationship Id="rId42" Type="http://schemas.microsoft.com/office/2018/10/relationships/authors" Targe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7.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2/6/24</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2/6/24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086100"/>
          </a:xfrm>
        </p:spPr>
      </p:sp>
      <p:sp>
        <p:nvSpPr>
          <p:cNvPr id="3" name="Notes Placeholder 2"/>
          <p:cNvSpPr>
            <a:spLocks noGrp="1"/>
          </p:cNvSpPr>
          <p:nvPr>
            <p:ph type="body" idx="1"/>
          </p:nvPr>
        </p:nvSpPr>
        <p:spPr>
          <a:xfrm>
            <a:off x="685800" y="3943350"/>
            <a:ext cx="5486400" cy="3600450"/>
          </a:xfrm>
        </p:spPr>
        <p:txBody>
          <a:bodyPr/>
          <a:lstStyle/>
          <a:p>
            <a:r>
              <a:rPr lang="en-US" b="1" dirty="0">
                <a:effectLst/>
              </a:rPr>
              <a:t>INTRODUCING THE STUDY</a:t>
            </a:r>
          </a:p>
          <a:p>
            <a:endParaRPr lang="en-US" b="1"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Say: </a:t>
            </a:r>
            <a:r>
              <a:rPr lang="en-US" dirty="0">
                <a:effectLst/>
                <a:latin typeface="Franklin Gothic Book" panose="020B0503020102020204" pitchFamily="34" charset="0"/>
              </a:rPr>
              <a:t>The word </a:t>
            </a:r>
            <a:r>
              <a:rPr lang="en-US" i="1" dirty="0">
                <a:effectLst/>
                <a:latin typeface="Franklin Gothic Book" panose="020B0503020102020204" pitchFamily="34" charset="0"/>
              </a:rPr>
              <a:t>vocation</a:t>
            </a:r>
            <a:r>
              <a:rPr lang="en-US" dirty="0">
                <a:effectLst/>
                <a:latin typeface="Franklin Gothic Book" panose="020B0503020102020204" pitchFamily="34" charset="0"/>
              </a:rPr>
              <a:t> refers to a person’s profession or trade, and it comes from the Latin word for “calling.” It’s an occupation someone is drawn to and qualified for.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Opening Activity—Vocations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Ask: </a:t>
            </a:r>
            <a:r>
              <a:rPr lang="en-US" dirty="0">
                <a:effectLst/>
                <a:latin typeface="Franklin Gothic Book" panose="020B0503020102020204" pitchFamily="34" charset="0"/>
              </a:rPr>
              <a:t>What is your vocation? How did you settle on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Say: </a:t>
            </a:r>
            <a:r>
              <a:rPr lang="en-US" dirty="0">
                <a:effectLst/>
                <a:latin typeface="Franklin Gothic Book" panose="020B0503020102020204" pitchFamily="34" charset="0"/>
              </a:rPr>
              <a:t>The Christian understanding of vocation is related to the word’s Latin root. A vocation is a calling, and the One who does the calling is God. The vast majority of people don’t hear God’s voice audibly, but they seek God’s guidance and choose their vocation accordingly. If we see a vocation as just a job or think it only means full-time ministry, we don’t fully understand what it means. A ministry calling is certainly important, yet every believer is called to serve the Lord, living and working for Him (Colossians 3:23). (Share your highlights from the following text.)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The entire Christian life is a response to God’s call. What a transformational perspective to have as we walk in the Spirit day by day! We are what we are by the will of God—whether we’re parents, children, siblings, friends, teachers, plumbers, businesswomen, engineers, maintenance workers . . . . Fill in the blank for your own call!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Whatever our vocation, we are called to fulfill our role in faithful service to God. Believers should support one another in our various callings, especially through prayer. This world is a battlefield, so we need God’s strength and guidance as we engage in doing His will.</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2 Timothy 1:5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5. I remember your genuine faith, for you share the faith that first filled your grandmother Lois and your mother, Eunice. And I know that same faith continues strong in you.</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5. When I call to remembrance the unfeigned faith that is in thee, which dwelt first in thy grandmother Lois, and thy mother Eunice; and I am persuaded that in thee also.</a:t>
            </a:r>
            <a:endParaRPr lang="en-US"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Timothy 4:14; 2 Timothy 1:6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4:14. Do not neglect the spiritual gift you received through the prophecy spoken over you when the elders of the church laid their hands on you.</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1:6. This is why I remind you to fan into flames the spiritual gift God gave you when I laid my hands on you.</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4:14. Neglect not the gift that is in thee, which was given thee by prophecy, with the laying on of the hands of the presbytery.</a:t>
            </a:r>
          </a:p>
          <a:p>
            <a:pPr marR="0" lvl="0" algn="l" defTabSz="914400" rtl="0" eaLnBrk="1" fontAlgn="auto" latinLnBrk="0" hangingPunct="1">
              <a:lnSpc>
                <a:spcPct val="100000"/>
              </a:lnSpc>
              <a:spcBef>
                <a:spcPts val="0"/>
              </a:spcBef>
              <a:spcAft>
                <a:spcPts val="0"/>
              </a:spcAft>
              <a:buClrTx/>
              <a:buSzTx/>
              <a:tabLst/>
              <a:defRPr/>
            </a:pPr>
            <a:r>
              <a:rPr lang="en-US" dirty="0">
                <a:effectLst/>
                <a:latin typeface="Franklin Gothic Book" panose="020B0503020102020204" pitchFamily="34" charset="0"/>
              </a:rPr>
              <a:t>1:6. </a:t>
            </a:r>
            <a:r>
              <a:rPr lang="en-US" dirty="0">
                <a:solidFill>
                  <a:srgbClr val="000000"/>
                </a:solidFill>
                <a:effectLst/>
                <a:latin typeface="Franklin Gothic Book" panose="020B0503020102020204" pitchFamily="34" charset="0"/>
              </a:rPr>
              <a:t>Wherefore I put thee in remembrance that thou stir up the gift of God, which is in thee by the putting on of my hands.</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Resource Packet Item 2: Fan into Flames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Distribute the worksheet and assign each case study to one or more small groups. Give students a few minutes to read and respond, and then discuss their responses together.</a:t>
            </a:r>
          </a:p>
          <a:p>
            <a:endParaRPr lang="en-US"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2243269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62000"/>
            <a:ext cx="5486400" cy="3086100"/>
          </a:xfrm>
        </p:spPr>
      </p:sp>
      <p:sp>
        <p:nvSpPr>
          <p:cNvPr id="3" name="Notes Placeholder 2"/>
          <p:cNvSpPr>
            <a:spLocks noGrp="1"/>
          </p:cNvSpPr>
          <p:nvPr>
            <p:ph type="body" idx="1"/>
          </p:nvPr>
        </p:nvSpPr>
        <p:spPr>
          <a:xfrm>
            <a:off x="685800" y="4019550"/>
            <a:ext cx="5486400" cy="3600450"/>
          </a:xfrm>
        </p:spPr>
        <p:txBody>
          <a:bodyPr/>
          <a:lstStyle/>
          <a:p>
            <a:r>
              <a:rPr lang="en-US" b="1" dirty="0">
                <a:effectLst/>
                <a:latin typeface="Franklin Gothic Book" panose="020B0503020102020204" pitchFamily="34" charset="0"/>
              </a:rPr>
              <a:t>1 Timothy 6:12–16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12. Fight the good fight for the true faith. Hold tightly to the eternal life to which God has called you, which you have declared so well before many witnesses. 13. And I charge you before God, who gives life to all, and before Christ Jesus, who gave a good testimony before Pontius Pilate, 14. that you obey this command without wavering. Then no one can find fault with you from now until our Lord Jesus Christ comes again. 15. For, At just the right time Christ will be revealed from heaven by the blessed and only almighty God, the King of all kings and Lord of all lords. 16. He alone can never die, and he lives in light so brilliant that no human can approach him. No human eye has ever seen him, nor ever will. All honor and power to him forever! Amen.</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12. Fight the good fight of faith, lay hold on eternal life, whereunto thou art also called, and hast professed a good profession before many witnesses. 13. I give thee charge in the sight of God, who </a:t>
            </a:r>
            <a:r>
              <a:rPr lang="en-US" dirty="0" err="1">
                <a:solidFill>
                  <a:srgbClr val="000000"/>
                </a:solidFill>
                <a:effectLst/>
                <a:latin typeface="Franklin Gothic Book" panose="020B0503020102020204" pitchFamily="34" charset="0"/>
              </a:rPr>
              <a:t>quickeneth</a:t>
            </a:r>
            <a:r>
              <a:rPr lang="en-US" dirty="0">
                <a:solidFill>
                  <a:srgbClr val="000000"/>
                </a:solidFill>
                <a:effectLst/>
                <a:latin typeface="Franklin Gothic Book" panose="020B0503020102020204" pitchFamily="34" charset="0"/>
              </a:rPr>
              <a:t> all things, and before Christ Jesus, who before Pontius Pilate witnessed a good confession; 14. That thou keep this commandment without spot, unrebukable, until the appearing of our Lord Jesus Christ: 15. Which in his times he shall show, who is the blessed and only Potentate, the King of kings, and Lord of lords; 16. Who only hath immortality, dwelling in the light which no man can approach unto; whom no man hath seen, nor can see: to whom be honor and power everlasting. Amen.</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2 Timothy 1:13–14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13. Hold on to the pattern of wholesome teaching you learned from me—a pattern shaped by the faith and love that you have in Christ Jesus. 14. Through the power of the Holy Spirit who lives within us, carefully guard the precious truth that has been entrusted to you.</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13. Hold fast the form of sound words, which thou hast heard of me, in faith and love which is in Christ Jesus. 14. That good thing which was committed unto thee keep by the Holy Ghost which dwelleth in us.</a:t>
            </a:r>
          </a:p>
          <a:p>
            <a:pPr marR="0" lvl="0" algn="l" defTabSz="914400" rtl="0" eaLnBrk="1" fontAlgn="auto" latinLnBrk="0" hangingPunct="1">
              <a:lnSpc>
                <a:spcPct val="100000"/>
              </a:lnSpc>
              <a:spcBef>
                <a:spcPts val="0"/>
              </a:spcBef>
              <a:spcAft>
                <a:spcPts val="0"/>
              </a:spcAft>
              <a:buClrTx/>
              <a:buSzTx/>
              <a:tabLst/>
              <a:defRPr/>
            </a:pPr>
            <a:endParaRPr lang="en-US" dirty="0">
              <a:solidFill>
                <a:srgbClr val="000000"/>
              </a:solidFill>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
        <p:nvSpPr>
          <p:cNvPr id="5" name="TextBox 4">
            <a:extLst>
              <a:ext uri="{FF2B5EF4-FFF2-40B4-BE49-F238E27FC236}">
                <a16:creationId xmlns:a16="http://schemas.microsoft.com/office/drawing/2014/main" id="{8C2E8768-9B54-4DC7-92AD-00255E9B84FE}"/>
              </a:ext>
            </a:extLst>
          </p:cNvPr>
          <p:cNvSpPr txBox="1"/>
          <p:nvPr/>
        </p:nvSpPr>
        <p:spPr>
          <a:xfrm>
            <a:off x="685800" y="4400550"/>
            <a:ext cx="5486400" cy="646331"/>
          </a:xfrm>
          <a:prstGeom prst="rect">
            <a:avLst/>
          </a:prstGeom>
          <a:noFill/>
        </p:spPr>
        <p:txBody>
          <a:bodyPr wrap="square" rtlCol="0">
            <a:spAutoFit/>
          </a:bodyPr>
          <a:lstStyle/>
          <a:p>
            <a:r>
              <a:rPr lang="en-US" sz="1200" b="1" dirty="0">
                <a:latin typeface="Franklin Gothic Book" panose="020B0503020102020204" pitchFamily="34" charset="0"/>
              </a:rPr>
              <a:t>Resource Packet Item 3: Empowered to Witness</a:t>
            </a:r>
          </a:p>
          <a:p>
            <a:r>
              <a:rPr lang="en-US" sz="1200" dirty="0">
                <a:latin typeface="Franklin Gothic Book" panose="020B0503020102020204" pitchFamily="34" charset="0"/>
              </a:rPr>
              <a:t>Distribute the worksheet and read aloud the passage about following the Holy Spirit’s direction when witnessing. Then discuss the questions together.</a:t>
            </a:r>
          </a:p>
        </p:txBody>
      </p:sp>
    </p:spTree>
    <p:extLst>
      <p:ext uri="{BB962C8B-B14F-4D97-AF65-F5344CB8AC3E}">
        <p14:creationId xmlns:p14="http://schemas.microsoft.com/office/powerpoint/2010/main" val="42389476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2858286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Franklin Gothic Book" panose="020B0503020102020204" pitchFamily="34" charset="0"/>
              </a:rPr>
              <a:t>Study Text: </a:t>
            </a:r>
            <a:endParaRPr lang="en-US" b="1" dirty="0">
              <a:effectLst/>
              <a:latin typeface="Franklin Gothic Book" panose="020B0503020102020204" pitchFamily="34" charset="0"/>
            </a:endParaRPr>
          </a:p>
          <a:p>
            <a:r>
              <a:rPr lang="en-US" dirty="0">
                <a:latin typeface="Franklin Gothic Book" panose="020B0503020102020204" pitchFamily="34" charset="0"/>
              </a:rPr>
              <a:t>1 Timothy 2:1–7; 4:14; 6:11–16; 2 Timothy 1:5–7, 13–14</a:t>
            </a:r>
          </a:p>
          <a:p>
            <a:endParaRPr lang="en-US" dirty="0">
              <a:latin typeface="Franklin Gothic Book" panose="020B0503020102020204" pitchFamily="34" charset="0"/>
            </a:endParaRPr>
          </a:p>
          <a:p>
            <a:r>
              <a:rPr lang="en-US" b="1" dirty="0">
                <a:latin typeface="Franklin Gothic Book" panose="020B0503020102020204" pitchFamily="34" charset="0"/>
              </a:rPr>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Book" panose="020B0503020102020204" pitchFamily="34" charset="0"/>
              </a:rPr>
              <a:t>Students will understand the biblical concept of vocation.</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Book" panose="020B0503020102020204" pitchFamily="34" charset="0"/>
              </a:rPr>
              <a:t>Students will seek the Holy Spirit’s empowerment.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Book" panose="020B0503020102020204" pitchFamily="34" charset="0"/>
              </a:rPr>
              <a:t>Students will pray for secular and Christian leaders.</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effectLst/>
                <a:latin typeface="Franklin Gothic Book" panose="020B0503020102020204" pitchFamily="34" charset="0"/>
              </a:rPr>
              <a:t>Pray, guard, fight</a:t>
            </a:r>
            <a:r>
              <a:rPr lang="en-US" dirty="0">
                <a:effectLst/>
                <a:latin typeface="Franklin Gothic Book" panose="020B0503020102020204" pitchFamily="34" charset="0"/>
              </a:rPr>
              <a:t>. The three verbs in this lesson’s section titles illustrate the reality that there is an important battle underway. We have something to protect and we can’t do it in our own power. This is not an individual war. We’re in this together. God has unified us for this purpose, and our variety of gifts and vocations come together to build up the Body for carrying out His mission. Let’s commit to drawing on all the resources He offers by praying for each other and seeking the Spirit’s presence and power.</a:t>
            </a:r>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24</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25</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Timothy 2:1, 3–7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 I urge you, first of all, to pray for all people. Ask God to help them; intercede on their behalf, and give thanks for them. </a:t>
            </a:r>
            <a:r>
              <a:rPr lang="en-US" dirty="0">
                <a:effectLst/>
                <a:latin typeface="Franklin Gothic Book" panose="020B0503020102020204" pitchFamily="34" charset="0"/>
              </a:rPr>
              <a:t>3. This is good and pleases God our Savior, 4. who wants everyone to be saved and to understand the truth. 5. For, There is one God and one Mediator who can reconcile God and humanity—the man Christ Jesus. 6. He gave his life to purchase freedom for everyone. This is the message God gave to the world at just the right time. 7. And I have been chosen as a preacher and apostle to teach the Gentiles this message about faith and truth. I’m not exaggerating—just telling the truth.</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 I exhort therefore, that, first of all, supplications, prayers, intercessions, and giving of thanks, be made for all men; </a:t>
            </a:r>
            <a:r>
              <a:rPr lang="en-US" dirty="0">
                <a:effectLst/>
                <a:latin typeface="Franklin Gothic Book" panose="020B0503020102020204" pitchFamily="34" charset="0"/>
              </a:rPr>
              <a:t>3. For this is good and acceptable in the sight of God our Savior; 4. Who will have all men to be saved, and to come unto the knowledge of the truth. 5. For there is one God, and one mediator between God and men, the man Christ Jesus; 6. Who gave himself a ransom for all, to be testified in due time. 7. Whereunto I am ordained a preacher, and an apostle, (I speak the truth in Christ, and lie not;) a teacher of the Gentiles in faith and verity.</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Timothy 2:2</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2. Pray this way for kings and all who are in authority so that we can live peaceful and quiet lives marked by godliness and dignity.</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2. For kings, and for all that are in authority; that we may lead a quiet and peaceable life in all godliness and honesty.</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Franklin Gothic Book" panose="020B0503020102020204" pitchFamily="34" charset="0"/>
              </a:rPr>
              <a:t>Resource Packet Item 1: Early Christians in Prayer</a:t>
            </a:r>
          </a:p>
          <a:p>
            <a:r>
              <a:rPr lang="en-US" dirty="0">
                <a:latin typeface="Franklin Gothic Book" panose="020B0503020102020204" pitchFamily="34" charset="0"/>
              </a:rPr>
              <a:t>Distribute the worksheet and divide your class into small groups. Assign one section to each group and ask them to read it and highlight a few phrases that are especially significant. Then ask each group to share a summary.</a:t>
            </a:r>
          </a:p>
          <a:p>
            <a:endParaRPr lang="en-US"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24860580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3" name="AutoShape 3">
            <a:extLst>
              <a:ext uri="{FF2B5EF4-FFF2-40B4-BE49-F238E27FC236}">
                <a16:creationId xmlns:a16="http://schemas.microsoft.com/office/drawing/2014/main" id="{BFB83F81-1738-8BF0-8F21-47EBCEBB03B6}"/>
              </a:ext>
            </a:extLst>
          </p:cNvPr>
          <p:cNvSpPr/>
          <p:nvPr userDrawn="1"/>
        </p:nvSpPr>
        <p:spPr>
          <a:xfrm>
            <a:off x="910795" y="6025913"/>
            <a:ext cx="6227572" cy="3204730"/>
          </a:xfrm>
          <a:prstGeom prst="rect">
            <a:avLst/>
          </a:prstGeom>
          <a:solidFill>
            <a:srgbClr val="867698"/>
          </a:solidFill>
        </p:spPr>
        <p:txBody>
          <a:bodyPr/>
          <a:lstStyle/>
          <a:p>
            <a:endParaRPr lang="en-US" dirty="0"/>
          </a:p>
        </p:txBody>
      </p:sp>
      <p:pic>
        <p:nvPicPr>
          <p:cNvPr id="2" name="Picture 2">
            <a:extLst>
              <a:ext uri="{FF2B5EF4-FFF2-40B4-BE49-F238E27FC236}">
                <a16:creationId xmlns:a16="http://schemas.microsoft.com/office/drawing/2014/main" id="{08BAA803-9B54-7C19-35D7-FFD1A648FF9A}"/>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r="-43"/>
          <a:stretch/>
        </p:blipFill>
        <p:spPr>
          <a:xfrm>
            <a:off x="910796" y="1227668"/>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178313"/>
            <a:ext cx="10238836" cy="3052330"/>
          </a:xfrm>
          <a:prstGeom prst="rect">
            <a:avLst/>
          </a:prstGeom>
          <a:solidFill>
            <a:schemeClr val="bg1"/>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697200" y="1332141"/>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482261" y="6301697"/>
            <a:ext cx="9551050" cy="2653162"/>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Paul wrote the pastoral letters to his younger associates in ministry. These lessons take a thematic approach that considers the entire body of instruction he shared with them. Every believer can benefit from the instructions in the pastoral letters.</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2024—UNIT 1</a:t>
            </a:r>
          </a:p>
        </p:txBody>
      </p:sp>
      <p:sp>
        <p:nvSpPr>
          <p:cNvPr id="28" name="TextBox 6">
            <a:extLst>
              <a:ext uri="{FF2B5EF4-FFF2-40B4-BE49-F238E27FC236}">
                <a16:creationId xmlns:a16="http://schemas.microsoft.com/office/drawing/2014/main" id="{1331D084-E92B-4FFC-53E0-E01C57234024}"/>
              </a:ext>
            </a:extLst>
          </p:cNvPr>
          <p:cNvSpPr txBox="1"/>
          <p:nvPr userDrawn="1"/>
        </p:nvSpPr>
        <p:spPr>
          <a:xfrm>
            <a:off x="1391112" y="6490595"/>
            <a:ext cx="5266940" cy="2275366"/>
          </a:xfrm>
          <a:prstGeom prst="rect">
            <a:avLst/>
          </a:prstGeom>
        </p:spPr>
        <p:txBody>
          <a:bodyPr wrap="square" lIns="0" tIns="0" rIns="0" bIns="0" rtlCol="0" anchor="t">
            <a:spAutoFit/>
          </a:bodyPr>
          <a:lstStyle/>
          <a:p>
            <a:pPr>
              <a:lnSpc>
                <a:spcPts val="5880"/>
              </a:lnSpc>
            </a:pPr>
            <a:r>
              <a:rPr lang="en-US" sz="66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Timothy, Titus, Philemon</a:t>
            </a:r>
          </a:p>
        </p:txBody>
      </p:sp>
      <p:sp>
        <p:nvSpPr>
          <p:cNvPr id="4" name="AutoShape 4">
            <a:extLst>
              <a:ext uri="{FF2B5EF4-FFF2-40B4-BE49-F238E27FC236}">
                <a16:creationId xmlns:a16="http://schemas.microsoft.com/office/drawing/2014/main" id="{DE410BC9-580D-2D87-6BB8-13012C13FF3E}"/>
              </a:ext>
            </a:extLst>
          </p:cNvPr>
          <p:cNvSpPr/>
          <p:nvPr userDrawn="1"/>
        </p:nvSpPr>
        <p:spPr>
          <a:xfrm>
            <a:off x="7145455" y="6178313"/>
            <a:ext cx="10238836" cy="3052330"/>
          </a:xfrm>
          <a:prstGeom prst="rect">
            <a:avLst/>
          </a:prstGeom>
          <a:solidFill>
            <a:srgbClr val="867698">
              <a:alpha val="35000"/>
            </a:srgbClr>
          </a:solidFill>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4DB976C-37A6-E958-198C-BB151E9AA11F}"/>
              </a:ext>
            </a:extLst>
          </p:cNvPr>
          <p:cNvPicPr>
            <a:picLocks noChangeAspect="1"/>
          </p:cNvPicPr>
          <p:nvPr userDrawn="1"/>
        </p:nvPicPr>
        <p:blipFill>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67698"/>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444AB5E-EDC9-A91D-9E5B-8BDFD288254B}"/>
              </a:ext>
            </a:extLst>
          </p:cNvPr>
          <p:cNvPicPr>
            <a:picLocks noChangeAspect="1"/>
          </p:cNvPicPr>
          <p:nvPr userDrawn="1"/>
        </p:nvPicPr>
        <p:blipFill>
          <a:blip r:embed="rId2">
            <a:duotone>
              <a:prstClr val="black"/>
              <a:srgbClr val="E9E8F6">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67698">
                <a:alpha val="81961"/>
              </a:srgbClr>
            </a:solidFill>
          </p:spPr>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585395" y="4168661"/>
              <a:ext cx="2844800"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1 TIMOTHY 4:14</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67698"/>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marL="914400" indent="-914400">
              <a:lnSpc>
                <a:spcPts val="6000"/>
              </a:lnSpc>
              <a:buFont typeface="+mj-lt"/>
              <a:buAutoNum type="arabicPeriod"/>
            </a:pPr>
            <a:r>
              <a:rPr lang="en-US" sz="5400" dirty="0">
                <a:solidFill>
                  <a:srgbClr val="FFFFFF"/>
                </a:solidFill>
                <a:latin typeface="Franklin Gothic Medium" panose="020B0603020102020204" pitchFamily="34" charset="0"/>
              </a:rPr>
              <a:t>PRAY FOR SECULAR AND CHURCH LEADERS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b="-5"/>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67698"/>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1538883"/>
          </a:xfrm>
          <a:prstGeom prst="rect">
            <a:avLst/>
          </a:prstGeom>
        </p:spPr>
        <p:txBody>
          <a:bodyPr wrap="square" lIns="0" tIns="0" rIns="0" bIns="0" rtlCol="0" anchor="t">
            <a:spAutoFit/>
          </a:bodyPr>
          <a:lstStyle/>
          <a:p>
            <a:pPr marL="914400" indent="-914400">
              <a:lnSpc>
                <a:spcPts val="6000"/>
              </a:lnSpc>
              <a:buFont typeface="+mj-lt"/>
              <a:buAutoNum type="arabicPeriod" startAt="2"/>
            </a:pPr>
            <a:r>
              <a:rPr lang="en-US" sz="5400" dirty="0">
                <a:solidFill>
                  <a:srgbClr val="FFFFFF"/>
                </a:solidFill>
                <a:latin typeface="Franklin Gothic Medium" panose="020B0603020102020204" pitchFamily="34" charset="0"/>
              </a:rPr>
              <a:t>GUARD YOUR CALLING AND VOCATION</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67698"/>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marL="914400" indent="-914400">
              <a:lnSpc>
                <a:spcPts val="6000"/>
              </a:lnSpc>
              <a:buFont typeface="+mj-lt"/>
              <a:buAutoNum type="arabicPeriod" startAt="3"/>
            </a:pPr>
            <a:r>
              <a:rPr lang="en-US" sz="5400" cap="all" baseline="0" dirty="0">
                <a:solidFill>
                  <a:srgbClr val="FFFFFF"/>
                </a:solidFill>
                <a:latin typeface="Franklin Gothic Medium" panose="020B0603020102020204" pitchFamily="34" charset="0"/>
              </a:rPr>
              <a:t>Fight to Be Faithful</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D238317-F6B0-9BF6-AB58-D89D3BF4413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b="-17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67698"/>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FE13AAF-9C27-7101-C778-6474D9E56DDB}"/>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39586" y="1055914"/>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3B01614-9C1D-FCC8-4812-3C10E2D66DDE}"/>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flipH="1">
            <a:off x="1043941"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6" name="AutoShape 7">
            <a:extLst>
              <a:ext uri="{FF2B5EF4-FFF2-40B4-BE49-F238E27FC236}">
                <a16:creationId xmlns:a16="http://schemas.microsoft.com/office/drawing/2014/main" id="{AAFFCF3E-A989-283B-9563-C75E3E4A8920}"/>
              </a:ext>
            </a:extLst>
          </p:cNvPr>
          <p:cNvSpPr/>
          <p:nvPr userDrawn="1"/>
        </p:nvSpPr>
        <p:spPr>
          <a:xfrm>
            <a:off x="9687128" y="5600700"/>
            <a:ext cx="8600872" cy="62928"/>
          </a:xfrm>
          <a:prstGeom prst="rect">
            <a:avLst/>
          </a:prstGeom>
          <a:solidFill>
            <a:srgbClr val="867698"/>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8CECF26-D0C8-3C10-1604-C33B1156C506}"/>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D7009B6-7683-5B75-F221-C4F709D4B516}"/>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t="-895"/>
          <a:stretch/>
        </p:blipFill>
        <p:spPr>
          <a:xfrm>
            <a:off x="899084"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2024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67698"/>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F78CB90-6CD1-E888-43F4-D5980C29A782}"/>
              </a:ext>
            </a:extLst>
          </p:cNvPr>
          <p:cNvPicPr>
            <a:picLocks noChangeAspect="1"/>
          </p:cNvPicPr>
          <p:nvPr userDrawn="1"/>
        </p:nvPicPr>
        <p:blipFill>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67698"/>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67698"/>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DCA0462-EB60-1EF3-4DF4-914EF07B471F}"/>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39586" y="1055914"/>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67698"/>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67698"/>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3—CHRISTIAN CALLING AND VOCATION</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5364"/>
            <a:ext cx="76962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TREASURE YOUR SPIRITUAL HERITAGE</a:t>
            </a:r>
          </a:p>
          <a:p>
            <a:pPr>
              <a:lnSpc>
                <a:spcPts val="3840"/>
              </a:lnSpc>
            </a:pPr>
            <a:r>
              <a:rPr lang="en-US" sz="3200" spc="160" dirty="0">
                <a:solidFill>
                  <a:srgbClr val="FFFFFF"/>
                </a:solidFill>
                <a:latin typeface="Franklin Gothic Medium" panose="020B0603020102020204" pitchFamily="34" charset="0"/>
              </a:rPr>
              <a:t>2 Timothy 1:5</a:t>
            </a:r>
          </a:p>
        </p:txBody>
      </p:sp>
    </p:spTree>
    <p:extLst>
      <p:ext uri="{BB962C8B-B14F-4D97-AF65-F5344CB8AC3E}">
        <p14:creationId xmlns:p14="http://schemas.microsoft.com/office/powerpoint/2010/main" val="1294655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915400"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important is a solid spiritual heritage? What should a believer do if their family of origin did not provide such a heritage?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Which family takes precedence for the believer: the family of origin or the family of faith? How should conflict between these families be resolved?</a:t>
            </a:r>
          </a:p>
        </p:txBody>
      </p:sp>
    </p:spTree>
    <p:extLst>
      <p:ext uri="{BB962C8B-B14F-4D97-AF65-F5344CB8AC3E}">
        <p14:creationId xmlns:p14="http://schemas.microsoft.com/office/powerpoint/2010/main" val="1853337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2737"/>
            <a:ext cx="76962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TREASURE YOUR SPIRITUAL HERITAGE</a:t>
            </a:r>
          </a:p>
          <a:p>
            <a:pPr>
              <a:lnSpc>
                <a:spcPts val="3840"/>
              </a:lnSpc>
            </a:pPr>
            <a:r>
              <a:rPr lang="en-US" sz="3200" spc="160" dirty="0">
                <a:solidFill>
                  <a:srgbClr val="FFFFFF"/>
                </a:solidFill>
                <a:latin typeface="Franklin Gothic Medium" panose="020B0603020102020204" pitchFamily="34" charset="0"/>
              </a:rPr>
              <a:t>2 Timothy 1:5</a:t>
            </a: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6764513"/>
            <a:ext cx="81153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EXERCISE YOUR SPIRITUAL GIFTS</a:t>
            </a:r>
            <a:br>
              <a:rPr lang="en-US" sz="3200" spc="160" dirty="0">
                <a:solidFill>
                  <a:srgbClr val="FFFFFF"/>
                </a:solidFill>
                <a:latin typeface="Franklin Gothic Medium" panose="020B0603020102020204" pitchFamily="34" charset="0"/>
              </a:rPr>
            </a:br>
            <a:r>
              <a:rPr lang="en-US" sz="3200" spc="160" dirty="0">
                <a:solidFill>
                  <a:srgbClr val="FFFFFF"/>
                </a:solidFill>
                <a:latin typeface="Franklin Gothic Medium" panose="020B0603020102020204" pitchFamily="34" charset="0"/>
              </a:rPr>
              <a:t>1 Timothy 4:14; 2 Timothy 1:6</a:t>
            </a:r>
          </a:p>
        </p:txBody>
      </p:sp>
    </p:spTree>
    <p:extLst>
      <p:ext uri="{BB962C8B-B14F-4D97-AF65-F5344CB8AC3E}">
        <p14:creationId xmlns:p14="http://schemas.microsoft.com/office/powerpoint/2010/main" val="3663860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922776"/>
            <a:ext cx="90678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are spiritual gifts received? Does it always happen by someone laying hands on us? How do we know what our spiritual gifts are?</a:t>
            </a:r>
          </a:p>
        </p:txBody>
      </p:sp>
    </p:spTree>
    <p:extLst>
      <p:ext uri="{BB962C8B-B14F-4D97-AF65-F5344CB8AC3E}">
        <p14:creationId xmlns:p14="http://schemas.microsoft.com/office/powerpoint/2010/main" val="463717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922776"/>
            <a:ext cx="8915400" cy="332398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Lists and descriptions of various spiritual gifts can be found in Romans 12:6–8, </a:t>
            </a:r>
            <a:b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b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1 Corinthians 12:7–11, and Ephesians </a:t>
            </a:r>
            <a:b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b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4:11–13. What spiritual gift(s) has God given you? How are you using your gifts to strengthen the body of Christ?</a:t>
            </a:r>
          </a:p>
        </p:txBody>
      </p:sp>
    </p:spTree>
    <p:extLst>
      <p:ext uri="{BB962C8B-B14F-4D97-AF65-F5344CB8AC3E}">
        <p14:creationId xmlns:p14="http://schemas.microsoft.com/office/powerpoint/2010/main" val="25209223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5364"/>
            <a:ext cx="7430606"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FIGHT WITH A SURE HOPE</a:t>
            </a:r>
          </a:p>
          <a:p>
            <a:pPr>
              <a:lnSpc>
                <a:spcPts val="3840"/>
              </a:lnSpc>
            </a:pPr>
            <a:r>
              <a:rPr lang="en-US" sz="3200" spc="160" dirty="0">
                <a:solidFill>
                  <a:srgbClr val="FFFFFF"/>
                </a:solidFill>
                <a:latin typeface="Franklin Gothic Medium" panose="020B0603020102020204" pitchFamily="34" charset="0"/>
              </a:rPr>
              <a:t>1 Timothy 6:12–16</a:t>
            </a:r>
          </a:p>
        </p:txBody>
      </p:sp>
    </p:spTree>
    <p:extLst>
      <p:ext uri="{BB962C8B-B14F-4D97-AF65-F5344CB8AC3E}">
        <p14:creationId xmlns:p14="http://schemas.microsoft.com/office/powerpoint/2010/main" val="23401309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9375648" cy="110799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If the Christian life is a struggle, what makes it worth the fight?</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2737"/>
            <a:ext cx="7430606"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FIGHT WITH A SURE HOPE</a:t>
            </a:r>
          </a:p>
          <a:p>
            <a:pPr>
              <a:lnSpc>
                <a:spcPts val="3840"/>
              </a:lnSpc>
            </a:pPr>
            <a:r>
              <a:rPr lang="en-US" sz="3200" spc="160" dirty="0">
                <a:solidFill>
                  <a:srgbClr val="FFFFFF"/>
                </a:solidFill>
                <a:latin typeface="Franklin Gothic Medium" panose="020B0603020102020204" pitchFamily="34" charset="0"/>
              </a:rPr>
              <a:t>1 Timothy 6:12–16</a:t>
            </a: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6764513"/>
            <a:ext cx="81153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FIGHT BY THE SPIRIT’S POWER</a:t>
            </a:r>
          </a:p>
          <a:p>
            <a:pPr>
              <a:lnSpc>
                <a:spcPts val="3840"/>
              </a:lnSpc>
            </a:pPr>
            <a:r>
              <a:rPr lang="en-US" sz="3200" spc="160" dirty="0">
                <a:solidFill>
                  <a:srgbClr val="FFFFFF"/>
                </a:solidFill>
                <a:latin typeface="Franklin Gothic Medium" panose="020B0603020102020204" pitchFamily="34" charset="0"/>
              </a:rPr>
              <a:t>2 Timothy 1:13–14</a:t>
            </a:r>
          </a:p>
        </p:txBody>
      </p:sp>
    </p:spTree>
    <p:extLst>
      <p:ext uri="{BB962C8B-B14F-4D97-AF65-F5344CB8AC3E}">
        <p14:creationId xmlns:p14="http://schemas.microsoft.com/office/powerpoint/2010/main" val="2515943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766048" cy="166199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“carefully guard the precious truth” (2 Timothy 1:14, </a:t>
            </a:r>
            <a:r>
              <a:rPr lang="en-US" sz="2800" dirty="0">
                <a:solidFill>
                  <a:schemeClr val="bg1">
                    <a:lumMod val="95000"/>
                  </a:schemeClr>
                </a:solidFill>
                <a:latin typeface="Corbel" panose="020B0503020204020204" pitchFamily="34" charset="0"/>
                <a:ea typeface="Palatino" pitchFamily="2" charset="77"/>
                <a:cs typeface="Calibri" panose="020F0502020204030204" pitchFamily="34" charset="0"/>
              </a:rPr>
              <a:t>NLT</a:t>
            </a: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 What kinds of things threaten its safety?</a:t>
            </a:r>
          </a:p>
        </p:txBody>
      </p:sp>
    </p:spTree>
    <p:extLst>
      <p:ext uri="{BB962C8B-B14F-4D97-AF65-F5344CB8AC3E}">
        <p14:creationId xmlns:p14="http://schemas.microsoft.com/office/powerpoint/2010/main" val="584861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842248" cy="276998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If you have experienced the baptism in the Holy Spirit, would you share a personal testimony with the class? What would you say to someone who is wondering if they should seek this experience?</a:t>
            </a:r>
          </a:p>
        </p:txBody>
      </p:sp>
    </p:spTree>
    <p:extLst>
      <p:ext uri="{BB962C8B-B14F-4D97-AF65-F5344CB8AC3E}">
        <p14:creationId xmlns:p14="http://schemas.microsoft.com/office/powerpoint/2010/main" val="4042899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817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Christian leaders need continual prayer to remain faithful in their calling.</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314700"/>
            <a:ext cx="6604355" cy="2031325"/>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3</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CHRISTIAN CALLING </a:t>
            </a:r>
            <a:br>
              <a:rPr lang="en-US" sz="360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AND VOCATION</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295400" y="3238500"/>
            <a:ext cx="7315200" cy="6001643"/>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Make a list of leaders—both secular and in the church—to pray for every day this week.</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Thank God for your spiritual heritage, whether it’s long or short. If you are able, personally thank someone who has contributed to it.</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Begin each day by inviting the Holy Spirit to fill, empower, and use you for God’s purposes.</a:t>
            </a:r>
          </a:p>
        </p:txBody>
      </p:sp>
    </p:spTree>
    <p:extLst>
      <p:ext uri="{BB962C8B-B14F-4D97-AF65-F5344CB8AC3E}">
        <p14:creationId xmlns:p14="http://schemas.microsoft.com/office/powerpoint/2010/main" val="41593531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605689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Qualified Christian leaders ensure proper care for God’s household.</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238500"/>
            <a:ext cx="7906385"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4</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TEACHING ON </a:t>
            </a:r>
            <a:br>
              <a:rPr lang="en-US" sz="440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CHURCH LEADERSHIP</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2696913"/>
            <a:ext cx="8056452"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Neglect not the gift that is in thee, which was given thee by prophecy, with the laying on of the hands of the presbytery.</a:t>
            </a:r>
          </a:p>
        </p:txBody>
      </p:sp>
      <p:sp>
        <p:nvSpPr>
          <p:cNvPr id="3" name="TextBox 2">
            <a:extLst>
              <a:ext uri="{FF2B5EF4-FFF2-40B4-BE49-F238E27FC236}">
                <a16:creationId xmlns:a16="http://schemas.microsoft.com/office/drawing/2014/main" id="{C6B7FE2C-7822-F452-B34F-C8EAEC0A750A}"/>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662907"/>
            <a:ext cx="86868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Do not neglect the spiritual gift you received through the prophecy spoken over you when the elders of the church laid their hands on </a:t>
            </a:r>
            <a:r>
              <a:rPr lang="en-US" sz="5499">
                <a:solidFill>
                  <a:srgbClr val="FFFFFF"/>
                </a:solidFill>
                <a:latin typeface="Corbel" panose="020B0503020204020204" pitchFamily="34" charset="0"/>
              </a:rPr>
              <a:t>you.</a:t>
            </a:r>
            <a:endParaRPr lang="en-US" sz="5499" dirty="0">
              <a:solidFill>
                <a:srgbClr val="FFFFFF"/>
              </a:solidFill>
              <a:latin typeface="Corbel" panose="020B0503020204020204" pitchFamily="34" charset="0"/>
            </a:endParaRPr>
          </a:p>
        </p:txBody>
      </p:sp>
      <p:sp>
        <p:nvSpPr>
          <p:cNvPr id="2" name="TextBox 1">
            <a:extLst>
              <a:ext uri="{FF2B5EF4-FFF2-40B4-BE49-F238E27FC236}">
                <a16:creationId xmlns:a16="http://schemas.microsoft.com/office/drawing/2014/main" id="{425AA90B-A0BC-C363-B8F3-2FC7828D7DA3}"/>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1461939"/>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PRAY FOR ALL PEOPLE AND FOR CHURCH LEADERS</a:t>
            </a:r>
            <a:br>
              <a:rPr lang="en-US" sz="3200" spc="160" dirty="0">
                <a:solidFill>
                  <a:srgbClr val="FFFFFF"/>
                </a:solidFill>
                <a:latin typeface="Franklin Gothic Medium" panose="020B0603020102020204" pitchFamily="34" charset="0"/>
              </a:rPr>
            </a:br>
            <a:r>
              <a:rPr lang="en-US" sz="3200" spc="160" dirty="0">
                <a:solidFill>
                  <a:srgbClr val="FFFFFF"/>
                </a:solidFill>
                <a:latin typeface="Franklin Gothic Medium" panose="020B0603020102020204" pitchFamily="34" charset="0"/>
              </a:rPr>
              <a:t>1 Timothy 2:1, 3–7</a:t>
            </a: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771900"/>
            <a:ext cx="8991600" cy="166199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God’s desire is that all people would understand the truth and be saved. How is His desire accomplished? What is your role?</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2737"/>
            <a:ext cx="7430606" cy="1461939"/>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PRAY FOR ALL PEOPLE AND FOR CHURCH LEADERS</a:t>
            </a:r>
            <a:br>
              <a:rPr lang="en-US" sz="3200" spc="160" dirty="0">
                <a:solidFill>
                  <a:srgbClr val="FFFFFF"/>
                </a:solidFill>
                <a:latin typeface="Franklin Gothic Medium" panose="020B0603020102020204" pitchFamily="34" charset="0"/>
              </a:rPr>
            </a:br>
            <a:r>
              <a:rPr lang="en-US" sz="3200" spc="160" dirty="0">
                <a:solidFill>
                  <a:srgbClr val="FFFFFF"/>
                </a:solidFill>
                <a:latin typeface="Franklin Gothic Medium" panose="020B0603020102020204" pitchFamily="34" charset="0"/>
              </a:rPr>
              <a:t>1 Timothy 2:1, 3–7</a:t>
            </a: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7110561"/>
            <a:ext cx="81153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PRAY FOR SECULAR LEADERS</a:t>
            </a:r>
          </a:p>
          <a:p>
            <a:pPr>
              <a:lnSpc>
                <a:spcPts val="3840"/>
              </a:lnSpc>
            </a:pPr>
            <a:r>
              <a:rPr lang="en-US" sz="3200" spc="160" dirty="0">
                <a:solidFill>
                  <a:srgbClr val="FFFFFF"/>
                </a:solidFill>
                <a:latin typeface="Franklin Gothic Medium" panose="020B0603020102020204" pitchFamily="34" charset="0"/>
              </a:rPr>
              <a:t>1 Timothy 2:2</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771900"/>
            <a:ext cx="8915400" cy="276998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did Paul find the motivation to pray for the same authorities who arrested him for spreading the gospel? How do we find the motivation to pray for leaders with whom we may disagree?</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771900"/>
            <a:ext cx="84582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the potential results of our prayers for secular leaders? How might God’s purposes be advanced through our prayers?</a:t>
            </a:r>
          </a:p>
        </p:txBody>
      </p:sp>
    </p:spTree>
    <p:extLst>
      <p:ext uri="{BB962C8B-B14F-4D97-AF65-F5344CB8AC3E}">
        <p14:creationId xmlns:p14="http://schemas.microsoft.com/office/powerpoint/2010/main" val="219648092"/>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1063</TotalTime>
  <Words>2192</Words>
  <Application>Microsoft Macintosh PowerPoint</Application>
  <PresentationFormat>Custom</PresentationFormat>
  <Paragraphs>142</Paragraphs>
  <Slides>25</Slides>
  <Notes>25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25</vt:i4>
      </vt:variant>
    </vt:vector>
  </HeadingPairs>
  <TitlesOfParts>
    <vt:vector size="32" baseType="lpstr">
      <vt:lpstr>Franklin Gothic Medium</vt:lpstr>
      <vt:lpstr>Corbel</vt:lpstr>
      <vt:lpstr>Franklin Gothic Book</vt:lpstr>
      <vt:lpstr>Arial</vt:lpstr>
      <vt:lpstr>Calibri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Hightower, Liz</cp:lastModifiedBy>
  <cp:revision>11</cp:revision>
  <dcterms:created xsi:type="dcterms:W3CDTF">2023-08-11T18:12:45Z</dcterms:created>
  <dcterms:modified xsi:type="dcterms:W3CDTF">2024-02-06T19:24:00Z</dcterms:modified>
  <dc:identifier>DAEvRMTdTXk</dc:identifier>
</cp:coreProperties>
</file>