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90" r:id="rId8"/>
    <p:sldId id="276" r:id="rId9"/>
    <p:sldId id="268" r:id="rId10"/>
    <p:sldId id="277" r:id="rId11"/>
    <p:sldId id="269" r:id="rId12"/>
    <p:sldId id="278" r:id="rId13"/>
    <p:sldId id="270" r:id="rId14"/>
    <p:sldId id="279" r:id="rId15"/>
    <p:sldId id="271" r:id="rId16"/>
    <p:sldId id="285"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Book" panose="020B0503020102020204" pitchFamily="34" charset="0"/>
      <p:regular r:id="rId32"/>
      <p: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1E2F0"/>
    <a:srgbClr val="E9E8F6"/>
    <a:srgbClr val="D2D3E5"/>
    <a:srgbClr val="E1E2FF"/>
    <a:srgbClr val="867698"/>
    <a:srgbClr val="5B2F87"/>
    <a:srgbClr val="006E97"/>
    <a:srgbClr val="1C2327"/>
    <a:srgbClr val="B97B4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25" autoAdjust="0"/>
    <p:restoredTop sz="67848" autoAdjust="0"/>
  </p:normalViewPr>
  <p:slideViewPr>
    <p:cSldViewPr>
      <p:cViewPr varScale="1">
        <p:scale>
          <a:sx n="58" d="100"/>
          <a:sy n="58" d="100"/>
        </p:scale>
        <p:origin x="880" y="2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13" d="100"/>
          <a:sy n="113" d="100"/>
        </p:scale>
        <p:origin x="2256"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2/16/24</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2/16/24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81000"/>
            <a:ext cx="5486400" cy="3086100"/>
          </a:xfrm>
        </p:spPr>
      </p:sp>
      <p:sp>
        <p:nvSpPr>
          <p:cNvPr id="3" name="Notes Placeholder 2"/>
          <p:cNvSpPr>
            <a:spLocks noGrp="1"/>
          </p:cNvSpPr>
          <p:nvPr>
            <p:ph type="body" idx="1"/>
          </p:nvPr>
        </p:nvSpPr>
        <p:spPr>
          <a:xfrm>
            <a:off x="685800" y="3638550"/>
            <a:ext cx="5486400" cy="3600450"/>
          </a:xfrm>
        </p:spPr>
        <p:txBody>
          <a:bodyPr/>
          <a:lstStyle/>
          <a:p>
            <a:r>
              <a:rPr lang="en-US" b="1" dirty="0">
                <a:effectLst/>
              </a:rPr>
              <a:t>INTRODUCING THE STUDY</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Medium" panose="020B0603020102020204" pitchFamily="34" charset="0"/>
              </a:rPr>
              <a:t>Say: A Bible scholar was once told by an acquaintance that they attended “a real New Testament church.” The scholar’s response surprised her friend: “That’s great! I’d like to come sometime soon and interview the heretics.” As we see in many of the New Testament letters, the dust of revival scarcely settles before heresy or false teaching often crops 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Opening Activity—The Honeymoon Is Over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Medium" panose="020B0603020102020204" pitchFamily="34" charset="0"/>
              </a:rPr>
              <a:t>Ask: </a:t>
            </a:r>
            <a:r>
              <a:rPr lang="en-US" i="1" dirty="0">
                <a:effectLst/>
                <a:latin typeface="Franklin Gothic Medium" panose="020B0603020102020204" pitchFamily="34" charset="0"/>
              </a:rPr>
              <a:t>Have you heard the saying, “The honeymoon is over”? In what situations have you experienced the truth of that statement? </a:t>
            </a:r>
            <a:r>
              <a:rPr lang="en-US" dirty="0">
                <a:effectLst/>
                <a:latin typeface="Franklin Gothic Medium" panose="020B0603020102020204" pitchFamily="34" charset="0"/>
              </a:rPr>
              <a:t>Examples may include jobs, friendships, hobbies, political alliances, and of course, romantic relationships. Discuss the reasons behind the shift.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Medium" panose="020B0603020102020204" pitchFamily="34" charset="0"/>
              </a:rPr>
              <a:t>Say: Wonderful descriptions in the Book of Acts following the Day of Pentecost might make us think the Early Church community was nearly perfect. They prayed, worshipped, and ate together. They shared to meet everyone’s needs. And they grew through the apostles’ teaching and the Holy Spirit’s presence. However, the New Testament also records the fact false teaching soon crept into the Church, leading many believers astray. (Share your highlights from the following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Medium" panose="020B0603020102020204" pitchFamily="34" charset="0"/>
              </a:rPr>
              <a:t>We learn from the letters Paul wrote near the end of his ministry that heretical teachers were running rampant in certain churches. He charged both Timothy in Ephesus and Titus on the island of Crete to combat false teaching and oppose its proponents. This context is key when reading 1 and 2 Timothy and Titus. From Paul’s instructions to these Early Church leaders, we can learn how we ought to respond to false teaching we encounter today.</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4:1–2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I solemnly urge you in the presence of God and Christ Jesus, who will someday judge the living and the dead when he comes to set up his Kingdom: 2. Preach the word of God. Be prepared, whether the time is favorable or not. Patiently correct, rebuke, and encourage your people with good teaching.</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effectLst/>
                <a:latin typeface="Franklin Gothic Book" panose="020B0503020102020204" pitchFamily="34" charset="0"/>
              </a:rPr>
              <a:t>1. I charge thee therefore before God, and the Lord Jesus Christ, who shall judge the quick and the dead at his appearing and his kingdom; 2. Preach the word; be instant in season, out of season; reprove, rebuke, exhort with all long suffering and doctrine.</a:t>
            </a:r>
          </a:p>
          <a:p>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Be Prepared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discuss the questions together. Encourage students to take the page home, reflect on their responses, and commit to sharing the gospel whether the timing is convenient or inconvenient.</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4:3–5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3. For a time is coming when people will no longer listen to sound and wholesome teaching. They will follow their own desires and will look for teachers who will tell them whatever their itching ears want to hear. 4. They will reject the truth and chase after myths. 5. But you should keep a clear mind in every situation. Don’t be afraid of suffering for the Lord. Work at telling others the Good News, and fully carry out the ministry God has given you.</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3. For the time will come when they will not endure sound doctrine; but after their own lusts shall they heap to themselves teachers, having itching ears; 4. And they shall turn away their ears from the truth, and shall be turned unto fables. 5. But watch thou in all things, endure afflictions, do the work of an evangelist, make full proof of thy ministry.</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Titus 3:8–9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8. This is a trustworthy saying, and I want you to insist on these teachings so that all who trust in God will devote themselves to doing good. These teachings are good and beneficial for everyone. 9. Do not get involved in foolish discussions about spiritual pedigrees[a] or in quarrels and fights about obedience to Jewish laws. These things are useless and a waste of time.</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8. This is a faithful saying, and these things I will that thou affirm constantly, that they which have believed in God might be careful to maintain good works. These things are good and profitable unto men. 9. But avoid foolish questions, and genealogies, and contentions, and strivings about the law; for they are unprofitable and vain.</a:t>
            </a:r>
          </a:p>
          <a:p>
            <a:pPr marR="0" lvl="0" algn="l" defTabSz="914400" rtl="0" eaLnBrk="1" fontAlgn="auto" latinLnBrk="0" hangingPunct="1">
              <a:lnSpc>
                <a:spcPct val="100000"/>
              </a:lnSpc>
              <a:spcBef>
                <a:spcPts val="0"/>
              </a:spcBef>
              <a:spcAft>
                <a:spcPts val="0"/>
              </a:spcAft>
              <a:buClrTx/>
              <a:buSzTx/>
              <a:tabLst/>
              <a:defRPr/>
            </a:pPr>
            <a:endParaRPr lang="en-US" dirty="0">
              <a:solidFill>
                <a:srgbClr val="000000"/>
              </a:solidFill>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Titus 3:10–11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10. If people are causing divisions among you, give a first and second warning. After that, have nothing more to do with them. 11. For people like that have turned away from the truth, and their own sins condemn them.</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10. A man that is an heretic after the first and second admonition reject; 11. Knowing that he that is such is subverted, and </a:t>
            </a:r>
            <a:r>
              <a:rPr lang="en-US" dirty="0" err="1">
                <a:solidFill>
                  <a:srgbClr val="000000"/>
                </a:solidFill>
                <a:effectLst/>
                <a:latin typeface="Franklin Gothic Book" panose="020B0503020102020204" pitchFamily="34" charset="0"/>
              </a:rPr>
              <a:t>sinneth</a:t>
            </a:r>
            <a:r>
              <a:rPr lang="en-US" dirty="0">
                <a:solidFill>
                  <a:srgbClr val="000000"/>
                </a:solidFill>
                <a:effectLst/>
                <a:latin typeface="Franklin Gothic Book" panose="020B0503020102020204" pitchFamily="34" charset="0"/>
              </a:rPr>
              <a:t>, being condemned of himself.</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Dealing with a False Teaching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Distribute the worksheet and discuss its content. Encourage students to talk about ways to apply Paul’s instructions to their </a:t>
            </a:r>
            <a:r>
              <a:rPr lang="en-US" b="0">
                <a:effectLst/>
                <a:latin typeface="Franklin Gothic Medium" panose="020B0603020102020204" pitchFamily="34" charset="0"/>
              </a:rPr>
              <a:t>lives today. </a:t>
            </a: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
        <p:nvSpPr>
          <p:cNvPr id="5" name="TextBox 4">
            <a:extLst>
              <a:ext uri="{FF2B5EF4-FFF2-40B4-BE49-F238E27FC236}">
                <a16:creationId xmlns:a16="http://schemas.microsoft.com/office/drawing/2014/main" id="{D1CF3CEA-2BD3-A61E-F43B-E77C4B55C231}"/>
              </a:ext>
            </a:extLst>
          </p:cNvPr>
          <p:cNvSpPr txBox="1"/>
          <p:nvPr/>
        </p:nvSpPr>
        <p:spPr>
          <a:xfrm>
            <a:off x="685800" y="4400550"/>
            <a:ext cx="5486400" cy="830997"/>
          </a:xfrm>
          <a:prstGeom prst="rect">
            <a:avLst/>
          </a:prstGeom>
          <a:noFill/>
        </p:spPr>
        <p:txBody>
          <a:bodyPr wrap="square" rtlCol="0">
            <a:spAutoFit/>
          </a:bodyPr>
          <a:lstStyle/>
          <a:p>
            <a:r>
              <a:rPr lang="en-US" sz="1200" dirty="0">
                <a:latin typeface="Franklin Gothic Medium" panose="020B0603020102020204" pitchFamily="34" charset="0"/>
              </a:rPr>
              <a:t>Resource Packet Item 3: Dealing with a False Teaching</a:t>
            </a:r>
          </a:p>
          <a:p>
            <a:r>
              <a:rPr lang="en-US" sz="1200" dirty="0">
                <a:latin typeface="Franklin Gothic Book" panose="020B0503020102020204" pitchFamily="34" charset="0"/>
              </a:rPr>
              <a:t>Distribute the worksheet and discuss its content. Encourage students to talk about ways to apply Paul’s instructions to their lives today.</a:t>
            </a:r>
          </a:p>
          <a:p>
            <a:endParaRPr lang="en-US" sz="1200" dirty="0">
              <a:latin typeface="Franklin Gothic Book" panose="020B0503020102020204" pitchFamily="34" charset="0"/>
            </a:endParaRPr>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The best defense against error and falsehood is thorough saturation in the truth of God’s Word. Along with learning and knowing the truth, we must also live out the truth.</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effectLst/>
                <a:latin typeface="Franklin Gothic Medium" panose="020B0603020102020204" pitchFamily="34" charset="0"/>
              </a:rPr>
              <a:t>1 Timothy 1:5–7; 4:1–3; 6:3–6; 2 Timothy 3:1–7; 4:1–5; Titus 3:8–11</a:t>
            </a:r>
            <a:endParaRPr lang="en-US" dirty="0"/>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distinguish between true and false teaching.</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desire to avoid false teaching and false teachers.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fortify resistance to false teaching.</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4:1</a:t>
            </a:r>
            <a:r>
              <a:rPr lang="en-US" b="1" dirty="0">
                <a:effectLst/>
                <a:latin typeface="Franklin Gothic Medium" panose="020B0603020102020204" pitchFamily="34" charset="0"/>
              </a:rPr>
              <a:t>–</a:t>
            </a:r>
            <a:r>
              <a:rPr lang="en-US" b="1" dirty="0">
                <a:effectLst/>
                <a:latin typeface="Franklin Gothic Book" panose="020B0503020102020204" pitchFamily="34" charset="0"/>
              </a:rPr>
              <a:t>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Now the Holy Spirit tells us clearly that in the last times some will turn away from the true faith; they will follow deceptive spirits and teachings that come from demons. 2. These people are hypocrites and liars, and their consciences are dead. 3. They will say it is wrong to be married and wrong to eat certain foods. But God created those foods to be eaten with thanks by faithful people who know the truth.</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Now the Spirit </a:t>
            </a:r>
            <a:r>
              <a:rPr lang="en-US" dirty="0" err="1">
                <a:solidFill>
                  <a:srgbClr val="000000"/>
                </a:solidFill>
                <a:effectLst/>
                <a:latin typeface="Franklin Gothic Book" panose="020B0503020102020204" pitchFamily="34" charset="0"/>
              </a:rPr>
              <a:t>speaketh</a:t>
            </a:r>
            <a:r>
              <a:rPr lang="en-US" dirty="0">
                <a:solidFill>
                  <a:srgbClr val="000000"/>
                </a:solidFill>
                <a:effectLst/>
                <a:latin typeface="Franklin Gothic Book" panose="020B0503020102020204" pitchFamily="34" charset="0"/>
              </a:rPr>
              <a:t> expressly, that in the latter times some shall depart from the faith, giving heed to seducing spirits, and doctrines of devils; 2. Speaking lies in hypocrisy; having their conscience seared with a hot iron; 3. Forbidding to marry, and commanding to abstain from meats, which God hath created to be received with thanksgiving of them which believe and know the truth.</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Download the video about first- and second-century heresies from </a:t>
            </a:r>
            <a:r>
              <a:rPr lang="en-US" dirty="0" err="1"/>
              <a:t>RadiantLifeCurriculum.com</a:t>
            </a:r>
            <a:r>
              <a:rPr lang="en-US" dirty="0"/>
              <a:t>/Resources and add to this slide.</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747092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Resource Packet Item 1: Warnings against False Teaching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Distribute the worksheet and assign individuals or small groups to read the passages and note the characteristics of false teachers and false teachings. Then discuss your findings together.</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05250"/>
          </a:xfrm>
        </p:spPr>
        <p:txBody>
          <a:bodyPr/>
          <a:lstStyle/>
          <a:p>
            <a:r>
              <a:rPr lang="en-US" b="1" dirty="0">
                <a:effectLst/>
                <a:latin typeface="Franklin Gothic Book" panose="020B0503020102020204" pitchFamily="34" charset="0"/>
              </a:rPr>
              <a:t>1 Timothy 6:3–6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3. Some people may contradict our teaching, but these are the wholesome teachings of the Lord Jesus Christ. These teachings promote a godly life. 4. Anyone who teaches something different is arrogant and lacks understanding. Such a person has an unhealthy desire to quibble over the meaning of words. This stirs up arguments ending in jealousy, division, slander, and evil suspicions. 5. These people always cause trouble. Their minds are corrupt, and they have turned their backs on the truth. To them, a show of godliness is just a way to become wealthy. 6. Yet true godliness with contentment is itself great wealth.</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3. If any man teach otherwise, and consent not to wholesome words, even the words of our Lord Jesus Christ, and to the doctrine which is according to godliness; 4. He is proud, knowing nothing, but doting about questions and </a:t>
            </a:r>
            <a:r>
              <a:rPr lang="en-US" dirty="0" err="1">
                <a:solidFill>
                  <a:srgbClr val="000000"/>
                </a:solidFill>
                <a:effectLst/>
                <a:latin typeface="Franklin Gothic Book" panose="020B0503020102020204" pitchFamily="34" charset="0"/>
              </a:rPr>
              <a:t>strifes</a:t>
            </a:r>
            <a:r>
              <a:rPr lang="en-US" dirty="0">
                <a:solidFill>
                  <a:srgbClr val="000000"/>
                </a:solidFill>
                <a:effectLst/>
                <a:latin typeface="Franklin Gothic Book" panose="020B0503020102020204" pitchFamily="34" charset="0"/>
              </a:rPr>
              <a:t> of words, whereof cometh envy, strife, railings, evil </a:t>
            </a:r>
            <a:r>
              <a:rPr lang="en-US" dirty="0" err="1">
                <a:solidFill>
                  <a:srgbClr val="000000"/>
                </a:solidFill>
                <a:effectLst/>
                <a:latin typeface="Franklin Gothic Book" panose="020B0503020102020204" pitchFamily="34" charset="0"/>
              </a:rPr>
              <a:t>surmisings</a:t>
            </a:r>
            <a:r>
              <a:rPr lang="en-US" dirty="0">
                <a:solidFill>
                  <a:srgbClr val="000000"/>
                </a:solidFill>
                <a:effectLst/>
                <a:latin typeface="Franklin Gothic Book" panose="020B0503020102020204" pitchFamily="34" charset="0"/>
              </a:rPr>
              <a:t>, 5. Perverse </a:t>
            </a:r>
            <a:r>
              <a:rPr lang="en-US" dirty="0" err="1">
                <a:solidFill>
                  <a:srgbClr val="000000"/>
                </a:solidFill>
                <a:effectLst/>
                <a:latin typeface="Franklin Gothic Book" panose="020B0503020102020204" pitchFamily="34" charset="0"/>
              </a:rPr>
              <a:t>disputings</a:t>
            </a:r>
            <a:r>
              <a:rPr lang="en-US" dirty="0">
                <a:solidFill>
                  <a:srgbClr val="000000"/>
                </a:solidFill>
                <a:effectLst/>
                <a:latin typeface="Franklin Gothic Book" panose="020B0503020102020204" pitchFamily="34" charset="0"/>
              </a:rPr>
              <a:t> of men of corrupt minds, and destitute of the truth, supposing that gain is godliness: from such withdraw thyself. 6. But godliness with contentment is great gain.</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r="-43"/>
          <a:stretch/>
        </p:blipFill>
        <p:spPr>
          <a:xfrm>
            <a:off x="917884" y="1056357"/>
            <a:ext cx="16466409"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67698"/>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67698">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301697"/>
            <a:ext cx="9551050" cy="2653162"/>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Paul wrote the pastoral letters to his younger associates in ministry. These lessons take a thematic approach that considers the entire body of instruction he shared with them. Every believer can benefit from the instructions in the pastoral letters.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2024—UNIT 1</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391112" y="6490595"/>
            <a:ext cx="5266940" cy="2275366"/>
          </a:xfrm>
          <a:prstGeom prst="rect">
            <a:avLst/>
          </a:prstGeom>
        </p:spPr>
        <p:txBody>
          <a:bodyPr wrap="square" lIns="0" tIns="0" rIns="0" bIns="0" rtlCol="0" anchor="t">
            <a:spAutoFit/>
          </a:bodyPr>
          <a:lstStyle/>
          <a:p>
            <a:pPr>
              <a:lnSpc>
                <a:spcPts val="5880"/>
              </a:lnSpc>
            </a:pPr>
            <a:r>
              <a:rPr lang="en-US" sz="66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Timothy, Titus, Philemon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E9E8F6">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67698">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686995" y="4168661"/>
              <a:ext cx="2659576"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2 TIMOTHY 4:4</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87"/>
          <a:stretch/>
        </p:blipFill>
        <p:spPr>
          <a:xfrm>
            <a:off x="1028700" y="1111624"/>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marL="914400" indent="-914400">
              <a:lnSpc>
                <a:spcPts val="6000"/>
              </a:lnSpc>
              <a:buFont typeface="+mj-lt"/>
              <a:buAutoNum type="arabicPeriod"/>
            </a:pPr>
            <a:r>
              <a:rPr lang="en-US" sz="5400" dirty="0">
                <a:solidFill>
                  <a:srgbClr val="FFFFFF"/>
                </a:solidFill>
                <a:latin typeface="Franklin Gothic Medium" panose="020B0603020102020204" pitchFamily="34" charset="0"/>
              </a:rPr>
              <a:t>DO NOT BE SEDUCED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BY FALSE TEACHING</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348"/>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marL="914400" indent="-914400">
              <a:lnSpc>
                <a:spcPts val="6000"/>
              </a:lnSpc>
              <a:buFont typeface="+mj-lt"/>
              <a:buAutoNum type="arabicPeriod" startAt="2"/>
            </a:pPr>
            <a:r>
              <a:rPr lang="en-US" sz="5400" dirty="0">
                <a:solidFill>
                  <a:srgbClr val="FFFFFF"/>
                </a:solidFill>
                <a:latin typeface="Franklin Gothic Medium" panose="020B0603020102020204" pitchFamily="34" charset="0"/>
              </a:rPr>
              <a:t>PREACH AND TEACH GOD’S WORD</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474"/>
          <a:stretch/>
        </p:blipFill>
        <p:spPr>
          <a:xfrm flipH="1">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67698"/>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marL="914400" indent="-914400">
              <a:lnSpc>
                <a:spcPts val="6000"/>
              </a:lnSpc>
              <a:buFont typeface="+mj-lt"/>
              <a:buAutoNum type="arabicPeriod" startAt="3"/>
            </a:pPr>
            <a:r>
              <a:rPr lang="en-US" sz="5400" cap="all" baseline="0" dirty="0">
                <a:solidFill>
                  <a:srgbClr val="FFFFFF"/>
                </a:solidFill>
                <a:latin typeface="Franklin Gothic Medium" panose="020B0603020102020204" pitchFamily="34" charset="0"/>
              </a:rPr>
              <a:t>Avoid False Teachers and Their Teachings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117"/>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67698">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67698"/>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t="-895"/>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2024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67698"/>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67698"/>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67698"/>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1—STAND AGAINST FALSE TEACHING</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 PREPARED</a:t>
            </a:r>
          </a:p>
          <a:p>
            <a:pPr>
              <a:lnSpc>
                <a:spcPts val="3840"/>
              </a:lnSpc>
            </a:pPr>
            <a:r>
              <a:rPr lang="en-US" sz="3200" spc="160" dirty="0">
                <a:solidFill>
                  <a:srgbClr val="FFFFFF"/>
                </a:solidFill>
                <a:latin typeface="Franklin Gothic Medium" panose="020B0603020102020204" pitchFamily="34" charset="0"/>
              </a:rPr>
              <a:t>2 Timothy 4:1–2</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417037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Do these tasks remind anyone of parenting? Paul often referred to himself as a father in relation to the people he led. How is good ministry like good parenting?</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For those of us who are not in full-time vocational ministry, how do Paul’s instructions apply to us? How should we respond to those who minister to us?</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 PREPARED</a:t>
            </a:r>
          </a:p>
          <a:p>
            <a:pPr>
              <a:lnSpc>
                <a:spcPts val="3840"/>
              </a:lnSpc>
            </a:pPr>
            <a:r>
              <a:rPr lang="en-US" sz="3200" spc="160" dirty="0">
                <a:solidFill>
                  <a:srgbClr val="FFFFFF"/>
                </a:solidFill>
                <a:latin typeface="Franklin Gothic Medium" panose="020B0603020102020204" pitchFamily="34" charset="0"/>
              </a:rPr>
              <a:t>2 Timothy 4:1–2</a:t>
            </a:r>
          </a:p>
          <a:p>
            <a:pPr>
              <a:lnSpc>
                <a:spcPts val="3840"/>
              </a:lnSpc>
            </a:pPr>
            <a:endParaRPr lang="en-US" sz="3200" spc="160"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FULFILL YOUR MINISTRY</a:t>
            </a:r>
          </a:p>
          <a:p>
            <a:pPr>
              <a:lnSpc>
                <a:spcPts val="3840"/>
              </a:lnSpc>
            </a:pPr>
            <a:r>
              <a:rPr lang="en-US" sz="3200" spc="160" dirty="0">
                <a:solidFill>
                  <a:srgbClr val="FFFFFF"/>
                </a:solidFill>
                <a:latin typeface="Franklin Gothic Medium" panose="020B0603020102020204" pitchFamily="34" charset="0"/>
              </a:rPr>
              <a:t>2 Timothy 4:3–5</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92202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would you rate the modern-day church’s ability to “endure sound doctrine”?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laypeople go about discovering and developing their God-given ministries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(2</a:t>
            </a:r>
            <a:r>
              <a:rPr lang="en-US" dirty="0"/>
              <a:t> </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Timothy 4:5)?</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FALSE TEACHINGS</a:t>
            </a:r>
          </a:p>
          <a:p>
            <a:pPr>
              <a:lnSpc>
                <a:spcPts val="3840"/>
              </a:lnSpc>
            </a:pPr>
            <a:r>
              <a:rPr lang="en-US" sz="3200" spc="160" dirty="0">
                <a:solidFill>
                  <a:srgbClr val="FFFFFF"/>
                </a:solidFill>
                <a:latin typeface="Franklin Gothic Medium" panose="020B0603020102020204" pitchFamily="34" charset="0"/>
              </a:rPr>
              <a:t>Titus 3:8–9</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223248"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we sometimes fail to emphasize good works in an effort to avoid “works-based righteousness”? How can we maintain the appropriate balance?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harmful to engage in the arguments and speculations of false teachings?</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FALSE TEACHINGS</a:t>
            </a:r>
          </a:p>
          <a:p>
            <a:pPr>
              <a:lnSpc>
                <a:spcPts val="3840"/>
              </a:lnSpc>
            </a:pPr>
            <a:r>
              <a:rPr lang="en-US" sz="3200" spc="160" dirty="0">
                <a:solidFill>
                  <a:srgbClr val="FFFFFF"/>
                </a:solidFill>
                <a:latin typeface="Franklin Gothic Medium" panose="020B0603020102020204" pitchFamily="34" charset="0"/>
              </a:rPr>
              <a:t>Titus 3:8–9</a:t>
            </a:r>
          </a:p>
          <a:p>
            <a:pPr>
              <a:lnSpc>
                <a:spcPts val="3840"/>
              </a:lnSpc>
            </a:pPr>
            <a:endParaRPr lang="en-US" sz="3200" spc="160"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FALSE TEACHERS</a:t>
            </a:r>
          </a:p>
          <a:p>
            <a:pPr>
              <a:lnSpc>
                <a:spcPts val="3840"/>
              </a:lnSpc>
            </a:pPr>
            <a:r>
              <a:rPr lang="en-US" sz="3200" spc="160" dirty="0">
                <a:solidFill>
                  <a:srgbClr val="FFFFFF"/>
                </a:solidFill>
                <a:latin typeface="Franklin Gothic Medium" panose="020B0603020102020204" pitchFamily="34" charset="0"/>
              </a:rPr>
              <a:t>Titus 3:10–11</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766048"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steps can be taken to ensure local church discipline is redemptive rather than punitive?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an appropriate way to voice concern in one’s local church without causing division?</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632721" y="3238500"/>
            <a:ext cx="6901679"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Read God’s Word avidly, training your mind to look for and live out its central truths.</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Expect good deeds to flow from the good teaching you receive and from the lives of those who teach it.</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Identify trustworthy teachers of God’s Word and supplement your spiritual diet with their messages. </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056890"/>
            <a:ext cx="7906385" cy="1661993"/>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Leadership development includes relationships that involve prayer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and mentoring.</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2385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Personal Relationships in Christian Ministry</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Christians learn to detect false doctrine as they are instructed in God’s Word.</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314700"/>
            <a:ext cx="6604355" cy="2031325"/>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STAND AGAINST FALSE TEACHING</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543299"/>
            <a:ext cx="8513652"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They shall turn away their ears from the truth, and shall be turned unto fables.</a:t>
            </a:r>
          </a:p>
        </p:txBody>
      </p:sp>
      <p:sp>
        <p:nvSpPr>
          <p:cNvPr id="3" name="TextBox 2">
            <a:extLst>
              <a:ext uri="{FF2B5EF4-FFF2-40B4-BE49-F238E27FC236}">
                <a16:creationId xmlns:a16="http://schemas.microsoft.com/office/drawing/2014/main" id="{C8C5CD6B-137B-A5FF-7E38-7D8C8C38295F}"/>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932485"/>
            <a:ext cx="8686800" cy="1667316"/>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They will reject the truth and chase after </a:t>
            </a:r>
            <a:r>
              <a:rPr lang="en-US" sz="5499">
                <a:solidFill>
                  <a:srgbClr val="FFFFFF"/>
                </a:solidFill>
                <a:latin typeface="Corbel" panose="020B0503020204020204" pitchFamily="34" charset="0"/>
              </a:rPr>
              <a:t>myths.</a:t>
            </a:r>
            <a:endParaRPr lang="en-US" sz="5499" dirty="0">
              <a:solidFill>
                <a:srgbClr val="FFFFFF"/>
              </a:solidFill>
              <a:latin typeface="Corbel" panose="020B0503020204020204" pitchFamily="34" charset="0"/>
            </a:endParaRPr>
          </a:p>
        </p:txBody>
      </p:sp>
      <p:sp>
        <p:nvSpPr>
          <p:cNvPr id="2" name="TextBox 1">
            <a:extLst>
              <a:ext uri="{FF2B5EF4-FFF2-40B4-BE49-F238E27FC236}">
                <a16:creationId xmlns:a16="http://schemas.microsoft.com/office/drawing/2014/main" id="{2B680994-DD19-BDFA-6789-10471F1C2AC8}"/>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 ERA OF DECEPTION</a:t>
            </a:r>
          </a:p>
          <a:p>
            <a:pPr>
              <a:lnSpc>
                <a:spcPts val="3840"/>
              </a:lnSpc>
            </a:pPr>
            <a:r>
              <a:rPr lang="en-US" sz="3200" spc="160" dirty="0">
                <a:solidFill>
                  <a:srgbClr val="FFFFFF"/>
                </a:solidFill>
                <a:latin typeface="Franklin Gothic Medium" panose="020B0603020102020204" pitchFamily="34" charset="0"/>
              </a:rPr>
              <a:t>1 Timothy 4:1–3</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dia Placeholder 1">
            <a:extLst>
              <a:ext uri="{FF2B5EF4-FFF2-40B4-BE49-F238E27FC236}">
                <a16:creationId xmlns:a16="http://schemas.microsoft.com/office/drawing/2014/main" id="{386BF930-832A-F39A-ABA7-2A254457D958}"/>
              </a:ext>
            </a:extLst>
          </p:cNvPr>
          <p:cNvSpPr>
            <a:spLocks noGrp="1"/>
          </p:cNvSpPr>
          <p:nvPr>
            <p:ph type="media" sz="quarter" idx="11"/>
          </p:nvPr>
        </p:nvSpPr>
        <p:spPr/>
        <p:txBody>
          <a:bodyPr/>
          <a:lstStyle/>
          <a:p>
            <a:endParaRPr lang="en-US" dirty="0"/>
          </a:p>
        </p:txBody>
      </p:sp>
    </p:spTree>
    <p:extLst>
      <p:ext uri="{BB962C8B-B14F-4D97-AF65-F5344CB8AC3E}">
        <p14:creationId xmlns:p14="http://schemas.microsoft.com/office/powerpoint/2010/main" val="4209625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916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factors do you think contributed to Timothy’s church falling prey to false teaching? Are there factors that make certain churches more or less vulnerable?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steps can believers take to discern whether teachings they hear align with the New Testament?</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430606"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 ERA OF DECEPTION</a:t>
            </a:r>
          </a:p>
          <a:p>
            <a:pPr>
              <a:lnSpc>
                <a:spcPts val="3840"/>
              </a:lnSpc>
            </a:pPr>
            <a:r>
              <a:rPr lang="en-US" sz="3200" spc="160" dirty="0">
                <a:solidFill>
                  <a:srgbClr val="FFFFFF"/>
                </a:solidFill>
                <a:latin typeface="Franklin Gothic Medium" panose="020B0603020102020204" pitchFamily="34" charset="0"/>
              </a:rPr>
              <a:t>1 Timothy 4:1–3</a:t>
            </a:r>
          </a:p>
          <a:p>
            <a:pPr>
              <a:lnSpc>
                <a:spcPts val="3840"/>
              </a:lnSpc>
            </a:pPr>
            <a:endParaRPr lang="en-US" sz="3200" spc="160"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764513"/>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PURVEYORS OF DECEPTION</a:t>
            </a:r>
          </a:p>
          <a:p>
            <a:pPr>
              <a:lnSpc>
                <a:spcPts val="3840"/>
              </a:lnSpc>
            </a:pPr>
            <a:r>
              <a:rPr lang="en-US" sz="3200" spc="160" dirty="0">
                <a:solidFill>
                  <a:srgbClr val="FFFFFF"/>
                </a:solidFill>
                <a:latin typeface="Franklin Gothic Medium" panose="020B0603020102020204" pitchFamily="34" charset="0"/>
              </a:rPr>
              <a:t>1 Timothy 6:3–6</a:t>
            </a:r>
          </a:p>
        </p:txBody>
      </p:sp>
    </p:spTree>
    <p:extLst>
      <p:ext uri="{BB962C8B-B14F-4D97-AF65-F5344CB8AC3E}">
        <p14:creationId xmlns:p14="http://schemas.microsoft.com/office/powerpoint/2010/main" val="37345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367793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How is nourishment of one’s spirit comparable to nourishment of one’s body? What happens if we routinely consume unhealthy things?</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Some of us have seen prominent ministries brought down by scandal. How has money been a factor in some of these situations? What false teachings (if any) were being perpetuated?</a:t>
            </a: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9080</TotalTime>
  <Words>2044</Words>
  <Application>Microsoft Macintosh PowerPoint</Application>
  <PresentationFormat>Custom</PresentationFormat>
  <Paragraphs>143</Paragraphs>
  <Slides>23</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Calibri</vt:lpstr>
      <vt:lpstr>Franklin Gothic Medium</vt:lpstr>
      <vt:lpstr>Corbel</vt:lpstr>
      <vt:lpstr>Franklin Gothic Book</vt:lpstr>
      <vt:lpstr>Arial</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Crinklaw, Whitney</cp:lastModifiedBy>
  <cp:revision>11</cp:revision>
  <dcterms:created xsi:type="dcterms:W3CDTF">2023-08-11T18:12:45Z</dcterms:created>
  <dcterms:modified xsi:type="dcterms:W3CDTF">2024-02-16T12:00:07Z</dcterms:modified>
  <dc:identifier>DAEvRMTdTXk</dc:identifier>
</cp:coreProperties>
</file>