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handoutMasterIdLst>
    <p:handoutMasterId r:id="rId27"/>
  </p:handoutMasterIdLst>
  <p:sldIdLst>
    <p:sldId id="264" r:id="rId3"/>
    <p:sldId id="282" r:id="rId4"/>
    <p:sldId id="265" r:id="rId5"/>
    <p:sldId id="266" r:id="rId6"/>
    <p:sldId id="267" r:id="rId7"/>
    <p:sldId id="276" r:id="rId8"/>
    <p:sldId id="302" r:id="rId9"/>
    <p:sldId id="268" r:id="rId10"/>
    <p:sldId id="277" r:id="rId11"/>
    <p:sldId id="269" r:id="rId12"/>
    <p:sldId id="278" r:id="rId13"/>
    <p:sldId id="270" r:id="rId14"/>
    <p:sldId id="279" r:id="rId15"/>
    <p:sldId id="271" r:id="rId16"/>
    <p:sldId id="285" r:id="rId17"/>
    <p:sldId id="272" r:id="rId18"/>
    <p:sldId id="289" r:id="rId19"/>
    <p:sldId id="273" r:id="rId20"/>
    <p:sldId id="284" r:id="rId21"/>
    <p:sldId id="283" r:id="rId22"/>
    <p:sldId id="286" r:id="rId23"/>
    <p:sldId id="287" r:id="rId24"/>
    <p:sldId id="288" r:id="rId25"/>
  </p:sldIdLst>
  <p:sldSz cx="18288000" cy="10287000"/>
  <p:notesSz cx="6858000" cy="9144000"/>
  <p:embeddedFontLst>
    <p:embeddedFont>
      <p:font typeface="Corbel" panose="020B0503020204020204" pitchFamily="34" charset="0"/>
      <p:regular r:id="rId28"/>
      <p:bold r:id="rId29"/>
      <p:italic r:id="rId30"/>
      <p:boldItalic r:id="rId31"/>
    </p:embeddedFont>
    <p:embeddedFont>
      <p:font typeface="Franklin Gothic Book" panose="020B0503020102020204" pitchFamily="34" charset="0"/>
      <p:regular r:id="rId32"/>
      <p:italic r:id="rId33"/>
    </p:embeddedFont>
    <p:embeddedFont>
      <p:font typeface="Franklin Gothic Medium" panose="020B0603020102020204" pitchFamily="34" charset="0"/>
      <p:regular r:id="rId34"/>
      <p: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67698"/>
    <a:srgbClr val="006E97"/>
    <a:srgbClr val="1C2327"/>
    <a:srgbClr val="B97B44"/>
    <a:srgbClr val="000000"/>
    <a:srgbClr val="D6A951"/>
    <a:srgbClr val="EC9C55"/>
    <a:srgbClr val="FFFAEC"/>
    <a:srgbClr val="694525"/>
    <a:srgbClr val="946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861" autoAdjust="0"/>
    <p:restoredTop sz="70239" autoAdjust="0"/>
  </p:normalViewPr>
  <p:slideViewPr>
    <p:cSldViewPr>
      <p:cViewPr varScale="1">
        <p:scale>
          <a:sx n="82" d="100"/>
          <a:sy n="82" d="100"/>
        </p:scale>
        <p:origin x="1352"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110" d="100"/>
          <a:sy n="110" d="100"/>
        </p:scale>
        <p:origin x="28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font" Target="fonts/font7.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2/6/24</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2/6/24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57200"/>
            <a:ext cx="5486400" cy="3086100"/>
          </a:xfrm>
        </p:spPr>
      </p:sp>
      <p:sp>
        <p:nvSpPr>
          <p:cNvPr id="3" name="Notes Placeholder 2"/>
          <p:cNvSpPr>
            <a:spLocks noGrp="1"/>
          </p:cNvSpPr>
          <p:nvPr>
            <p:ph type="body" idx="1"/>
          </p:nvPr>
        </p:nvSpPr>
        <p:spPr>
          <a:xfrm>
            <a:off x="685800" y="3714750"/>
            <a:ext cx="5486400" cy="3600450"/>
          </a:xfrm>
        </p:spPr>
        <p:txBody>
          <a:bodyPr/>
          <a:lstStyle/>
          <a:p>
            <a:r>
              <a:rPr lang="en-US" b="1" dirty="0">
                <a:effectLst/>
                <a:latin typeface="Franklin Gothic Book" panose="020B0503020102020204" pitchFamily="34" charset="0"/>
              </a:rPr>
              <a:t>INTRODUCING THE STUDY</a:t>
            </a:r>
          </a:p>
          <a:p>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Say: </a:t>
            </a:r>
            <a:r>
              <a:rPr lang="en-US" dirty="0">
                <a:effectLst/>
                <a:latin typeface="Franklin Gothic Book" panose="020B0503020102020204" pitchFamily="34" charset="0"/>
              </a:rPr>
              <a:t>Today we’ll be looking at mentoring relationships, discussing why and how they are important. In his book, </a:t>
            </a:r>
            <a:r>
              <a:rPr lang="en-US" i="1" dirty="0">
                <a:effectLst/>
                <a:latin typeface="Franklin Gothic Book" panose="020B0503020102020204" pitchFamily="34" charset="0"/>
              </a:rPr>
              <a:t>The Mentor Leader</a:t>
            </a:r>
            <a:r>
              <a:rPr lang="en-US" dirty="0">
                <a:effectLst/>
                <a:latin typeface="Franklin Gothic Book" panose="020B0503020102020204" pitchFamily="34" charset="0"/>
              </a:rPr>
              <a:t>, former NFL coach Tony Dungy says mentoring involves “shaping, nurturing, empowering, and growing. It’s all about relationships, integrity, and perpetual learning. Success is measured in changed lives, strong character, and eternal values rather than in material gain, temporal achievement, or status.”</a:t>
            </a:r>
            <a:r>
              <a:rPr lang="en-US" baseline="30000" dirty="0">
                <a:effectLst/>
                <a:latin typeface="Franklin Gothic Book" panose="020B0503020102020204" pitchFamily="34" charset="0"/>
              </a:rPr>
              <a:t>1</a:t>
            </a:r>
            <a:r>
              <a:rPr lang="en-US" dirty="0">
                <a:effectLst/>
                <a:latin typeface="Franklin Gothic Book" panose="020B0503020102020204" pitchFamily="34" charset="0"/>
              </a:rPr>
              <a:t> When we foster these kinds of relationships in the church, everyone in the family of God benefits.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Opening Activity—Mentors and Mentees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ranklin Gothic Book" panose="020B0503020102020204" pitchFamily="34" charset="0"/>
              </a:rPr>
              <a:t>Ask: </a:t>
            </a:r>
            <a:r>
              <a:rPr lang="en-US" i="1" dirty="0">
                <a:effectLst/>
                <a:latin typeface="Franklin Gothic Book" panose="020B0503020102020204" pitchFamily="34" charset="0"/>
              </a:rPr>
              <a:t>If you’ve ever been a mentor or a mentee, would you tell us about your experience?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effectLst/>
                <a:latin typeface="Franklin Gothic Book" panose="020B0503020102020204" pitchFamily="34" charset="0"/>
              </a:rPr>
              <a:t>Say: </a:t>
            </a:r>
            <a:r>
              <a:rPr lang="en-US" dirty="0">
                <a:effectLst/>
                <a:latin typeface="Franklin Gothic Book" panose="020B0503020102020204" pitchFamily="34" charset="0"/>
              </a:rPr>
              <a:t>Mentoring relationships can be valuable in many areas of life. In the church family, such relationships are intended to nurture Christian growth. Although the Bible doesn’t include the word mentor, Paul both described and modeled mentoring in his pastoral letters. (Share your highlights from the following text.)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Mentoring is a relatively new concept, although it is built on ancient principles and practices. It usually involves an older, more experienced individual guiding a younger person’s growth, learning, and development. Old Testament examples include Moses and Joshua, Eli and Samuel, Elijah and Elisha, and Mordecai and Esther. In the New Testament, Paul mentors Timothy, Titus, and Philemon, who then learn to mentor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1. Tony Dungy, </a:t>
            </a:r>
            <a:r>
              <a:rPr lang="en-US" i="1" dirty="0">
                <a:effectLst/>
                <a:latin typeface="Franklin Gothic Book" panose="020B0503020102020204" pitchFamily="34" charset="0"/>
              </a:rPr>
              <a:t>The Mentor Leader</a:t>
            </a:r>
            <a:r>
              <a:rPr lang="en-US" dirty="0">
                <a:effectLst/>
                <a:latin typeface="Franklin Gothic Book" panose="020B0503020102020204" pitchFamily="34" charset="0"/>
              </a:rPr>
              <a:t> (Carol Stream, IL: Tyndale, 2010), xviii.</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5:2–4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 Treat older women as you would your mother, and treat younger women with all purity as you would your own sisters. 3. Take care of any widow who has no one else to care for her. 4. But if she has children or grandchildren, their first responsibility is to show godliness at home and repay their parents by taking care of them. This is something that pleases God.</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 The elder women as mothers; the younger as sisters, with all purity. 3. Honor widows that are widows indeed. 4. But if any widow have children or nephews, let them learn first to shew piety at home, and to requite their parents: for that is good and acceptable before God.</a:t>
            </a:r>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Titus 2:3–5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3. Similarly, teach the older women to live in a way that honors God. They must not slander others or be heavy drinkers. Instead, they should teach others what is good. 4. These older women must train the younger women to love their husbands and their children, 5. to live wisely and be pure, to work in their homes, to do good, and to be submissive to their husbands. Then they will not bring shame on the word of God.</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3. The aged women likewise, that they be in behavior as becometh holiness, not false accusers, not given to much wine, teachers of good things; 4. That they may teach the young women to be sober, to love their husbands, to love their children, 5. To be discreet, chaste, keepers at home, good, obedient to their own husbands, that the word of God be not blasphemed.</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Resource Packet Item 2: The Gospel Unhindered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Distribute the worksheet and allow a few minutes for students to read and process the information. Then discuss the questions together. </a:t>
            </a:r>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Titus 2:9–12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9. Slaves must always obey their masters and do their best to please them. They must not talk back 10. or steal, but must show themselves to be entirely trustworthy and good. Then they will make the teaching about God our Savior attractive in every way. 11. For the grace of God has been revealed, bringing salvation to all people. 12. And we are instructed to turn from godless living and sinful pleasures. We should live in this evil world with wisdom, righteousness, and devotion to God,</a:t>
            </a:r>
            <a:endParaRPr lang="en-US"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9. Exhort servants to be obedient unto their own masters, and to please them well in all things; not answering again; 10. Not purloining, but shewing all good fidelity; that they may adorn the doctrine of God our Savior in all things. 11. For the grace of God that bringeth salvation hath appeared to all men, 12. Teaching us that, denying ungodliness and worldly lusts, we should live soberly, righteously, and godly, in this present world;</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Resource Packet Item 3: You’re the Mentor</a:t>
            </a:r>
          </a:p>
          <a:p>
            <a:r>
              <a:rPr lang="en-US" dirty="0">
                <a:effectLst/>
                <a:latin typeface="Franklin Gothic Book" panose="020B0503020102020204" pitchFamily="34" charset="0"/>
              </a:rPr>
              <a:t>Distribute the case studies and divide the class into small groups. Assign one case study to each group to discuss. After a few minutes, ask them to share their thoughts with the class, and then discuss the best course of action. </a:t>
            </a:r>
          </a:p>
          <a:p>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Titus 2:13–15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13. while we look forward with hope to that wonderful day when the glory of our great God and Savior, Jesus Christ, will be revealed. 14. He gave his life to free us from every kind of sin, to cleanse us, and to make us his very own people, totally committed to doing good deeds.15. You must teach these things and encourage the believers to do them. You have the authority to correct them when necessary, so don’t let anyone disregard what you say.</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13. Looking for that blessed hope, and the glorious appearing of the great God and our Savior Jesus Christ; 14. Who gave himself for us, that he might redeem us from all iniquity, and purify unto himself a peculiar people, zealous of good works. 15. These things speak, and exhort, and rebuke with all authority. Let no man despise thee.</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Franklin Gothic Book" panose="020B0503020102020204" pitchFamily="34" charset="0"/>
              </a:rPr>
              <a:t>WHAT IS GOD SAYING TO US?</a:t>
            </a:r>
          </a:p>
          <a:p>
            <a:endParaRPr lang="en-US" dirty="0">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Paul’s friends and coworkers have been our mentoring companions the past few weeks. Let’s continue that relationship for years to come, returning to these texts again and again, asking the Holy Spirit to open our eyes to new people we can reach and new ways He can use us. May we fan into flame the gifts God has given us. May we courageously live for Jesus, truly living as God’s special people in this present age.</a:t>
            </a: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p>
          <a:p>
            <a:r>
              <a:rPr lang="en-US" dirty="0">
                <a:effectLst/>
                <a:latin typeface="Arial" panose="020B0604020202020204" pitchFamily="34" charset="0"/>
              </a:rPr>
              <a:t>1 Timothy 5:1–4; 2 Timothy 2:1–2; Titus 2:1–15</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understand the mentoring relationship and its importance.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embrace a vision for the church as a family of believers learning and growing together.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care for widows and others in need and speak out against injustice. </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Timothy 5:1; Titus 2:2, 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effectLst/>
                <a:latin typeface="Franklin Gothic Book" panose="020B0503020102020204" pitchFamily="34" charset="0"/>
              </a:rPr>
              <a:t>5:1. </a:t>
            </a:r>
            <a:r>
              <a:rPr lang="en-US" dirty="0">
                <a:solidFill>
                  <a:srgbClr val="000000"/>
                </a:solidFill>
                <a:effectLst/>
                <a:latin typeface="Franklin Gothic Book" panose="020B0503020102020204" pitchFamily="34" charset="0"/>
              </a:rPr>
              <a:t>Never speak harshly to an older man, but appeal to him respectfully as you would to your own father. Talk to younger men as you would to your own brothers.</a:t>
            </a:r>
          </a:p>
          <a:p>
            <a:pPr marR="0" lvl="0" algn="l" defTabSz="914400" rtl="0" eaLnBrk="1" fontAlgn="auto" latinLnBrk="0" hangingPunct="1">
              <a:lnSpc>
                <a:spcPct val="100000"/>
              </a:lnSpc>
              <a:spcBef>
                <a:spcPts val="0"/>
              </a:spcBef>
              <a:spcAft>
                <a:spcPts val="0"/>
              </a:spcAft>
              <a:buClrTx/>
              <a:buSzTx/>
              <a:tabLst/>
              <a:defRPr/>
            </a:pPr>
            <a:endParaRPr lang="en-US" dirty="0">
              <a:solidFill>
                <a:srgbClr val="000000"/>
              </a:solidFill>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effectLst/>
                <a:latin typeface="Franklin Gothic Book" panose="020B0503020102020204" pitchFamily="34" charset="0"/>
              </a:rPr>
              <a:t>2:2. Teach the older men to exercise self-control, to be worthy of respect, and to live wisely. They must have sound faith and be filled with love and patience. </a:t>
            </a:r>
            <a:r>
              <a:rPr lang="en-US" dirty="0">
                <a:solidFill>
                  <a:srgbClr val="000000"/>
                </a:solidFill>
                <a:effectLst/>
                <a:latin typeface="Franklin Gothic Book" panose="020B0503020102020204" pitchFamily="34" charset="0"/>
              </a:rPr>
              <a:t>6. In the same way, encourage the young men to live wisely.</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5:1. Rebuke not an elder, but intreat him as a father; and the younger men as brethren;</a:t>
            </a:r>
          </a:p>
          <a:p>
            <a:pPr marR="0" lvl="0" algn="l" defTabSz="914400" rtl="0" eaLnBrk="1" fontAlgn="auto" latinLnBrk="0" hangingPunct="1">
              <a:lnSpc>
                <a:spcPct val="100000"/>
              </a:lnSpc>
              <a:spcBef>
                <a:spcPts val="0"/>
              </a:spcBef>
              <a:spcAft>
                <a:spcPts val="0"/>
              </a:spcAft>
              <a:buClrTx/>
              <a:buSzTx/>
              <a:tabLst/>
              <a:defRPr/>
            </a:pPr>
            <a:endParaRPr lang="en-US" dirty="0">
              <a:solidFill>
                <a:srgbClr val="000000"/>
              </a:solidFill>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effectLst/>
                <a:latin typeface="Franklin Gothic Book" panose="020B0503020102020204" pitchFamily="34" charset="0"/>
              </a:rPr>
              <a:t>2:2. That the aged men be sober, grave, temperate, sound in faith, in charity, in patience. 6. Young men likewise exhort to be sober minded.</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Resource Packet Item 1: A Great Mentor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Book" panose="020B0503020102020204" pitchFamily="34" charset="0"/>
              </a:rPr>
              <a:t>Distribute the worksheet and read the characteristics of a great mentor. Add your own ideas, and then discuss the questions together.</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3915390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Titus 2:1, 7–8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marL="228600" marR="0" lvl="0" indent="-228600" algn="l" defTabSz="914400" rtl="0" eaLnBrk="1" fontAlgn="auto" latinLnBrk="0" hangingPunct="1">
              <a:lnSpc>
                <a:spcPct val="100000"/>
              </a:lnSpc>
              <a:spcBef>
                <a:spcPts val="0"/>
              </a:spcBef>
              <a:spcAft>
                <a:spcPts val="0"/>
              </a:spcAft>
              <a:buClrTx/>
              <a:buSzTx/>
              <a:buAutoNum type="arabicPeriod"/>
              <a:tabLst/>
              <a:defRPr/>
            </a:pPr>
            <a:r>
              <a:rPr lang="en-US" dirty="0">
                <a:solidFill>
                  <a:srgbClr val="000000"/>
                </a:solidFill>
                <a:effectLst/>
                <a:latin typeface="Franklin Gothic Book" panose="020B0503020102020204" pitchFamily="34" charset="0"/>
              </a:rPr>
              <a:t>As for you, Titus, promote the kind of living that reflects wholesome teaching. </a:t>
            </a:r>
          </a:p>
          <a:p>
            <a:pPr marL="228600" marR="0" lvl="0" indent="-228600" algn="l" defTabSz="914400" rtl="0" eaLnBrk="1" fontAlgn="auto" latinLnBrk="0" hangingPunct="1">
              <a:lnSpc>
                <a:spcPct val="100000"/>
              </a:lnSpc>
              <a:spcBef>
                <a:spcPts val="0"/>
              </a:spcBef>
              <a:spcAft>
                <a:spcPts val="0"/>
              </a:spcAft>
              <a:buClrTx/>
              <a:buSzTx/>
              <a:buAutoNum type="arabicPeriod"/>
              <a:tabLst/>
              <a:defRPr/>
            </a:pPr>
            <a:endParaRPr lang="en-US" dirty="0">
              <a:solidFill>
                <a:srgbClr val="000000"/>
              </a:solidFill>
              <a:effectLst/>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None/>
              <a:tabLst/>
              <a:defRPr/>
            </a:pPr>
            <a:r>
              <a:rPr lang="en-US" dirty="0">
                <a:effectLst/>
                <a:latin typeface="Franklin Gothic Book" panose="020B0503020102020204" pitchFamily="34" charset="0"/>
              </a:rPr>
              <a:t>7. And you yourself must be an example to them by doing good works of every kind. Let everything you do reflect the integrity and seriousness of your teaching. 8. Teach the truth so that your teaching can’t be criticized. Then those who oppose us will be ashamed and have nothing bad to say about us.</a:t>
            </a:r>
            <a:endParaRPr lang="en-US" dirty="0">
              <a:solidFill>
                <a:srgbClr val="000000"/>
              </a:solidFill>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1. But speak thou the things which become sound doctrine:</a:t>
            </a:r>
          </a:p>
          <a:p>
            <a:pPr marR="0" lvl="0" algn="l" defTabSz="914400" rtl="0" eaLnBrk="1" fontAlgn="auto" latinLnBrk="0" hangingPunct="1">
              <a:lnSpc>
                <a:spcPct val="100000"/>
              </a:lnSpc>
              <a:spcBef>
                <a:spcPts val="0"/>
              </a:spcBef>
              <a:spcAft>
                <a:spcPts val="0"/>
              </a:spcAft>
              <a:buClrTx/>
              <a:buSzTx/>
              <a:tabLst/>
              <a:defRPr/>
            </a:pPr>
            <a:endParaRPr lang="en-US" dirty="0">
              <a:solidFill>
                <a:srgbClr val="000000"/>
              </a:solidFill>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effectLst/>
                <a:latin typeface="Franklin Gothic Book" panose="020B0503020102020204" pitchFamily="34" charset="0"/>
              </a:rPr>
              <a:t>7. In all things shewing thyself a pattern of good works: in doctrine showing uncorruptness, gravity, sincerity, 8. Sound speech, that cannot be condemned; that he that is of the contrary part may be ashamed, having no evil thing to say of you.</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26511612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4" name="AutoShape 4">
            <a:extLst>
              <a:ext uri="{FF2B5EF4-FFF2-40B4-BE49-F238E27FC236}">
                <a16:creationId xmlns:a16="http://schemas.microsoft.com/office/drawing/2014/main" id="{05EDD3A1-F863-7496-B636-CECE49EDD262}"/>
              </a:ext>
            </a:extLst>
          </p:cNvPr>
          <p:cNvSpPr/>
          <p:nvPr userDrawn="1"/>
        </p:nvSpPr>
        <p:spPr>
          <a:xfrm>
            <a:off x="7118993" y="6025912"/>
            <a:ext cx="10258211" cy="3204730"/>
          </a:xfrm>
          <a:prstGeom prst="rect">
            <a:avLst/>
          </a:prstGeom>
          <a:solidFill>
            <a:srgbClr val="867698">
              <a:alpha val="35000"/>
            </a:srgbClr>
          </a:solidFill>
        </p:spPr>
        <p:txBody>
          <a:bodyPr/>
          <a:lstStyle/>
          <a:p>
            <a:endParaRPr lang="en-US" dirty="0"/>
          </a:p>
        </p:txBody>
      </p:sp>
      <p:sp>
        <p:nvSpPr>
          <p:cNvPr id="3" name="AutoShape 3">
            <a:extLst>
              <a:ext uri="{FF2B5EF4-FFF2-40B4-BE49-F238E27FC236}">
                <a16:creationId xmlns:a16="http://schemas.microsoft.com/office/drawing/2014/main" id="{ECB772F8-3089-035B-9E10-670573DA9A7D}"/>
              </a:ext>
            </a:extLst>
          </p:cNvPr>
          <p:cNvSpPr/>
          <p:nvPr userDrawn="1"/>
        </p:nvSpPr>
        <p:spPr>
          <a:xfrm>
            <a:off x="910795" y="6025913"/>
            <a:ext cx="6227572" cy="3204730"/>
          </a:xfrm>
          <a:prstGeom prst="rect">
            <a:avLst/>
          </a:prstGeom>
          <a:solidFill>
            <a:srgbClr val="867698"/>
          </a:solidFill>
        </p:spPr>
        <p:txBody>
          <a:bodyPr/>
          <a:lstStyle/>
          <a:p>
            <a:endParaRPr lang="en-US" dirty="0"/>
          </a:p>
        </p:txBody>
      </p:sp>
      <p:pic>
        <p:nvPicPr>
          <p:cNvPr id="2" name="Picture 2">
            <a:extLst>
              <a:ext uri="{FF2B5EF4-FFF2-40B4-BE49-F238E27FC236}">
                <a16:creationId xmlns:a16="http://schemas.microsoft.com/office/drawing/2014/main" id="{DA9B7B32-F005-4A9A-A499-DC453406D06F}"/>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r="-43"/>
          <a:stretch/>
        </p:blipFill>
        <p:spPr>
          <a:xfrm>
            <a:off x="910795"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482261" y="6301697"/>
            <a:ext cx="9551050" cy="2653162"/>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Paul wrote the pastoral letters to his younger associates in ministry. These lessons take a thematic approach that considers the entire body of instruction he shared with them. Every believer can benefit from the instructions in the pastoral letters.</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2024—UNIT 1</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391112" y="6490595"/>
            <a:ext cx="5266940" cy="2275366"/>
          </a:xfrm>
          <a:prstGeom prst="rect">
            <a:avLst/>
          </a:prstGeom>
        </p:spPr>
        <p:txBody>
          <a:bodyPr wrap="square" lIns="0" tIns="0" rIns="0" bIns="0" rtlCol="0" anchor="t">
            <a:spAutoFit/>
          </a:bodyPr>
          <a:lstStyle/>
          <a:p>
            <a:pPr>
              <a:lnSpc>
                <a:spcPts val="5880"/>
              </a:lnSpc>
            </a:pPr>
            <a:r>
              <a:rPr lang="en-US" sz="66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Timothy, Titus, Philemon</a:t>
            </a:r>
          </a:p>
        </p:txBody>
      </p:sp>
      <p:sp>
        <p:nvSpPr>
          <p:cNvPr id="5" name="AutoShape 4">
            <a:extLst>
              <a:ext uri="{FF2B5EF4-FFF2-40B4-BE49-F238E27FC236}">
                <a16:creationId xmlns:a16="http://schemas.microsoft.com/office/drawing/2014/main" id="{9490E270-E58A-9744-BD12-C2F1155C3B72}"/>
              </a:ext>
            </a:extLst>
          </p:cNvPr>
          <p:cNvSpPr/>
          <p:nvPr userDrawn="1"/>
        </p:nvSpPr>
        <p:spPr>
          <a:xfrm>
            <a:off x="7118992" y="6025912"/>
            <a:ext cx="10258211" cy="3204730"/>
          </a:xfrm>
          <a:prstGeom prst="rect">
            <a:avLst/>
          </a:prstGeom>
          <a:solidFill>
            <a:srgbClr val="867698">
              <a:alpha val="35000"/>
            </a:srgbClr>
          </a:solidFill>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6488C19-DC6B-3AE6-E0BF-912D8283DC90}"/>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8585"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A21B83-9ED9-2DF4-D630-BBA6A70A8F63}"/>
              </a:ext>
            </a:extLst>
          </p:cNvPr>
          <p:cNvPicPr>
            <a:picLocks noChangeAspect="1"/>
          </p:cNvPicPr>
          <p:nvPr userDrawn="1"/>
        </p:nvPicPr>
        <p:blipFill>
          <a:blip r:embed="rId2">
            <a:duotone>
              <a:prstClr val="black"/>
              <a:srgbClr val="E9E8F6">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26237"/>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67698">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585395" y="4168661"/>
              <a:ext cx="2844800"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TITUS 2:7–8</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marL="914400" indent="-914400">
              <a:lnSpc>
                <a:spcPts val="6000"/>
              </a:lnSpc>
              <a:buFont typeface="+mj-lt"/>
              <a:buAutoNum type="arabicPeriod"/>
            </a:pPr>
            <a:r>
              <a:rPr lang="en-US" sz="5400" dirty="0">
                <a:solidFill>
                  <a:srgbClr val="FFFFFF"/>
                </a:solidFill>
                <a:latin typeface="Franklin Gothic Medium" panose="020B0603020102020204" pitchFamily="34" charset="0"/>
              </a:rPr>
              <a:t>MEN MENTORING MEN</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67698"/>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marL="914400" indent="-914400">
              <a:lnSpc>
                <a:spcPts val="6000"/>
              </a:lnSpc>
              <a:buFont typeface="+mj-lt"/>
              <a:buAutoNum type="arabicPeriod" startAt="2"/>
            </a:pPr>
            <a:r>
              <a:rPr lang="en-US" sz="5400" dirty="0">
                <a:solidFill>
                  <a:srgbClr val="FFFFFF"/>
                </a:solidFill>
                <a:latin typeface="Franklin Gothic Medium" panose="020B0603020102020204" pitchFamily="34" charset="0"/>
              </a:rPr>
              <a:t>WOMEN MENTORS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AND WIDOWS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658229"/>
            <a:ext cx="10365601" cy="2296362"/>
          </a:xfrm>
          <a:prstGeom prst="rect">
            <a:avLst/>
          </a:prstGeom>
          <a:solidFill>
            <a:srgbClr val="867698"/>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9144000" y="3036968"/>
            <a:ext cx="8305800" cy="1538883"/>
          </a:xfrm>
          <a:prstGeom prst="rect">
            <a:avLst/>
          </a:prstGeom>
        </p:spPr>
        <p:txBody>
          <a:bodyPr wrap="square" lIns="0" tIns="0" rIns="0" bIns="0" rtlCol="0" anchor="ctr">
            <a:spAutoFit/>
          </a:bodyPr>
          <a:lstStyle/>
          <a:p>
            <a:pPr marL="914400" indent="-914400">
              <a:lnSpc>
                <a:spcPts val="6000"/>
              </a:lnSpc>
              <a:buFont typeface="+mj-lt"/>
              <a:buAutoNum type="arabicPeriod" startAt="3"/>
            </a:pPr>
            <a:r>
              <a:rPr lang="en-US" sz="5400" cap="all" baseline="0" dirty="0">
                <a:solidFill>
                  <a:srgbClr val="FFFFFF"/>
                </a:solidFill>
                <a:latin typeface="Franklin Gothic Medium" panose="020B0603020102020204" pitchFamily="34" charset="0"/>
              </a:rPr>
              <a:t>Encourage Good and Pure Behavior</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rotWithShape="1">
          <a:blip r:embed="rId2">
            <a:extLst>
              <a:ext uri="{28A0092B-C50C-407E-A947-70E740481C1C}">
                <a14:useLocalDpi xmlns:a14="http://schemas.microsoft.com/office/drawing/2010/main"/>
              </a:ext>
            </a:extLst>
          </a:blip>
          <a:srcRect b="-17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6CD1BD4-4625-BF21-7A05-DD74C757D382}"/>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39586" y="1055914"/>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B473A90-FA16-3339-34C6-4A3183A7D0C0}"/>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flipH="1">
            <a:off x="1043941"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67698"/>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C5955A-76EB-1E38-2E06-54618DE88AB6}"/>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54933"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0586D25-FDBF-8B80-E968-A22C2CE3FC6B}"/>
              </a:ext>
            </a:extLst>
          </p:cNvPr>
          <p:cNvPicPr>
            <a:picLocks noChangeAspect="1"/>
          </p:cNvPicPr>
          <p:nvPr userDrawn="1"/>
        </p:nvPicPr>
        <p:blipFill rotWithShape="1">
          <a:blip r:embed="rId2">
            <a:duotone>
              <a:prstClr val="black"/>
              <a:srgbClr val="EEECFF">
                <a:tint val="45000"/>
                <a:satMod val="400000"/>
              </a:srgbClr>
            </a:duotone>
            <a:extLst>
              <a:ext uri="{28A0092B-C50C-407E-A947-70E740481C1C}">
                <a14:useLocalDpi xmlns:a14="http://schemas.microsoft.com/office/drawing/2010/main"/>
              </a:ext>
            </a:extLst>
          </a:blip>
          <a:srcRect t="-895"/>
          <a:stretch/>
        </p:blipFill>
        <p:spPr>
          <a:xfrm>
            <a:off x="1066800" y="8001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2024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67698"/>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BF5BD6-0E8A-42BD-6C5D-8BFA5C0435B7}"/>
              </a:ext>
            </a:extLst>
          </p:cNvPr>
          <p:cNvPicPr>
            <a:picLocks noChangeAspect="1"/>
          </p:cNvPicPr>
          <p:nvPr userDrawn="1"/>
        </p:nvPicPr>
        <p:blipFill>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4072"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67698"/>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67698"/>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77099FD-700C-A33D-206F-5ED2F9FF33C2}"/>
              </a:ext>
            </a:extLst>
          </p:cNvPr>
          <p:cNvPicPr>
            <a:picLocks noChangeAspect="1"/>
          </p:cNvPicPr>
          <p:nvPr userDrawn="1"/>
        </p:nvPicPr>
        <p:blipFill rotWithShape="1">
          <a:blip r:embed="rId2">
            <a:duotone>
              <a:prstClr val="black"/>
              <a:srgbClr val="E9E8F6">
                <a:tint val="45000"/>
                <a:satMod val="400000"/>
              </a:srgbClr>
            </a:duotone>
            <a:extLst>
              <a:ext uri="{28A0092B-C50C-407E-A947-70E740481C1C}">
                <a14:useLocalDpi xmlns:a14="http://schemas.microsoft.com/office/drawing/2010/main"/>
              </a:ext>
            </a:extLst>
          </a:blip>
          <a:srcRect/>
          <a:stretch/>
        </p:blipFill>
        <p:spPr>
          <a:xfrm>
            <a:off x="1029992" y="1039678"/>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67698"/>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67698"/>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67698"/>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7—EXAMPLES OF CHRISTIAN MENTORING</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5364"/>
            <a:ext cx="76962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CARE FOR WIDOWS</a:t>
            </a:r>
          </a:p>
          <a:p>
            <a:pPr>
              <a:lnSpc>
                <a:spcPts val="3840"/>
              </a:lnSpc>
            </a:pPr>
            <a:r>
              <a:rPr lang="en-US" sz="3200" spc="160" dirty="0">
                <a:solidFill>
                  <a:srgbClr val="FFFFFF"/>
                </a:solidFill>
                <a:latin typeface="Franklin Gothic Medium" panose="020B0603020102020204" pitchFamily="34" charset="0"/>
              </a:rPr>
              <a:t>1 Timothy 5:2–4</a:t>
            </a:r>
          </a:p>
        </p:txBody>
      </p:sp>
    </p:spTree>
    <p:extLst>
      <p:ext uri="{BB962C8B-B14F-4D97-AF65-F5344CB8AC3E}">
        <p14:creationId xmlns:p14="http://schemas.microsoft.com/office/powerpoint/2010/main" val="129465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5344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Share some ways you have seen families do a good job of caring for their aging relatives. What does this communicate to others?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Our society has programs in place to help provide for widows, so what should be the church’s role in their care?</a:t>
            </a: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302737"/>
            <a:ext cx="76962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CARE FOR WIDOWS</a:t>
            </a:r>
          </a:p>
          <a:p>
            <a:pPr>
              <a:lnSpc>
                <a:spcPts val="3840"/>
              </a:lnSpc>
            </a:pPr>
            <a:r>
              <a:rPr lang="en-US" sz="3200" spc="160" dirty="0">
                <a:solidFill>
                  <a:srgbClr val="FFFFFF"/>
                </a:solidFill>
                <a:latin typeface="Franklin Gothic Medium" panose="020B0603020102020204" pitchFamily="34" charset="0"/>
              </a:rPr>
              <a:t>1 Timothy 5:2–4</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667500"/>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WOMEN OF DIFFERENT AGES</a:t>
            </a:r>
          </a:p>
          <a:p>
            <a:pPr>
              <a:lnSpc>
                <a:spcPts val="3840"/>
              </a:lnSpc>
            </a:pPr>
            <a:r>
              <a:rPr lang="en-US" sz="3200" spc="160" dirty="0">
                <a:solidFill>
                  <a:srgbClr val="FFFFFF"/>
                </a:solidFill>
                <a:latin typeface="Franklin Gothic Medium" panose="020B0603020102020204" pitchFamily="34" charset="0"/>
              </a:rPr>
              <a:t>Titus 2:3–5</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922776"/>
            <a:ext cx="89154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have cultural changes affected the application of Paul’s instructions for women to be “keepers at home”?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what ways might you be able to learn from people further along in their walk with Christ?</a:t>
            </a: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220200" y="5305364"/>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THIS EVIL WORLD</a:t>
            </a:r>
          </a:p>
          <a:p>
            <a:pPr>
              <a:lnSpc>
                <a:spcPts val="3840"/>
              </a:lnSpc>
            </a:pPr>
            <a:r>
              <a:rPr lang="en-US" sz="3200" spc="160" dirty="0">
                <a:solidFill>
                  <a:srgbClr val="FFFFFF"/>
                </a:solidFill>
                <a:latin typeface="Franklin Gothic Medium" panose="020B0603020102020204" pitchFamily="34" charset="0"/>
              </a:rPr>
              <a:t>Titus 2:9–12</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762000" y="3922776"/>
            <a:ext cx="91440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cultural practices or life circumstances can sometimes distract us from accomplishing God’s work in our communities?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should be the role of Christians in responding to injustice in our world?</a:t>
            </a:r>
          </a:p>
        </p:txBody>
      </p:sp>
    </p:spTree>
    <p:extLst>
      <p:ext uri="{BB962C8B-B14F-4D97-AF65-F5344CB8AC3E}">
        <p14:creationId xmlns:p14="http://schemas.microsoft.com/office/powerpoint/2010/main" val="955555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220200"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THIS EVIL WORLD</a:t>
            </a:r>
          </a:p>
          <a:p>
            <a:pPr>
              <a:lnSpc>
                <a:spcPts val="3840"/>
              </a:lnSpc>
            </a:pPr>
            <a:r>
              <a:rPr lang="en-US" sz="3200" spc="160" dirty="0">
                <a:solidFill>
                  <a:srgbClr val="FFFFFF"/>
                </a:solidFill>
                <a:latin typeface="Franklin Gothic Medium" panose="020B0603020102020204" pitchFamily="34" charset="0"/>
              </a:rPr>
              <a:t>Titus 2:9–12</a:t>
            </a:r>
          </a:p>
        </p:txBody>
      </p:sp>
      <p:sp>
        <p:nvSpPr>
          <p:cNvPr id="7" name="TextBox 8">
            <a:extLst>
              <a:ext uri="{FF2B5EF4-FFF2-40B4-BE49-F238E27FC236}">
                <a16:creationId xmlns:a16="http://schemas.microsoft.com/office/drawing/2014/main" id="{1CFCE852-AEAB-9DE9-6936-21CAFE062AD6}"/>
              </a:ext>
            </a:extLst>
          </p:cNvPr>
          <p:cNvSpPr txBox="1"/>
          <p:nvPr/>
        </p:nvSpPr>
        <p:spPr>
          <a:xfrm>
            <a:off x="9220200" y="6764513"/>
            <a:ext cx="7844995"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LOOKING FORWARD WITH HOPE</a:t>
            </a:r>
          </a:p>
          <a:p>
            <a:pPr>
              <a:lnSpc>
                <a:spcPts val="3840"/>
              </a:lnSpc>
            </a:pPr>
            <a:r>
              <a:rPr lang="en-US" sz="3200" spc="160" dirty="0">
                <a:solidFill>
                  <a:srgbClr val="FFFFFF"/>
                </a:solidFill>
                <a:latin typeface="Franklin Gothic Medium" panose="020B0603020102020204" pitchFamily="34" charset="0"/>
              </a:rPr>
              <a:t>Titus 2:13–15</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648456"/>
            <a:ext cx="8766048"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Given the current state of this world, what encouragement do you find in these verses? What do you think it will be like to live in the fully realized kingdom of God?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According to Titus 2:14, what has Jesus done for us? What were His purposes? How does your life reflect these truths?</a:t>
            </a:r>
          </a:p>
        </p:txBody>
      </p:sp>
    </p:spTree>
    <p:extLst>
      <p:ext uri="{BB962C8B-B14F-4D97-AF65-F5344CB8AC3E}">
        <p14:creationId xmlns:p14="http://schemas.microsoft.com/office/powerpoint/2010/main" val="58486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086100"/>
            <a:ext cx="7086600" cy="6386364"/>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Plan a tangible way to help a widow or other potentially vulnerable person in your neighborhood or church family.</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Ask God to open doors that will place you in a mentoring relationship in your church, either as a mentor or a mentee.</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Prayerfully evaluate your stance on societal injustices, inviting the Holy Spirit’s guidance.</a:t>
            </a: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605689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The Lord Jesus Christ will rule in truth and justice over all the earth.</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238500"/>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8</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THE MESSIAH’S </a:t>
            </a:r>
            <a:br>
              <a:rPr lang="en-US" sz="440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UNIVERSAL REIGN</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 uses a variety of relationships in churches to produce change in His people.</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314700"/>
            <a:ext cx="6604355" cy="2031325"/>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a:t>
            </a:r>
            <a:r>
              <a:rPr lang="en-US" sz="6000" dirty="0">
                <a:solidFill>
                  <a:schemeClr val="bg1">
                    <a:lumMod val="95000"/>
                  </a:schemeClr>
                </a:solidFill>
                <a:latin typeface="Franklin Gothic Medium" panose="020B0603020102020204" pitchFamily="34" charset="0"/>
              </a:rPr>
              <a:t>7</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EXAMPLES OF </a:t>
            </a:r>
            <a:br>
              <a:rPr lang="en-US" sz="360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CHRISTIAN MENTORING</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2273721"/>
            <a:ext cx="8818452" cy="5052858"/>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In all things showing thyself a pattern of good works: in doctrine showing uncorruptness, gravity, sincerity, sound speech that cannot be condemned.</a:t>
            </a:r>
          </a:p>
        </p:txBody>
      </p:sp>
      <p:sp>
        <p:nvSpPr>
          <p:cNvPr id="5" name="TextBox 4">
            <a:extLst>
              <a:ext uri="{FF2B5EF4-FFF2-40B4-BE49-F238E27FC236}">
                <a16:creationId xmlns:a16="http://schemas.microsoft.com/office/drawing/2014/main" id="{9D4348C2-A132-4898-C5CA-3880DAA25F00}"/>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258311"/>
            <a:ext cx="8763000" cy="5015668"/>
          </a:xfrm>
          <a:prstGeom prst="rect">
            <a:avLst/>
          </a:prstGeom>
        </p:spPr>
        <p:txBody>
          <a:bodyPr wrap="square" lIns="0" tIns="0" rIns="0" bIns="0" rtlCol="0" anchor="ctr">
            <a:spAutoFit/>
          </a:bodyPr>
          <a:lstStyle/>
          <a:p>
            <a:pPr>
              <a:lnSpc>
                <a:spcPts val="6599"/>
              </a:lnSpc>
            </a:pPr>
            <a:r>
              <a:rPr lang="en-US" sz="4400" dirty="0">
                <a:solidFill>
                  <a:srgbClr val="FFFFFF"/>
                </a:solidFill>
                <a:latin typeface="Corbel" panose="020B0503020204020204" pitchFamily="34" charset="0"/>
              </a:rPr>
              <a:t>You yourself must be an example to them by doing good works of every kind. Let everything you do reflect the integrity and seriousness of your teaching. Teach the truth so that your teaching can’t be criticized.</a:t>
            </a:r>
          </a:p>
        </p:txBody>
      </p:sp>
      <p:sp>
        <p:nvSpPr>
          <p:cNvPr id="2" name="TextBox 1">
            <a:extLst>
              <a:ext uri="{FF2B5EF4-FFF2-40B4-BE49-F238E27FC236}">
                <a16:creationId xmlns:a16="http://schemas.microsoft.com/office/drawing/2014/main" id="{8122DFD8-1943-84CF-55EA-1DC93A12D9CA}"/>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MEN OF DIFFERENT AGES</a:t>
            </a:r>
          </a:p>
          <a:p>
            <a:pPr>
              <a:lnSpc>
                <a:spcPts val="3840"/>
              </a:lnSpc>
            </a:pPr>
            <a:r>
              <a:rPr lang="en-US" sz="3200" spc="160" dirty="0">
                <a:solidFill>
                  <a:srgbClr val="FFFFFF"/>
                </a:solidFill>
                <a:latin typeface="Franklin Gothic Medium" panose="020B0603020102020204" pitchFamily="34" charset="0"/>
              </a:rPr>
              <a:t>1 Timothy 5:1; Titus 2:2, 6</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771900"/>
            <a:ext cx="89154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habits and practices cement the loving environment in healthy families? How can the church nurture a strong, positive family environment?</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771900"/>
            <a:ext cx="89154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important for Christians to be able to “keep their head” to live wisely and prudently in this world? Who exemplifies that quality for you?</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2694495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1" y="5143500"/>
            <a:ext cx="7430606"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MEN OF DIFFERENT AGES</a:t>
            </a:r>
          </a:p>
          <a:p>
            <a:pPr>
              <a:lnSpc>
                <a:spcPts val="3840"/>
              </a:lnSpc>
            </a:pPr>
            <a:r>
              <a:rPr lang="en-US" sz="3200" spc="160" dirty="0">
                <a:solidFill>
                  <a:srgbClr val="FFFFFF"/>
                </a:solidFill>
                <a:latin typeface="Franklin Gothic Medium" panose="020B0603020102020204" pitchFamily="34" charset="0"/>
              </a:rPr>
              <a:t>1 Timothy 5:1; Titus 2:2, 6</a:t>
            </a:r>
          </a:p>
        </p:txBody>
      </p:sp>
      <p:sp>
        <p:nvSpPr>
          <p:cNvPr id="7" name="TextBox 8">
            <a:extLst>
              <a:ext uri="{FF2B5EF4-FFF2-40B4-BE49-F238E27FC236}">
                <a16:creationId xmlns:a16="http://schemas.microsoft.com/office/drawing/2014/main" id="{1CFCE852-AEAB-9DE9-6936-21CAFE062AD6}"/>
              </a:ext>
            </a:extLst>
          </p:cNvPr>
          <p:cNvSpPr txBox="1"/>
          <p:nvPr/>
        </p:nvSpPr>
        <p:spPr>
          <a:xfrm>
            <a:off x="9144001" y="6515100"/>
            <a:ext cx="81153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EMBODYING WHOLESOME TEACHING</a:t>
            </a:r>
          </a:p>
          <a:p>
            <a:pPr>
              <a:lnSpc>
                <a:spcPts val="3840"/>
              </a:lnSpc>
            </a:pPr>
            <a:r>
              <a:rPr lang="en-US" sz="3200" spc="160" dirty="0">
                <a:solidFill>
                  <a:srgbClr val="FFFFFF"/>
                </a:solidFill>
                <a:latin typeface="Franklin Gothic Medium" panose="020B0603020102020204" pitchFamily="34" charset="0"/>
              </a:rPr>
              <a:t>Titus 2:1, 7–8</a:t>
            </a:r>
          </a:p>
        </p:txBody>
      </p:sp>
    </p:spTree>
    <p:extLst>
      <p:ext uri="{BB962C8B-B14F-4D97-AF65-F5344CB8AC3E}">
        <p14:creationId xmlns:p14="http://schemas.microsoft.com/office/powerpoint/2010/main" val="3734570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4031873"/>
          </a:xfrm>
          <a:prstGeom prst="rect">
            <a:avLst/>
          </a:prstGeom>
        </p:spPr>
        <p:txBody>
          <a:bodyPr wrap="square" lIns="0" tIns="0" rIns="0" bIns="0" rtlCol="0" anchor="t">
            <a:spAutoFit/>
          </a:bodyPr>
          <a:lstStyle/>
          <a:p>
            <a:pPr marL="834390" indent="-560070">
              <a:spcAft>
                <a:spcPts val="12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Did you come to the Lord due to someone’s words or their actions? Which of these has more directly influenced your growth in the Lord?</a:t>
            </a:r>
          </a:p>
          <a:p>
            <a:pPr marL="834390" indent="-560070">
              <a:spcAft>
                <a:spcPts val="12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 you model consistency? Do your coworkers see the same “you” that your fellow church members see?</a:t>
            </a:r>
          </a:p>
        </p:txBody>
      </p:sp>
    </p:spTree>
    <p:extLst>
      <p:ext uri="{BB962C8B-B14F-4D97-AF65-F5344CB8AC3E}">
        <p14:creationId xmlns:p14="http://schemas.microsoft.com/office/powerpoint/2010/main" val="3031513542"/>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6042</TotalTime>
  <Words>2179</Words>
  <Application>Microsoft Macintosh PowerPoint</Application>
  <PresentationFormat>Custom</PresentationFormat>
  <Paragraphs>151</Paragraphs>
  <Slides>23</Slides>
  <Notes>23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Franklin Gothic Medium</vt:lpstr>
      <vt:lpstr>Corbel</vt:lpstr>
      <vt:lpstr>Franklin Gothic Book</vt:lpstr>
      <vt:lpstr>Arial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Hightower, Liz</cp:lastModifiedBy>
  <cp:revision>18</cp:revision>
  <dcterms:created xsi:type="dcterms:W3CDTF">2023-08-11T18:12:45Z</dcterms:created>
  <dcterms:modified xsi:type="dcterms:W3CDTF">2024-02-06T19:59:43Z</dcterms:modified>
  <dc:identifier>DAEvRMTdTXk</dc:identifier>
</cp:coreProperties>
</file>