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handoutMasterIdLst>
    <p:handoutMasterId r:id="rId29"/>
  </p:handoutMasterIdLst>
  <p:sldIdLst>
    <p:sldId id="264" r:id="rId3"/>
    <p:sldId id="282" r:id="rId4"/>
    <p:sldId id="265" r:id="rId5"/>
    <p:sldId id="266" r:id="rId6"/>
    <p:sldId id="267" r:id="rId7"/>
    <p:sldId id="276" r:id="rId8"/>
    <p:sldId id="299" r:id="rId9"/>
    <p:sldId id="268" r:id="rId10"/>
    <p:sldId id="277" r:id="rId11"/>
    <p:sldId id="300" r:id="rId12"/>
    <p:sldId id="269" r:id="rId13"/>
    <p:sldId id="278" r:id="rId14"/>
    <p:sldId id="270" r:id="rId15"/>
    <p:sldId id="279" r:id="rId16"/>
    <p:sldId id="301" r:id="rId17"/>
    <p:sldId id="271" r:id="rId18"/>
    <p:sldId id="285" r:id="rId19"/>
    <p:sldId id="272" r:id="rId20"/>
    <p:sldId id="289" r:id="rId21"/>
    <p:sldId id="273" r:id="rId22"/>
    <p:sldId id="284" r:id="rId23"/>
    <p:sldId id="283" r:id="rId24"/>
    <p:sldId id="286" r:id="rId25"/>
    <p:sldId id="287" r:id="rId26"/>
    <p:sldId id="288" r:id="rId27"/>
  </p:sldIdLst>
  <p:sldSz cx="18288000" cy="10287000"/>
  <p:notesSz cx="6858000" cy="9144000"/>
  <p:embeddedFontLst>
    <p:embeddedFont>
      <p:font typeface="Corbel" panose="020B0503020204020204" pitchFamily="34" charset="0"/>
      <p:regular r:id="rId30"/>
      <p:bold r:id="rId31"/>
      <p:italic r:id="rId32"/>
      <p:boldItalic r:id="rId33"/>
    </p:embeddedFont>
    <p:embeddedFont>
      <p:font typeface="Franklin Gothic Book" panose="020B0503020102020204" pitchFamily="34" charset="0"/>
      <p:regular r:id="rId34"/>
      <p:italic r:id="rId35"/>
    </p:embeddedFont>
    <p:embeddedFont>
      <p:font typeface="Franklin Gothic Medium" panose="020B0603020102020204" pitchFamily="34" charset="0"/>
      <p:regular r:id="rId36"/>
      <p: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EECFF"/>
    <a:srgbClr val="867698"/>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27" autoAdjust="0"/>
    <p:restoredTop sz="77832" autoAdjust="0"/>
  </p:normalViewPr>
  <p:slideViewPr>
    <p:cSldViewPr>
      <p:cViewPr varScale="1">
        <p:scale>
          <a:sx n="91" d="100"/>
          <a:sy n="91" d="100"/>
        </p:scale>
        <p:origin x="472"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02" d="100"/>
          <a:sy n="102" d="100"/>
        </p:scale>
        <p:origin x="340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5.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81000"/>
            <a:ext cx="5486400" cy="3086100"/>
          </a:xfrm>
        </p:spPr>
      </p:sp>
      <p:sp>
        <p:nvSpPr>
          <p:cNvPr id="3" name="Notes Placeholder 2"/>
          <p:cNvSpPr>
            <a:spLocks noGrp="1"/>
          </p:cNvSpPr>
          <p:nvPr>
            <p:ph type="body" idx="1"/>
          </p:nvPr>
        </p:nvSpPr>
        <p:spPr>
          <a:xfrm>
            <a:off x="685800" y="3638550"/>
            <a:ext cx="5486400" cy="3600450"/>
          </a:xfrm>
        </p:spPr>
        <p:txBody>
          <a:bodyPr/>
          <a:lstStyle/>
          <a:p>
            <a:r>
              <a:rPr lang="en-US" b="1" dirty="0">
                <a:effectLst/>
                <a:latin typeface="Franklin Gothic Book" panose="020B0503020102020204" pitchFamily="34" charset="0"/>
              </a:rPr>
              <a:t>INTRODUCING THE STUDY</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Basketball superstar Charles Barkley once made an infamous commercial in which he declared, “I am not a role model.” His point was that dunking a basketball didn’t make him someone kids should emulate. However, many felt he was excusing poor behavior and avoiding real responsibility. As God’s people, we are meant to be role models, showing the world what it looks like to follow Jesus.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Activity—Role Models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i="1" dirty="0">
                <a:effectLst/>
                <a:latin typeface="Franklin Gothic Book" panose="020B0503020102020204" pitchFamily="34" charset="0"/>
              </a:rPr>
              <a:t>Who are some current role models in today’s world? Who has served as a role model in your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Paul told the Corinthian believers, “You should imitate me, just as I imitate Christ” (1 Corinthians 11:1, NLT). It is a Christian’s responsibility to speak and act in a way that shows others how to follow Jesus.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Paul’s instructions for Timothy—by way of the Holy Spirit’s inspiration—continue to speak to us today. Timothy had been a firsthand witness to much of Paul’s life and ministry, and Paul’s actions clearly spoke as loudly as his words. We must also live as conscientious examples for fellow believers, honestly sharing our struggles and victories. This is how the DNA of faith is passed from generation to generation.</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2407313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2:11–13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This is a trustworthy saying: If we die with him, we will also live with him. 12. If we endure hardship, we will reign with him. If we deny him, he will deny us. 13. If we are unfaithful, he remains faithful, for he cannot deny who he is.</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It is a faithful saying: For if we be dead with him, we shall also live with him: 12. If we suffer, we shall also reign with him: if we deny him, he also will deny us: 13. If we believe not, yet he </a:t>
            </a:r>
            <a:r>
              <a:rPr lang="en-US" dirty="0" err="1">
                <a:solidFill>
                  <a:srgbClr val="000000"/>
                </a:solidFill>
                <a:effectLst/>
                <a:latin typeface="Franklin Gothic Book" panose="020B0503020102020204" pitchFamily="34" charset="0"/>
              </a:rPr>
              <a:t>abideth</a:t>
            </a:r>
            <a:r>
              <a:rPr lang="en-US" dirty="0">
                <a:solidFill>
                  <a:srgbClr val="000000"/>
                </a:solidFill>
                <a:effectLst/>
                <a:latin typeface="Franklin Gothic Book" panose="020B0503020102020204" pitchFamily="34" charset="0"/>
              </a:rPr>
              <a:t> faithful: he cannot deny himself.</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Trustworthy Sayings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read the Scripture passages. Then answer the questions and work together as a class to write your own “trustworthy saying.”</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2:14–15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14. Remind everyone about these things, and command them in God’s presence to stop fighting over words. Such arguments are useless, and they can ruin those who hear them. 15. Work hard so you can present yourself to God and receive his approval. Be a good worker, one who does not need to be ashamed and who correctly explains the word of truth.</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14. Of these things put them in remembrance, charging them before the Lord that they strive not about words to no profit, but to the subverting of the hearers. 15. Study to shew thyself approved unto God, a workman that </a:t>
            </a:r>
            <a:r>
              <a:rPr lang="en-US" dirty="0" err="1">
                <a:solidFill>
                  <a:srgbClr val="000000"/>
                </a:solidFill>
                <a:effectLst/>
                <a:latin typeface="Franklin Gothic Book" panose="020B0503020102020204" pitchFamily="34" charset="0"/>
              </a:rPr>
              <a:t>needeth</a:t>
            </a:r>
            <a:r>
              <a:rPr lang="en-US" dirty="0">
                <a:solidFill>
                  <a:srgbClr val="000000"/>
                </a:solidFill>
                <a:effectLst/>
                <a:latin typeface="Franklin Gothic Book" panose="020B0503020102020204" pitchFamily="34" charset="0"/>
              </a:rPr>
              <a:t> not to be ashamed, rightly dividing the word of truth.</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25149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Philemon 8–12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That is why I am boldly asking a favor of you. I could demand it in the name of Christ because it is the right thing for you to do. 9. But because of our love, I prefer simply to ask you. Consider this as a request from me—Paul, an old man and now also a prisoner for the sake of Christ Jesus. 10. I appeal to you to show kindness to my child, Onesimus. I became his father in the faith while here in prison. 11. Onesimus hasn’t been of much use to you in the past, but now he is very useful to both of us. 12. I am sending him back to you, and with him comes my own heart.</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Wherefore, though I might be much bold in Christ to enjoin thee that which is convenient, 9. Yet for love's sake I rather beseech thee, being such an one as Paul the aged, and now also a prisoner of Jesus Christ. 10. I beseech thee for my son Onesimus, whom I have begotten in my bonds: 11. Which in time past was to thee unprofitable, but now profitable to thee and to me: 12. Whom I have sent again: thou therefore receive him, that is, mine own bowels:</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Philemon 13–16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I wanted to keep him here with me while I am in these chains for preaching the Good News, and he would have helped me on your behalf. 14. But I didn’t want to do anything without your consent. I wanted you to help because you were willing, not because you were forced. 15. It seems you lost Onesimus for a little while so that you could have him back forever. 16. He is no longer like a slave to you. He is more than a slave, for he is a beloved brother, especially to me. Now he will mean much more to you, both as a man and as a brother in the Lord.</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Whom I would have retained with me, that in thy stead he might have ministered unto me in the bonds of the gospel: 14. But without thy mind would I do nothing; that thy benefit should not be as it were of necessity, but willingly. 15. For perhaps he therefore departed for a season, that thou shouldest receive him for ever; 16. Not now as a servant, but above a servant, a brother beloved, specially to me, but how much more unto thee, both in the flesh, and in the Lord?</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
        <p:nvSpPr>
          <p:cNvPr id="5" name="TextBox 4">
            <a:extLst>
              <a:ext uri="{FF2B5EF4-FFF2-40B4-BE49-F238E27FC236}">
                <a16:creationId xmlns:a16="http://schemas.microsoft.com/office/drawing/2014/main" id="{FBD659F7-54EF-C695-5EBC-79FF37461C48}"/>
              </a:ext>
            </a:extLst>
          </p:cNvPr>
          <p:cNvSpPr txBox="1"/>
          <p:nvPr/>
        </p:nvSpPr>
        <p:spPr>
          <a:xfrm>
            <a:off x="685800" y="4400550"/>
            <a:ext cx="5486400" cy="646331"/>
          </a:xfrm>
          <a:prstGeom prst="rect">
            <a:avLst/>
          </a:prstGeom>
          <a:noFill/>
        </p:spPr>
        <p:txBody>
          <a:bodyPr wrap="square" rtlCol="0">
            <a:spAutoFit/>
          </a:bodyPr>
          <a:lstStyle/>
          <a:p>
            <a:r>
              <a:rPr lang="en-US" sz="1200" b="1" dirty="0">
                <a:latin typeface="Franklin Gothic Book" panose="020B0503020102020204" pitchFamily="34" charset="0"/>
              </a:rPr>
              <a:t>Resource Packet Item 3: The Rest of Onesimus’s Story</a:t>
            </a:r>
          </a:p>
          <a:p>
            <a:r>
              <a:rPr lang="en-US" sz="1200" dirty="0">
                <a:latin typeface="Franklin Gothic Book" panose="020B0503020102020204" pitchFamily="34" charset="0"/>
              </a:rPr>
              <a:t>Distribute the worksheet and have students consider how God might use them to bring someone to Jesus and change the trajectory of their life.</a:t>
            </a:r>
          </a:p>
        </p:txBody>
      </p:sp>
    </p:spTree>
    <p:extLst>
      <p:ext uri="{BB962C8B-B14F-4D97-AF65-F5344CB8AC3E}">
        <p14:creationId xmlns:p14="http://schemas.microsoft.com/office/powerpoint/2010/main" val="423894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Franklin Gothic Book" panose="020B0503020102020204" pitchFamily="34" charset="0"/>
              </a:rPr>
              <a:t>Study Text: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1 Timothy 4:9–13; 2 Timothy 2:11–16; Philemon 8–16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Franklin Gothic Book" panose="020B0503020102020204" pitchFamily="34" charset="0"/>
            </a:endParaRPr>
          </a:p>
          <a:p>
            <a:r>
              <a:rPr lang="en-US" b="1" dirty="0">
                <a:latin typeface="Franklin Gothic Book" panose="020B0503020102020204" pitchFamily="34" charset="0"/>
              </a:rPr>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be able to describe Paul’s continual focus on Christ.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be transparent with one another in their struggles.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disciple (or be discipled by) fellow believers in evangelism and Christian decision-making.</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WHAT IS GOD SAYING TO US?</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God desires for us to be living examples to fellow believers, acknowledging the struggles we face and guiding others to meet their own challenges. Jesus’ suffering gives meaning to our struggles, even as His resurrection gives us life. As we follow Him faithfully, we should continually teach and learn from one another so the Kingdom continues to grow.</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24</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4:9–10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9. This is a trustworthy saying, and everyone should accept it. 10. This is why we work hard and continue to struggle, for our hope is in the living God, who is the Savior of all people and particularly of all believers.</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9. This is a faithful saying and worthy of all acceptation. 10. For therefore we both labor and suffer reproach, because we trust in the living God, who is the Savior of all men, specially of those that believe.</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Resource Packet Item 1: Paul’s Hardships</a:t>
            </a:r>
          </a:p>
          <a:p>
            <a:r>
              <a:rPr lang="en-US" dirty="0">
                <a:effectLst/>
                <a:latin typeface="Franklin Gothic Book" panose="020B0503020102020204" pitchFamily="34" charset="0"/>
              </a:rPr>
              <a:t>Distribute the worksheet and read the passage it references. Then discuss the questions together or encourage students to answer them on their own.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196004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4:11–13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Teach these things and insist that everyone learn them. 12. Don’t let anyone think less of you because you are young. Be an example to all believers in what you say, in the way you live, in your love, your faith, and your purity. 13. Until I get there, focus on reading the Scriptures to the church, encouraging the believers, and teaching them.</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These things command and teach. 12. Let no man despise thy youth; but be thou an example of the believers, in word, in conversation, in charity, in spirit, in faith, in purity. 13. Till I come, give attendance to reading, to exhortation, to doctrine.</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D0749386-F2FA-F220-18F6-4BA670D8CC60}"/>
              </a:ext>
            </a:extLst>
          </p:cNvPr>
          <p:cNvSpPr/>
          <p:nvPr userDrawn="1"/>
        </p:nvSpPr>
        <p:spPr>
          <a:xfrm>
            <a:off x="7138367" y="6025912"/>
            <a:ext cx="10238837" cy="3204731"/>
          </a:xfrm>
          <a:prstGeom prst="rect">
            <a:avLst/>
          </a:prstGeom>
          <a:solidFill>
            <a:srgbClr val="867698">
              <a:alpha val="35000"/>
            </a:srgbClr>
          </a:solidFill>
        </p:spPr>
        <p:txBody>
          <a:bodyPr/>
          <a:lstStyle/>
          <a:p>
            <a:endParaRPr lang="en-US" dirty="0"/>
          </a:p>
        </p:txBody>
      </p:sp>
      <p:sp>
        <p:nvSpPr>
          <p:cNvPr id="3" name="AutoShape 3">
            <a:extLst>
              <a:ext uri="{FF2B5EF4-FFF2-40B4-BE49-F238E27FC236}">
                <a16:creationId xmlns:a16="http://schemas.microsoft.com/office/drawing/2014/main" id="{276A125E-BA49-641E-B2A5-7F8844F126A9}"/>
              </a:ext>
            </a:extLst>
          </p:cNvPr>
          <p:cNvSpPr/>
          <p:nvPr userDrawn="1"/>
        </p:nvSpPr>
        <p:spPr>
          <a:xfrm>
            <a:off x="910795" y="6025913"/>
            <a:ext cx="6227572" cy="3204730"/>
          </a:xfrm>
          <a:prstGeom prst="rect">
            <a:avLst/>
          </a:prstGeom>
          <a:solidFill>
            <a:srgbClr val="867698"/>
          </a:solidFill>
        </p:spPr>
        <p:txBody>
          <a:bodyPr/>
          <a:lstStyle/>
          <a:p>
            <a:endParaRPr lang="en-US" dirty="0"/>
          </a:p>
        </p:txBody>
      </p:sp>
      <p:pic>
        <p:nvPicPr>
          <p:cNvPr id="2" name="Picture 2">
            <a:extLst>
              <a:ext uri="{FF2B5EF4-FFF2-40B4-BE49-F238E27FC236}">
                <a16:creationId xmlns:a16="http://schemas.microsoft.com/office/drawing/2014/main" id="{B50B55BC-3299-5902-1126-3E352CA6F6FD}"/>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0795"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5" name="AutoShape 4">
            <a:extLst>
              <a:ext uri="{FF2B5EF4-FFF2-40B4-BE49-F238E27FC236}">
                <a16:creationId xmlns:a16="http://schemas.microsoft.com/office/drawing/2014/main" id="{F12993CF-CEED-5B20-2DF9-F735B0FCB7BF}"/>
              </a:ext>
            </a:extLst>
          </p:cNvPr>
          <p:cNvSpPr/>
          <p:nvPr userDrawn="1"/>
        </p:nvSpPr>
        <p:spPr>
          <a:xfrm>
            <a:off x="7118993" y="6025912"/>
            <a:ext cx="10258211" cy="3204730"/>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D55F70-996C-6AD7-77A8-4CD5255F57CE}"/>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8585"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C286EC-E7A7-FB0E-C284-F324C90DC14D}"/>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26237"/>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5395" y="4168661"/>
              <a:ext cx="2844800"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TIMOTHY 4:10</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BE AN EXAMPLE TO FELLOW BELIEVERS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337"/>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SUFFERING, DIALOGUE,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AND TEACHING</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658229"/>
            <a:ext cx="10365601" cy="2296362"/>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9144000" y="3036968"/>
            <a:ext cx="8305800" cy="1538883"/>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Commit to Disciple Fellow Believers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30"/>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D13DDA-0B89-78F0-106D-03AF5F76BFB7}"/>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1804494-AA08-1AB6-8D41-24DE75360D8D}"/>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01C2C19-A595-BEAE-4060-A7AA56EF045C}"/>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54933"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2885B2-2D76-9AF4-6F45-AB2140490CD7}"/>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899084" y="647700"/>
            <a:ext cx="16230600" cy="8870014"/>
          </a:xfrm>
          <a:prstGeom prst="rect">
            <a:avLst/>
          </a:prstGeom>
        </p:spPr>
      </p:pic>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EEECFF">
                <a:tint val="45000"/>
                <a:satMod val="400000"/>
              </a:srgbClr>
            </a:duotone>
            <a:extLst>
              <a:ext uri="{28A0092B-C50C-407E-A947-70E740481C1C}">
                <a14:useLocalDpi xmlns:a14="http://schemas.microsoft.com/office/drawing/2010/main"/>
              </a:ext>
            </a:extLst>
          </a:blip>
          <a:srcRect t="-895"/>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10CC3A-FC6D-6EF5-DC14-E23533D11175}"/>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4072"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52E942-43F7-73C4-9661-E8ABC9449A6C}"/>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9992" y="1039678"/>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6—EXEMPLIFY FAITHFUL CHRISTIAN SERVICE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19500"/>
            <a:ext cx="88392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difference between exhortation and teaching? How do both relate to the reading of the Scriptures?</a:t>
            </a:r>
          </a:p>
        </p:txBody>
      </p:sp>
    </p:spTree>
    <p:extLst>
      <p:ext uri="{BB962C8B-B14F-4D97-AF65-F5344CB8AC3E}">
        <p14:creationId xmlns:p14="http://schemas.microsoft.com/office/powerpoint/2010/main" val="1944993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JOINT-HEIRS WITH JESUS</a:t>
            </a:r>
          </a:p>
          <a:p>
            <a:pPr>
              <a:lnSpc>
                <a:spcPts val="3840"/>
              </a:lnSpc>
            </a:pPr>
            <a:r>
              <a:rPr lang="en-US" sz="3200" spc="160" dirty="0">
                <a:solidFill>
                  <a:srgbClr val="FFFFFF"/>
                </a:solidFill>
                <a:latin typeface="Franklin Gothic Medium" panose="020B0603020102020204" pitchFamily="34" charset="0"/>
              </a:rPr>
              <a:t>2 Timothy 2:11–13</a:t>
            </a:r>
          </a:p>
        </p:txBody>
      </p:sp>
    </p:spTree>
    <p:extLst>
      <p:ext uri="{BB962C8B-B14F-4D97-AF65-F5344CB8AC3E}">
        <p14:creationId xmlns:p14="http://schemas.microsoft.com/office/powerpoint/2010/main" val="1294655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15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Did the final sentence of the trustworthy saying surprise you? What might be the significance of the way Paul changes the pattern in that final line?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our suffering change when seen in the light of Jesus’ suffering? What meaning does it acquire?</a:t>
            </a:r>
          </a:p>
        </p:txBody>
      </p:sp>
    </p:spTree>
    <p:extLst>
      <p:ext uri="{BB962C8B-B14F-4D97-AF65-F5344CB8AC3E}">
        <p14:creationId xmlns:p14="http://schemas.microsoft.com/office/powerpoint/2010/main" val="1853337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JOINT-HEIRS WITH JESUS</a:t>
            </a:r>
          </a:p>
          <a:p>
            <a:pPr>
              <a:lnSpc>
                <a:spcPts val="3840"/>
              </a:lnSpc>
            </a:pPr>
            <a:r>
              <a:rPr lang="en-US" sz="3200" spc="160" dirty="0">
                <a:solidFill>
                  <a:srgbClr val="FFFFFF"/>
                </a:solidFill>
                <a:latin typeface="Franklin Gothic Medium" panose="020B0603020102020204" pitchFamily="34" charset="0"/>
              </a:rPr>
              <a:t>2 Timothy 2:11–13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6675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SEEK GOD’S APPROVAL</a:t>
            </a:r>
          </a:p>
          <a:p>
            <a:pPr>
              <a:lnSpc>
                <a:spcPts val="3840"/>
              </a:lnSpc>
            </a:pPr>
            <a:r>
              <a:rPr lang="en-US" sz="3200" spc="160" dirty="0">
                <a:solidFill>
                  <a:srgbClr val="FFFFFF"/>
                </a:solidFill>
                <a:latin typeface="Franklin Gothic Medium" panose="020B0603020102020204" pitchFamily="34" charset="0"/>
              </a:rPr>
              <a:t>2 Timothy 2:14–15</a:t>
            </a:r>
          </a:p>
        </p:txBody>
      </p:sp>
    </p:spTree>
    <p:extLst>
      <p:ext uri="{BB962C8B-B14F-4D97-AF65-F5344CB8AC3E}">
        <p14:creationId xmlns:p14="http://schemas.microsoft.com/office/powerpoint/2010/main" val="3663860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comparable in our own day to the useless and speculative “word-fighting” Paul sought to prohibit? What is its effect on those exposed to it? What should be done to rid the church of it?</a:t>
            </a:r>
          </a:p>
        </p:txBody>
      </p:sp>
    </p:spTree>
    <p:extLst>
      <p:ext uri="{BB962C8B-B14F-4D97-AF65-F5344CB8AC3E}">
        <p14:creationId xmlns:p14="http://schemas.microsoft.com/office/powerpoint/2010/main" val="463717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a believer “work hard” to receive God’s approval? Why is this important since we are accepted already by God “in Christ,” on the basis of His saving work?</a:t>
            </a:r>
          </a:p>
        </p:txBody>
      </p:sp>
    </p:spTree>
    <p:extLst>
      <p:ext uri="{BB962C8B-B14F-4D97-AF65-F5344CB8AC3E}">
        <p14:creationId xmlns:p14="http://schemas.microsoft.com/office/powerpoint/2010/main" val="1084204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5364"/>
            <a:ext cx="7236501"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APPEAL TO ACCEPT ONESIMUS BACK</a:t>
            </a:r>
          </a:p>
          <a:p>
            <a:pPr>
              <a:lnSpc>
                <a:spcPts val="3840"/>
              </a:lnSpc>
            </a:pPr>
            <a:r>
              <a:rPr lang="en-US" sz="3200" spc="160" dirty="0">
                <a:solidFill>
                  <a:srgbClr val="FFFFFF"/>
                </a:solidFill>
                <a:latin typeface="Franklin Gothic Medium" panose="020B0603020102020204" pitchFamily="34" charset="0"/>
              </a:rPr>
              <a:t>Philemon 8–12</a:t>
            </a:r>
          </a:p>
        </p:txBody>
      </p:sp>
    </p:spTree>
    <p:extLst>
      <p:ext uri="{BB962C8B-B14F-4D97-AF65-F5344CB8AC3E}">
        <p14:creationId xmlns:p14="http://schemas.microsoft.com/office/powerpoint/2010/main" val="2340130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842248"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Paul’s method of handling Onesimus be an example for us?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can show the kind of radical forgiveness and hospitality that Paul asked Philemon to show?</a:t>
            </a:r>
          </a:p>
        </p:txBody>
      </p:sp>
    </p:spTree>
    <p:extLst>
      <p:ext uri="{BB962C8B-B14F-4D97-AF65-F5344CB8AC3E}">
        <p14:creationId xmlns:p14="http://schemas.microsoft.com/office/powerpoint/2010/main" val="955555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0200"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APPEAL TO ACCEPT ONESIMUS BACK</a:t>
            </a:r>
          </a:p>
          <a:p>
            <a:pPr>
              <a:lnSpc>
                <a:spcPts val="3840"/>
              </a:lnSpc>
            </a:pPr>
            <a:r>
              <a:rPr lang="en-US" sz="3200" spc="160" dirty="0">
                <a:solidFill>
                  <a:srgbClr val="FFFFFF"/>
                </a:solidFill>
                <a:latin typeface="Franklin Gothic Medium" panose="020B0603020102020204" pitchFamily="34" charset="0"/>
              </a:rPr>
              <a:t>Philemon 8–12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220200" y="6764513"/>
            <a:ext cx="7844995"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APPEAL TO PHILEMON AS A BROTHER</a:t>
            </a:r>
          </a:p>
          <a:p>
            <a:pPr>
              <a:lnSpc>
                <a:spcPts val="3840"/>
              </a:lnSpc>
            </a:pPr>
            <a:r>
              <a:rPr lang="en-US" sz="3200" spc="160" dirty="0">
                <a:solidFill>
                  <a:srgbClr val="FFFFFF"/>
                </a:solidFill>
                <a:latin typeface="Franklin Gothic Medium" panose="020B0603020102020204" pitchFamily="34" charset="0"/>
              </a:rPr>
              <a:t>Philemon 13–16</a:t>
            </a:r>
          </a:p>
        </p:txBody>
      </p:sp>
    </p:spTree>
    <p:extLst>
      <p:ext uri="{BB962C8B-B14F-4D97-AF65-F5344CB8AC3E}">
        <p14:creationId xmlns:p14="http://schemas.microsoft.com/office/powerpoint/2010/main" val="2515943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do you relate to Philemon? To Onesimus? To Paul?</a:t>
            </a:r>
          </a:p>
        </p:txBody>
      </p:sp>
    </p:spTree>
    <p:extLst>
      <p:ext uri="{BB962C8B-B14F-4D97-AF65-F5344CB8AC3E}">
        <p14:creationId xmlns:p14="http://schemas.microsoft.com/office/powerpoint/2010/main" val="58486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 servants teach by both word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and deed.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6</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EXEMPLIFY FAITHFUL </a:t>
            </a:r>
            <a:br>
              <a:rPr lang="en-US" sz="360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CHRISTIAN SERVICE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239000" cy="544764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three believers who you know are following your example as you follow Jesus.</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What is one way you could be a better example for those three people?</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Begin each day this week with the prayer, “Conform my life to Yours today, Jesus!”</a:t>
            </a:r>
          </a:p>
        </p:txBody>
      </p:sp>
    </p:spTree>
    <p:extLst>
      <p:ext uri="{BB962C8B-B14F-4D97-AF65-F5344CB8AC3E}">
        <p14:creationId xmlns:p14="http://schemas.microsoft.com/office/powerpoint/2010/main" val="4159353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05689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uses a variety of relationships in churches to produce change in His people.</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EXAMPLES OF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CHRISTIAN MENTORING</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3"/>
            <a:ext cx="88184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Therefore we both labor and suffer reproach, because we trust in the living God, who is the Savior of all men, specially of those that believe.</a:t>
            </a:r>
          </a:p>
        </p:txBody>
      </p:sp>
      <p:sp>
        <p:nvSpPr>
          <p:cNvPr id="5" name="TextBox 4">
            <a:extLst>
              <a:ext uri="{FF2B5EF4-FFF2-40B4-BE49-F238E27FC236}">
                <a16:creationId xmlns:a16="http://schemas.microsoft.com/office/drawing/2014/main" id="{9D4348C2-A132-4898-C5CA-3880DAA25F0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62907"/>
            <a:ext cx="85344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This is why we work hard and continue to struggle, for our hope is in the living God, who is the Savior of all people and particularly of all believers.</a:t>
            </a:r>
          </a:p>
        </p:txBody>
      </p:sp>
      <p:sp>
        <p:nvSpPr>
          <p:cNvPr id="2" name="TextBox 1">
            <a:extLst>
              <a:ext uri="{FF2B5EF4-FFF2-40B4-BE49-F238E27FC236}">
                <a16:creationId xmlns:a16="http://schemas.microsoft.com/office/drawing/2014/main" id="{8122DFD8-1943-84CF-55EA-1DC93A12D9CA}"/>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ACKNOWLEDGE THE STRUGGLE</a:t>
            </a:r>
          </a:p>
          <a:p>
            <a:pPr>
              <a:lnSpc>
                <a:spcPts val="3840"/>
              </a:lnSpc>
            </a:pPr>
            <a:r>
              <a:rPr lang="en-US" sz="3200" spc="160" dirty="0">
                <a:solidFill>
                  <a:srgbClr val="FFFFFF"/>
                </a:solidFill>
                <a:latin typeface="Franklin Gothic Medium" panose="020B0603020102020204" pitchFamily="34" charset="0"/>
              </a:rPr>
              <a:t>1 Timothy 4:9–10</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154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Paul told Timothy, “This is why we work hard and continue to struggle” (1 Timothy 4:10, NLT). What was the “this” he was referring to? What is the reason in your own life?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15400" cy="33239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struggles have you faced with the Lord’s help that you could share to encourage others? Have others been genuine and real in sharing their struggles with you? If so, what effect did that have on you?</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065383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143500"/>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ACKNOWLEDGE THE STRUGGLE</a:t>
            </a:r>
          </a:p>
          <a:p>
            <a:pPr>
              <a:lnSpc>
                <a:spcPts val="3840"/>
              </a:lnSpc>
            </a:pPr>
            <a:r>
              <a:rPr lang="en-US" sz="3200" spc="160" dirty="0">
                <a:solidFill>
                  <a:srgbClr val="FFFFFF"/>
                </a:solidFill>
                <a:latin typeface="Franklin Gothic Medium" panose="020B0603020102020204" pitchFamily="34" charset="0"/>
              </a:rPr>
              <a:t>1 Timothy 4:9–10</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5151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LIVE, LOVE, LEAD BY EXAMPLE</a:t>
            </a:r>
          </a:p>
          <a:p>
            <a:pPr>
              <a:lnSpc>
                <a:spcPts val="3840"/>
              </a:lnSpc>
            </a:pPr>
            <a:r>
              <a:rPr lang="en-US" sz="3200" spc="160" dirty="0">
                <a:solidFill>
                  <a:srgbClr val="FFFFFF"/>
                </a:solidFill>
                <a:latin typeface="Franklin Gothic Medium" panose="020B0603020102020204" pitchFamily="34" charset="0"/>
              </a:rPr>
              <a:t>1 Timothy 4:11–13</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543300"/>
            <a:ext cx="9067800" cy="4662815"/>
          </a:xfrm>
          <a:prstGeom prst="rect">
            <a:avLst/>
          </a:prstGeom>
        </p:spPr>
        <p:txBody>
          <a:bodyPr wrap="square" lIns="0" tIns="0" rIns="0" bIns="0" rtlCol="0" anchor="t">
            <a:spAutoFit/>
          </a:bodyPr>
          <a:lstStyle/>
          <a:p>
            <a:pPr marL="834390" indent="-560070">
              <a:spcAft>
                <a:spcPts val="12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ministry role would someone of Timothy’s age likely be filling in a modern-day church? </a:t>
            </a:r>
          </a:p>
          <a:p>
            <a:pPr marL="834390" indent="-560070">
              <a:spcAft>
                <a:spcPts val="12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Paul told Timothy, “Don’t let anyone think less of you because you are young” (1 Timothy 4:12, NLT). In what ways might we be guilty of looking down on younger ministers? Why?</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1194</TotalTime>
  <Words>2147</Words>
  <Application>Microsoft Macintosh PowerPoint</Application>
  <PresentationFormat>Custom</PresentationFormat>
  <Paragraphs>143</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15</cp:revision>
  <dcterms:created xsi:type="dcterms:W3CDTF">2023-08-11T18:12:45Z</dcterms:created>
  <dcterms:modified xsi:type="dcterms:W3CDTF">2024-02-06T19:49:12Z</dcterms:modified>
  <dc:identifier>DAEvRMTdTXk</dc:identifier>
</cp:coreProperties>
</file>