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8"/>
  </p:notesMasterIdLst>
  <p:handoutMasterIdLst>
    <p:handoutMasterId r:id="rId29"/>
  </p:handoutMasterIdLst>
  <p:sldIdLst>
    <p:sldId id="264" r:id="rId3"/>
    <p:sldId id="282" r:id="rId4"/>
    <p:sldId id="265" r:id="rId5"/>
    <p:sldId id="266" r:id="rId6"/>
    <p:sldId id="267" r:id="rId7"/>
    <p:sldId id="276" r:id="rId8"/>
    <p:sldId id="290" r:id="rId9"/>
    <p:sldId id="268" r:id="rId10"/>
    <p:sldId id="277" r:id="rId11"/>
    <p:sldId id="269" r:id="rId12"/>
    <p:sldId id="278" r:id="rId13"/>
    <p:sldId id="270" r:id="rId14"/>
    <p:sldId id="279" r:id="rId15"/>
    <p:sldId id="291" r:id="rId16"/>
    <p:sldId id="271" r:id="rId17"/>
    <p:sldId id="285" r:id="rId18"/>
    <p:sldId id="292" r:id="rId19"/>
    <p:sldId id="272" r:id="rId20"/>
    <p:sldId id="289" r:id="rId21"/>
    <p:sldId id="273" r:id="rId22"/>
    <p:sldId id="284" r:id="rId23"/>
    <p:sldId id="283" r:id="rId24"/>
    <p:sldId id="286" r:id="rId25"/>
    <p:sldId id="287" r:id="rId26"/>
    <p:sldId id="288" r:id="rId27"/>
  </p:sldIdLst>
  <p:sldSz cx="18288000" cy="10287000"/>
  <p:notesSz cx="6858000" cy="9144000"/>
  <p:embeddedFontLst>
    <p:embeddedFont>
      <p:font typeface="Corbel" panose="020B0503020204020204" pitchFamily="34" charset="0"/>
      <p:regular r:id="rId30"/>
      <p:bold r:id="rId31"/>
      <p:italic r:id="rId32"/>
      <p:boldItalic r:id="rId33"/>
    </p:embeddedFont>
    <p:embeddedFont>
      <p:font typeface="Franklin Gothic Book" panose="020B0503020102020204" pitchFamily="34" charset="0"/>
      <p:regular r:id="rId34"/>
      <p:italic r:id="rId35"/>
    </p:embeddedFont>
    <p:embeddedFont>
      <p:font typeface="Franklin Gothic Medium" panose="020B0603020102020204" pitchFamily="34" charset="0"/>
      <p:regular r:id="rId36"/>
      <p:italic r:id="rId3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867698"/>
    <a:srgbClr val="006E97"/>
    <a:srgbClr val="1C2327"/>
    <a:srgbClr val="B97B44"/>
    <a:srgbClr val="000000"/>
    <a:srgbClr val="D6A951"/>
    <a:srgbClr val="EC9C55"/>
    <a:srgbClr val="FFFAEC"/>
    <a:srgbClr val="694525"/>
    <a:srgbClr val="9462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918" autoAdjust="0"/>
    <p:restoredTop sz="81407" autoAdjust="0"/>
  </p:normalViewPr>
  <p:slideViewPr>
    <p:cSldViewPr>
      <p:cViewPr varScale="1">
        <p:scale>
          <a:sx n="96" d="100"/>
          <a:sy n="96" d="100"/>
        </p:scale>
        <p:origin x="880" y="17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97" d="100"/>
          <a:sy n="97" d="100"/>
        </p:scale>
        <p:origin x="4328" y="20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font" Target="fonts/font5.fntdata"/><Relationship Id="rId42" Type="http://schemas.microsoft.com/office/2018/10/relationships/authors" Target="author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handoutMaster" Target="handoutMasters/handoutMaster1.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36" Type="http://schemas.openxmlformats.org/officeDocument/2006/relationships/font" Target="fonts/font7.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2.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font" Target="fonts/font1.fntdata"/><Relationship Id="rId35" Type="http://schemas.openxmlformats.org/officeDocument/2006/relationships/font" Target="fonts/font6.fntdata"/><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4.fntdata"/><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2/6/24</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2/6/24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57200"/>
            <a:ext cx="5486400" cy="3086100"/>
          </a:xfrm>
        </p:spPr>
      </p:sp>
      <p:sp>
        <p:nvSpPr>
          <p:cNvPr id="3" name="Notes Placeholder 2"/>
          <p:cNvSpPr>
            <a:spLocks noGrp="1"/>
          </p:cNvSpPr>
          <p:nvPr>
            <p:ph type="body" idx="1"/>
          </p:nvPr>
        </p:nvSpPr>
        <p:spPr>
          <a:xfrm>
            <a:off x="685800" y="3714750"/>
            <a:ext cx="5486400" cy="3600450"/>
          </a:xfrm>
        </p:spPr>
        <p:txBody>
          <a:bodyPr/>
          <a:lstStyle/>
          <a:p>
            <a:r>
              <a:rPr lang="en-US" b="1" dirty="0">
                <a:effectLst/>
              </a:rPr>
              <a:t>INTRODUCING THE STUDY</a:t>
            </a:r>
          </a:p>
          <a:p>
            <a:endParaRPr lang="en-US" b="1"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effectLst/>
                <a:latin typeface="Franklin Gothic Book" panose="020B0503020102020204" pitchFamily="34" charset="0"/>
              </a:rPr>
              <a:t>Say: </a:t>
            </a:r>
            <a:r>
              <a:rPr lang="en-US" dirty="0">
                <a:effectLst/>
                <a:latin typeface="Franklin Gothic Book" panose="020B0503020102020204" pitchFamily="34" charset="0"/>
              </a:rPr>
              <a:t>It’s been said, “We practice daily what we believe; all the rest is just religious talk.” Whether or not this statement is true in every instance, it gives us a great deal to think about. What do I practice daily? What do I not practice daily that I claim to believe? Is it just religious talk?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Book" panose="020B05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latin typeface="Franklin Gothic Book" panose="020B0503020102020204" pitchFamily="34" charset="0"/>
              </a:rPr>
              <a:t>Opening Activity—What Do You Believe?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effectLst/>
                <a:latin typeface="Franklin Gothic Book" panose="020B0503020102020204" pitchFamily="34" charset="0"/>
              </a:rPr>
              <a:t>Ask: </a:t>
            </a:r>
            <a:r>
              <a:rPr lang="en-US" dirty="0">
                <a:effectLst/>
                <a:latin typeface="Franklin Gothic Book" panose="020B0503020102020204" pitchFamily="34" charset="0"/>
              </a:rPr>
              <a:t>Imagine that someone quietly observed your behaviors during the past week. What are some things they would conclude you believe because you practice them daily? What core beliefs do you hold that there may not be tangible evidence for? Make two columns on a whiteboard or screen and record class input.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Book" panose="020B05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effectLst/>
                <a:latin typeface="Franklin Gothic Book" panose="020B0503020102020204" pitchFamily="34" charset="0"/>
              </a:rPr>
              <a:t>Say: </a:t>
            </a:r>
            <a:r>
              <a:rPr lang="en-US" dirty="0">
                <a:effectLst/>
                <a:latin typeface="Franklin Gothic Book" panose="020B0503020102020204" pitchFamily="34" charset="0"/>
              </a:rPr>
              <a:t>Today we’re taking a look at some core beliefs and behaviors related to relationships and leadership development. Paul’s practice of praying for his ministry coworkers was especially powerful. May we be able to say with Paul, “Night and day I constantly remember you in my prayers” (2 Timothy 1:3, NLT). (Share your highlights from the following text.)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Book" panose="020B05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Franklin Gothic Book" panose="020B0503020102020204" pitchFamily="34" charset="0"/>
              </a:rPr>
              <a:t>The Christian life is not isolated. Instead, following Jesus’ example, it is laid down in service to God and others. Serving Jesus compels us to minister in some way—whether it is vocational or not—and relationships are key in our calling to be disciples who disciple others. In our unique giftedness, each of us should be developing in leadership and building relationships centered on prayer and mentoring.</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2 Timothy 1:2–4</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2. I am writing to Timothy, my dear son. May God the Father and Christ Jesus our Lord give you grace, mercy, and peace. 3. Timothy, I thank God for you—the God I serve with a clear conscience, just as my ancestors did. Night and day I constantly remember you in my prayers. 4. I long to see you again, for I remember your tears as we parted. And I will be filled with joy when we are together again.</a:t>
            </a:r>
            <a:endParaRPr lang="en-US" dirty="0">
              <a:effectLst/>
              <a:latin typeface="Franklin Gothic Book" panose="020B0503020102020204" pitchFamily="34" charset="0"/>
            </a:endParaRP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pPr algn="l"/>
            <a:r>
              <a:rPr lang="en-US" dirty="0">
                <a:solidFill>
                  <a:srgbClr val="000000"/>
                </a:solidFill>
                <a:effectLst/>
                <a:latin typeface="Franklin Gothic Book" panose="020B0503020102020204" pitchFamily="34" charset="0"/>
              </a:rPr>
              <a:t>2. To Timothy, my dearly beloved son: Grace, mercy, and peace, from God the Father and Christ Jesus our Lord. 3. I thank God, whom I serve from my forefathers with pure conscience, that without ceasing I have remembrance of thee in my prayers night and day; 4. Greatly desiring to see thee, being mindful of thy tears, that I may be filled with joy;</a:t>
            </a:r>
          </a:p>
          <a:p>
            <a:endParaRPr lang="en-US" dirty="0">
              <a:solidFill>
                <a:srgbClr val="000000"/>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8411854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Philemon 4–7</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4. I always thank my God when I pray for you, Philemon, 5. because I keep hearing about your faith in the Lord Jesus and your love for all of God’s people. 6. And I am praying that you will put into action the generosity that comes from your faith as you understand and experience all the good things we have in Christ. 7. Your love has given me much joy and comfort, my brother, for your kindness has often refreshed the hearts of God’s people.</a:t>
            </a:r>
          </a:p>
          <a:p>
            <a:pPr marR="0" lvl="0" algn="l" defTabSz="914400" rtl="0" eaLnBrk="1" fontAlgn="auto" latinLnBrk="0" hangingPunct="1">
              <a:lnSpc>
                <a:spcPct val="100000"/>
              </a:lnSpc>
              <a:spcBef>
                <a:spcPts val="0"/>
              </a:spcBef>
              <a:spcAft>
                <a:spcPts val="0"/>
              </a:spcAft>
              <a:buClrTx/>
              <a:buSzTx/>
              <a:tabLst/>
              <a:defRPr/>
            </a:pPr>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4. I thank my God, making mention of thee always in my prayers, 5. Hearing of thy love and faith, which thou hast toward the Lord Jesus, and toward all saints; 6. That the communication of thy faith may become effectual by the acknowledging of every good thing which is in you in Christ Jesus. 7. For we have great joy and consolation in thy love, because the bowels of the saints are refreshed by thee, brother.</a:t>
            </a:r>
            <a:endParaRPr lang="en-US" dirty="0">
              <a:effectLst/>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latin typeface="Franklin Gothic Book" panose="020B0503020102020204" pitchFamily="34" charset="0"/>
              </a:rPr>
              <a:t>Resource Packet Item 2: Philemon Overview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Franklin Gothic Book" panose="020B0503020102020204" pitchFamily="34" charset="0"/>
              </a:rPr>
              <a:t>Distribute the worksheet and assign each question to an individual or small group. Ask them to read Philemon with their specific question in mind, and then discuss their observations together.</a:t>
            </a: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16731698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Philemon 17</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17. So if you consider me your partner, welcome him as you would welcome me.</a:t>
            </a:r>
          </a:p>
          <a:p>
            <a:pPr marR="0" lvl="0" algn="l" defTabSz="914400" rtl="0" eaLnBrk="1" fontAlgn="auto" latinLnBrk="0" hangingPunct="1">
              <a:lnSpc>
                <a:spcPct val="100000"/>
              </a:lnSpc>
              <a:spcBef>
                <a:spcPts val="0"/>
              </a:spcBef>
              <a:spcAft>
                <a:spcPts val="0"/>
              </a:spcAft>
              <a:buClrTx/>
              <a:buSzTx/>
              <a:tabLst/>
              <a:defRPr/>
            </a:pPr>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17. If thou count me therefore a partner, receive him as myself.</a:t>
            </a:r>
            <a:endParaRPr lang="en-US" dirty="0">
              <a:effectLst/>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Resource Packet Item 3: Words of Affirmation</a:t>
            </a:r>
          </a:p>
          <a:p>
            <a:r>
              <a:rPr lang="en-US" dirty="0">
                <a:effectLst/>
                <a:latin typeface="Franklin Gothic Book" panose="020B0503020102020204" pitchFamily="34" charset="0"/>
              </a:rPr>
              <a:t>Distribute the worksheet and give students time to review the information. Then encourage them to write their own words of affirmation to be shared with someone in your church.</a:t>
            </a: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17115409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14283182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latin typeface="Franklin Gothic Book" panose="020B0503020102020204" pitchFamily="34" charset="0"/>
              </a:rPr>
              <a:t>Philemon 18–20</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18. If he has wronged you in any way or owes you anything, charge it to me. 19. I, PAUL, WRITE THIS WITH MY OWN HAND: I WILL REPAY IT. AND I WON’T MENTION THAT YOU OWE ME YOUR VERY SOUL!</a:t>
            </a: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20. Yes, my brother, please do me this favor for the Lord’s sake. Give me this encouragement in Christ.</a:t>
            </a:r>
          </a:p>
          <a:p>
            <a:pPr marR="0" lvl="0" algn="l" defTabSz="914400" rtl="0" eaLnBrk="1" fontAlgn="auto" latinLnBrk="0" hangingPunct="1">
              <a:lnSpc>
                <a:spcPct val="100000"/>
              </a:lnSpc>
              <a:spcBef>
                <a:spcPts val="0"/>
              </a:spcBef>
              <a:spcAft>
                <a:spcPts val="0"/>
              </a:spcAft>
              <a:buClrTx/>
              <a:buSzTx/>
              <a:tabLst/>
              <a:defRPr/>
            </a:pPr>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18. If he hath wronged thee, or </a:t>
            </a:r>
            <a:r>
              <a:rPr lang="en-US" dirty="0" err="1">
                <a:solidFill>
                  <a:srgbClr val="000000"/>
                </a:solidFill>
                <a:effectLst/>
                <a:latin typeface="Franklin Gothic Book" panose="020B0503020102020204" pitchFamily="34" charset="0"/>
              </a:rPr>
              <a:t>oweth</a:t>
            </a:r>
            <a:r>
              <a:rPr lang="en-US" dirty="0">
                <a:solidFill>
                  <a:srgbClr val="000000"/>
                </a:solidFill>
                <a:effectLst/>
                <a:latin typeface="Franklin Gothic Book" panose="020B0503020102020204" pitchFamily="34" charset="0"/>
              </a:rPr>
              <a:t> thee ought, put that on mine account; 19. I Paul have written it with mine own hand, I will repay it: albeit I do not say to thee how thou </a:t>
            </a:r>
            <a:r>
              <a:rPr lang="en-US" dirty="0" err="1">
                <a:solidFill>
                  <a:srgbClr val="000000"/>
                </a:solidFill>
                <a:effectLst/>
                <a:latin typeface="Franklin Gothic Book" panose="020B0503020102020204" pitchFamily="34" charset="0"/>
              </a:rPr>
              <a:t>owest</a:t>
            </a:r>
            <a:r>
              <a:rPr lang="en-US" dirty="0">
                <a:solidFill>
                  <a:srgbClr val="000000"/>
                </a:solidFill>
                <a:effectLst/>
                <a:latin typeface="Franklin Gothic Book" panose="020B0503020102020204" pitchFamily="34" charset="0"/>
              </a:rPr>
              <a:t> unto me even thine own self besides.</a:t>
            </a: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20. Yea, brother, let me have joy of thee in the Lord: refresh my bowels in the Lord.</a:t>
            </a:r>
            <a:endParaRPr lang="en-US" dirty="0">
              <a:effectLst/>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42389476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Franklin Gothic Book" panose="020B0503020102020204" pitchFamily="34" charset="0"/>
              </a:rPr>
              <a:t>Study Text: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Franklin Gothic Book" panose="020B0503020102020204" pitchFamily="34" charset="0"/>
              </a:rPr>
              <a:t>1 Timothy 1:18–19; 5:21–23; 6:20–21; 2 Timothy 1:2–4; Philemon 4–7,17–22</a:t>
            </a:r>
            <a:endParaRPr lang="en-US" dirty="0">
              <a:latin typeface="Franklin Gothic Book" panose="020B0503020102020204" pitchFamily="34" charset="0"/>
            </a:endParaRPr>
          </a:p>
          <a:p>
            <a:endParaRPr lang="en-US" dirty="0">
              <a:latin typeface="Franklin Gothic Book" panose="020B0503020102020204" pitchFamily="34" charset="0"/>
            </a:endParaRPr>
          </a:p>
          <a:p>
            <a:r>
              <a:rPr lang="en-US" b="1" dirty="0">
                <a:latin typeface="Franklin Gothic Book" panose="020B0503020102020204" pitchFamily="34" charset="0"/>
              </a:rPr>
              <a:t>Learning Objectives: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Book" panose="020B0503020102020204" pitchFamily="34" charset="0"/>
              </a:rPr>
              <a:t>Students will discuss the relationships between Paul and Timothy and between Paul and Philemon.</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Book" panose="020B0503020102020204" pitchFamily="34" charset="0"/>
              </a:rPr>
              <a:t>Students will realize the importance of genuine and edifying relationships in the body of Christ.</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Book" panose="020B0503020102020204" pitchFamily="34" charset="0"/>
              </a:rPr>
              <a:t>Students will pray daily on behalf of Christian leaders.</a:t>
            </a:r>
            <a:endParaRPr lang="en-US" dirty="0">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endParaRPr lang="en-US" b="1"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Franklin Gothic Book" panose="020B0503020102020204" pitchFamily="34" charset="0"/>
              </a:rPr>
              <a:t>Guard, intercede, affirm, and correct: This lesson is packed with practical applications. We should guard our own calling—clinging to our faith and taking care of ourselves and others—so we can be effective agents of the gospel in our world and minister to people. </a:t>
            </a:r>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21</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22</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23</a:t>
            </a:fld>
            <a:endParaRPr lang="en-US"/>
          </a:p>
        </p:txBody>
      </p:sp>
    </p:spTree>
    <p:extLst>
      <p:ext uri="{BB962C8B-B14F-4D97-AF65-F5344CB8AC3E}">
        <p14:creationId xmlns:p14="http://schemas.microsoft.com/office/powerpoint/2010/main" val="8836585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24</a:t>
            </a:fld>
            <a:endParaRPr lang="en-US"/>
          </a:p>
        </p:txBody>
      </p:sp>
    </p:spTree>
    <p:extLst>
      <p:ext uri="{BB962C8B-B14F-4D97-AF65-F5344CB8AC3E}">
        <p14:creationId xmlns:p14="http://schemas.microsoft.com/office/powerpoint/2010/main" val="27620088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25</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1 Timothy 1:18–19</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18. Timothy, my son, here are my instructions for you, based on the prophetic words spoken about you earlier. May they help you fight well in the Lord’s battles. 19. Cling to your faith in Christ, and keep your conscience clear. For some people have deliberately violated their consciences; as a result, their faith has been shipwrecked.</a:t>
            </a:r>
          </a:p>
          <a:p>
            <a:pPr marR="0" lvl="0" algn="l" defTabSz="914400" rtl="0" eaLnBrk="1" fontAlgn="auto" latinLnBrk="0" hangingPunct="1">
              <a:lnSpc>
                <a:spcPct val="100000"/>
              </a:lnSpc>
              <a:spcBef>
                <a:spcPts val="0"/>
              </a:spcBef>
              <a:spcAft>
                <a:spcPts val="0"/>
              </a:spcAft>
              <a:buClrTx/>
              <a:buSzTx/>
              <a:tabLst/>
              <a:defRPr/>
            </a:pPr>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18. This charge I commit unto thee, son Timothy, according to the prophecies which went before on thee, that thou by them </a:t>
            </a:r>
            <a:r>
              <a:rPr lang="en-US" dirty="0" err="1">
                <a:solidFill>
                  <a:srgbClr val="000000"/>
                </a:solidFill>
                <a:effectLst/>
                <a:latin typeface="Franklin Gothic Book" panose="020B0503020102020204" pitchFamily="34" charset="0"/>
              </a:rPr>
              <a:t>mightest</a:t>
            </a:r>
            <a:r>
              <a:rPr lang="en-US" dirty="0">
                <a:solidFill>
                  <a:srgbClr val="000000"/>
                </a:solidFill>
                <a:effectLst/>
                <a:latin typeface="Franklin Gothic Book" panose="020B0503020102020204" pitchFamily="34" charset="0"/>
              </a:rPr>
              <a:t> war a good warfare; 19. Holding faith, and a good conscience; which some having put away concerning faith have made shipwreck:</a:t>
            </a:r>
            <a:endParaRPr lang="en-US" dirty="0">
              <a:effectLst/>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latin typeface="Franklin Gothic Book" panose="020B0503020102020204" pitchFamily="34" charset="0"/>
              </a:rPr>
              <a:t>Resource Packet Item 1: Biblical Images for Ministry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Franklin Gothic Book" panose="020B0503020102020204" pitchFamily="34" charset="0"/>
              </a:rPr>
              <a:t>Distribute the worksheet and reflect on some of the Bible’s metaphors for ministry. Discuss how they might apply to our lives today.</a:t>
            </a:r>
          </a:p>
        </p:txBody>
      </p:sp>
      <p:sp>
        <p:nvSpPr>
          <p:cNvPr id="2" name="Slide Image Placeholder 1"/>
          <p:cNvSpPr>
            <a:spLocks noGrp="1" noRot="1" noChangeAspect="1"/>
          </p:cNvSpPr>
          <p:nvPr>
            <p:ph type="sldImg"/>
          </p:nvPr>
        </p:nvSpPr>
        <p:spPr/>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ndParaRPr>
          </a:p>
          <a:p>
            <a:endParaRPr lang="en-US"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25264350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1 Timothy 5:21–23; 6:20–21</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5:21. I solemnly command you in the presence of God and Christ Jesus and the highest angels to obey these instructions without taking sides or showing favoritism to anyone. 22. Never be in a hurry about appointing a church leader. Do not share in the sins of others. Keep yourself pure. 23. Don’t drink only water. You ought to drink a little wine for the sake of your stomach because you are sick so often.</a:t>
            </a:r>
          </a:p>
          <a:p>
            <a:pPr marR="0" lvl="0" algn="l" defTabSz="914400" rtl="0" eaLnBrk="1" fontAlgn="auto" latinLnBrk="0" hangingPunct="1">
              <a:lnSpc>
                <a:spcPct val="100000"/>
              </a:lnSpc>
              <a:spcBef>
                <a:spcPts val="0"/>
              </a:spcBef>
              <a:spcAft>
                <a:spcPts val="0"/>
              </a:spcAft>
              <a:buClrTx/>
              <a:buSzTx/>
              <a:tabLst/>
              <a:defRPr/>
            </a:pPr>
            <a:endParaRPr lang="en-US" dirty="0">
              <a:solidFill>
                <a:srgbClr val="000000"/>
              </a:solidFill>
              <a:effectLst/>
              <a:latin typeface="Franklin Gothic Book" panose="020B05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6:20. Timothy, guard what God has entrusted to you. Avoid godless, foolish discussions with those who oppose you with their so-called knowledge. 21. Some people have wandered from the faith by following such foolishness. May God’s grace be with you all. </a:t>
            </a:r>
          </a:p>
          <a:p>
            <a:pPr marR="0" lvl="0" algn="l" defTabSz="914400" rtl="0" eaLnBrk="1" fontAlgn="auto" latinLnBrk="0" hangingPunct="1">
              <a:lnSpc>
                <a:spcPct val="100000"/>
              </a:lnSpc>
              <a:spcBef>
                <a:spcPts val="0"/>
              </a:spcBef>
              <a:spcAft>
                <a:spcPts val="0"/>
              </a:spcAft>
              <a:buClrTx/>
              <a:buSzTx/>
              <a:tabLst/>
              <a:defRPr/>
            </a:pPr>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5:21. I charge thee before God, and the Lord Jesus Christ, and the elect angels, that thou observe these things without preferring one before another, doing nothing by partiality. 22. Lay hands suddenly on no man, neither be partaker of other men's sins: keep thyself pure. 23. Drink no longer water, but use a little wine for thy stomach's sake and thine often infirmities.</a:t>
            </a:r>
          </a:p>
          <a:p>
            <a:pPr marR="0" lvl="0" algn="l" defTabSz="914400" rtl="0" eaLnBrk="1" fontAlgn="auto" latinLnBrk="0" hangingPunct="1">
              <a:lnSpc>
                <a:spcPct val="100000"/>
              </a:lnSpc>
              <a:spcBef>
                <a:spcPts val="0"/>
              </a:spcBef>
              <a:spcAft>
                <a:spcPts val="0"/>
              </a:spcAft>
              <a:buClrTx/>
              <a:buSzTx/>
              <a:tabLst/>
              <a:defRPr/>
            </a:pPr>
            <a:endParaRPr lang="en-US" dirty="0">
              <a:solidFill>
                <a:srgbClr val="000000"/>
              </a:solidFill>
              <a:effectLst/>
              <a:latin typeface="Franklin Gothic Book" panose="020B05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6:20. O Timothy, keep that which is committed to thy trust, avoiding profane and vain babblings, and oppositions of science falsely so called: 21. Which some professing have erred concerning the faith. Grace be with thee. Amen.</a:t>
            </a:r>
            <a:endParaRPr lang="en-US" dirty="0">
              <a:effectLst/>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26511612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1FC2EEE7-81C6-47BC-73FD-057885165A3D}"/>
              </a:ext>
            </a:extLst>
          </p:cNvPr>
          <p:cNvPicPr>
            <a:picLocks noChangeAspect="1"/>
          </p:cNvPicPr>
          <p:nvPr userDrawn="1"/>
        </p:nvPicPr>
        <p:blipFill rotWithShape="1">
          <a:blip r:embed="rId2">
            <a:duotone>
              <a:prstClr val="black"/>
              <a:srgbClr val="E9E8F6">
                <a:tint val="45000"/>
                <a:satMod val="400000"/>
              </a:srgbClr>
            </a:duotone>
            <a:extLst>
              <a:ext uri="{28A0092B-C50C-407E-A947-70E740481C1C}">
                <a14:useLocalDpi xmlns:a14="http://schemas.microsoft.com/office/drawing/2010/main"/>
              </a:ext>
            </a:extLst>
          </a:blip>
          <a:srcRect r="-43"/>
          <a:stretch/>
        </p:blipFill>
        <p:spPr>
          <a:xfrm>
            <a:off x="1063196" y="1361157"/>
            <a:ext cx="16487671" cy="4823376"/>
          </a:xfrm>
          <a:prstGeom prst="rect">
            <a:avLst/>
          </a:prstGeom>
        </p:spPr>
      </p:pic>
      <p:sp>
        <p:nvSpPr>
          <p:cNvPr id="4" name="AutoShape 3">
            <a:extLst>
              <a:ext uri="{FF2B5EF4-FFF2-40B4-BE49-F238E27FC236}">
                <a16:creationId xmlns:a16="http://schemas.microsoft.com/office/drawing/2014/main" id="{9AE9898D-39F9-4B87-16C3-8D098557C1E6}"/>
              </a:ext>
            </a:extLst>
          </p:cNvPr>
          <p:cNvSpPr/>
          <p:nvPr userDrawn="1"/>
        </p:nvSpPr>
        <p:spPr>
          <a:xfrm>
            <a:off x="1063196" y="6178313"/>
            <a:ext cx="6075172" cy="3052330"/>
          </a:xfrm>
          <a:prstGeom prst="rect">
            <a:avLst/>
          </a:prstGeom>
          <a:solidFill>
            <a:srgbClr val="867698"/>
          </a:solidFill>
        </p:spPr>
        <p:txBody>
          <a:bodyPr/>
          <a:lstStyle/>
          <a:p>
            <a:endParaRPr lang="en-US" dirty="0"/>
          </a:p>
        </p:txBody>
      </p:sp>
      <p:sp>
        <p:nvSpPr>
          <p:cNvPr id="6" name="AutoShape 4">
            <a:extLst>
              <a:ext uri="{FF2B5EF4-FFF2-40B4-BE49-F238E27FC236}">
                <a16:creationId xmlns:a16="http://schemas.microsoft.com/office/drawing/2014/main" id="{6224DFEB-EEC7-439B-60DA-DA5076B9A343}"/>
              </a:ext>
            </a:extLst>
          </p:cNvPr>
          <p:cNvSpPr/>
          <p:nvPr userDrawn="1"/>
        </p:nvSpPr>
        <p:spPr>
          <a:xfrm>
            <a:off x="7138368" y="6178313"/>
            <a:ext cx="10398326" cy="3052330"/>
          </a:xfrm>
          <a:prstGeom prst="rect">
            <a:avLst/>
          </a:prstGeom>
          <a:solidFill>
            <a:schemeClr val="bg1"/>
          </a:solidFill>
        </p:spPr>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849600" y="1485900"/>
            <a:ext cx="1523669" cy="1211737"/>
          </a:xfrm>
          <a:prstGeom prst="rect">
            <a:avLst/>
          </a:prstGeom>
        </p:spPr>
      </p:pic>
      <p:sp>
        <p:nvSpPr>
          <p:cNvPr id="29" name="TextBox 7">
            <a:extLst>
              <a:ext uri="{FF2B5EF4-FFF2-40B4-BE49-F238E27FC236}">
                <a16:creationId xmlns:a16="http://schemas.microsoft.com/office/drawing/2014/main" id="{6A1C884D-2AD7-44F9-2BEF-3C43F4733792}"/>
              </a:ext>
            </a:extLst>
          </p:cNvPr>
          <p:cNvSpPr txBox="1"/>
          <p:nvPr userDrawn="1"/>
        </p:nvSpPr>
        <p:spPr>
          <a:xfrm>
            <a:off x="7482261" y="6301697"/>
            <a:ext cx="9551050" cy="2653162"/>
          </a:xfrm>
          <a:prstGeom prst="rect">
            <a:avLst/>
          </a:prstGeom>
        </p:spPr>
        <p:txBody>
          <a:bodyPr wrap="square" lIns="0" tIns="0" rIns="0" bIns="0" rtlCol="0" anchor="t">
            <a:spAutoFit/>
          </a:bodyPr>
          <a:lstStyle/>
          <a:p>
            <a:pPr marL="0" marR="0" lvl="0" indent="0" algn="l" defTabSz="914400" rtl="0" eaLnBrk="1" fontAlgn="auto" latinLnBrk="0" hangingPunct="1">
              <a:lnSpc>
                <a:spcPts val="4160"/>
              </a:lnSpc>
              <a:spcBef>
                <a:spcPts val="0"/>
              </a:spcBef>
              <a:spcAft>
                <a:spcPts val="0"/>
              </a:spcAft>
              <a:buClrTx/>
              <a:buSzTx/>
              <a:buFontTx/>
              <a:buNone/>
              <a:tabLst/>
              <a:defRPr/>
            </a:pPr>
            <a:r>
              <a:rPr lang="en-US" sz="2800" i="1" spc="169" dirty="0">
                <a:solidFill>
                  <a:srgbClr val="1C2327"/>
                </a:solidFill>
                <a:latin typeface="Corbel" panose="020B0503020204020204" pitchFamily="34" charset="0"/>
              </a:rPr>
              <a:t>Paul wrote the pastoral letters to his younger associates in ministry. These lessons take a thematic approach that considers the entire body of instruction he shared with them. Every believer can benefit from the instructions in the pastoral letters.</a:t>
            </a:r>
          </a:p>
        </p:txBody>
      </p:sp>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SUMMER 2024—UNIT 1</a:t>
            </a:r>
          </a:p>
        </p:txBody>
      </p:sp>
      <p:sp>
        <p:nvSpPr>
          <p:cNvPr id="28" name="TextBox 6">
            <a:extLst>
              <a:ext uri="{FF2B5EF4-FFF2-40B4-BE49-F238E27FC236}">
                <a16:creationId xmlns:a16="http://schemas.microsoft.com/office/drawing/2014/main" id="{1331D084-E92B-4FFC-53E0-E01C57234024}"/>
              </a:ext>
            </a:extLst>
          </p:cNvPr>
          <p:cNvSpPr txBox="1"/>
          <p:nvPr userDrawn="1"/>
        </p:nvSpPr>
        <p:spPr>
          <a:xfrm>
            <a:off x="1391112" y="6569905"/>
            <a:ext cx="5266940" cy="2275366"/>
          </a:xfrm>
          <a:prstGeom prst="rect">
            <a:avLst/>
          </a:prstGeom>
        </p:spPr>
        <p:txBody>
          <a:bodyPr wrap="square" lIns="0" tIns="0" rIns="0" bIns="0" rtlCol="0" anchor="t">
            <a:spAutoFit/>
          </a:bodyPr>
          <a:lstStyle/>
          <a:p>
            <a:pPr>
              <a:lnSpc>
                <a:spcPts val="5880"/>
              </a:lnSpc>
            </a:pPr>
            <a:r>
              <a:rPr lang="en-US" sz="66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Timothy, Titus, Philemon</a:t>
            </a:r>
          </a:p>
        </p:txBody>
      </p:sp>
      <p:sp>
        <p:nvSpPr>
          <p:cNvPr id="7" name="AutoShape 4">
            <a:extLst>
              <a:ext uri="{FF2B5EF4-FFF2-40B4-BE49-F238E27FC236}">
                <a16:creationId xmlns:a16="http://schemas.microsoft.com/office/drawing/2014/main" id="{7172CFB7-1B2A-B6D0-6274-8D80E335280F}"/>
              </a:ext>
            </a:extLst>
          </p:cNvPr>
          <p:cNvSpPr/>
          <p:nvPr userDrawn="1"/>
        </p:nvSpPr>
        <p:spPr>
          <a:xfrm>
            <a:off x="7145454" y="6178313"/>
            <a:ext cx="10405413" cy="3052330"/>
          </a:xfrm>
          <a:prstGeom prst="rect">
            <a:avLst/>
          </a:prstGeom>
          <a:solidFill>
            <a:srgbClr val="867698">
              <a:alpha val="35000"/>
            </a:srgbClr>
          </a:solidFill>
        </p:spPr>
        <p:txBody>
          <a:bodyPr/>
          <a:lstStyle/>
          <a:p>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8831EE4-B1CF-C580-0F1C-916F13401CF5}"/>
              </a:ext>
            </a:extLst>
          </p:cNvPr>
          <p:cNvPicPr>
            <a:picLocks noChangeAspect="1"/>
          </p:cNvPicPr>
          <p:nvPr userDrawn="1"/>
        </p:nvPicPr>
        <p:blipFill>
          <a:blip r:embed="rId2">
            <a:duotone>
              <a:prstClr val="black"/>
              <a:srgbClr val="E9E8F6">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67698"/>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7C212B8-EE88-FFFE-E306-54F872430CB8}"/>
              </a:ext>
            </a:extLst>
          </p:cNvPr>
          <p:cNvPicPr>
            <a:picLocks noChangeAspect="1"/>
          </p:cNvPicPr>
          <p:nvPr userDrawn="1"/>
        </p:nvPicPr>
        <p:blipFill>
          <a:blip r:embed="rId2">
            <a:duotone>
              <a:prstClr val="black"/>
              <a:srgbClr val="E9E8F6">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1" y="26237"/>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867698">
                <a:alpha val="81961"/>
              </a:srgbClr>
            </a:solidFill>
          </p:spPr>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1010257" y="2386559"/>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686995" y="4168661"/>
              <a:ext cx="2659576" cy="1111672"/>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algn="ctr">
                <a:lnSpc>
                  <a:spcPts val="3359"/>
                </a:lnSpc>
              </a:pPr>
              <a:r>
                <a:rPr lang="en-US" sz="2400" dirty="0">
                  <a:solidFill>
                    <a:srgbClr val="FFFFFF"/>
                  </a:solidFill>
                  <a:latin typeface="Franklin Gothic Medium" panose="020B0603020102020204" pitchFamily="34" charset="0"/>
                </a:rPr>
                <a:t>2 TIMOTHY 1:4</a:t>
              </a:r>
            </a:p>
          </p:txBody>
        </p:sp>
      </p:gr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67698"/>
          </a:solidFill>
        </p:spPr>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470945"/>
            <a:ext cx="8839200" cy="769441"/>
          </a:xfrm>
          <a:prstGeom prst="rect">
            <a:avLst/>
          </a:prstGeom>
        </p:spPr>
        <p:txBody>
          <a:bodyPr wrap="square" lIns="0" tIns="0" rIns="0" bIns="0" rtlCol="0" anchor="ctr">
            <a:spAutoFit/>
          </a:bodyPr>
          <a:lstStyle/>
          <a:p>
            <a:pPr marL="914400" indent="-914400">
              <a:lnSpc>
                <a:spcPts val="6000"/>
              </a:lnSpc>
              <a:buFont typeface="+mj-lt"/>
              <a:buAutoNum type="arabicPeriod"/>
            </a:pPr>
            <a:r>
              <a:rPr lang="en-US" sz="5400" dirty="0">
                <a:solidFill>
                  <a:srgbClr val="FFFFFF"/>
                </a:solidFill>
                <a:latin typeface="Franklin Gothic Medium" panose="020B0603020102020204" pitchFamily="34" charset="0"/>
              </a:rPr>
              <a:t>GUARD YOUR CALLING</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t="-5"/>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67698"/>
          </a:solidFill>
        </p:spPr>
      </p:sp>
      <p:sp>
        <p:nvSpPr>
          <p:cNvPr id="2" name="TextBox 4">
            <a:extLst>
              <a:ext uri="{FF2B5EF4-FFF2-40B4-BE49-F238E27FC236}">
                <a16:creationId xmlns:a16="http://schemas.microsoft.com/office/drawing/2014/main" id="{3A31D424-BB70-4637-4E55-1FDED185A759}"/>
              </a:ext>
            </a:extLst>
          </p:cNvPr>
          <p:cNvSpPr txBox="1"/>
          <p:nvPr userDrawn="1"/>
        </p:nvSpPr>
        <p:spPr>
          <a:xfrm>
            <a:off x="9144000" y="3086224"/>
            <a:ext cx="8686800" cy="1538883"/>
          </a:xfrm>
          <a:prstGeom prst="rect">
            <a:avLst/>
          </a:prstGeom>
        </p:spPr>
        <p:txBody>
          <a:bodyPr wrap="square" lIns="0" tIns="0" rIns="0" bIns="0" rtlCol="0" anchor="t">
            <a:spAutoFit/>
          </a:bodyPr>
          <a:lstStyle/>
          <a:p>
            <a:pPr marL="914400" indent="-914400">
              <a:lnSpc>
                <a:spcPts val="6000"/>
              </a:lnSpc>
              <a:buFont typeface="+mj-lt"/>
              <a:buAutoNum type="arabicPeriod" startAt="2"/>
            </a:pPr>
            <a:r>
              <a:rPr lang="en-US" sz="5400" dirty="0">
                <a:solidFill>
                  <a:srgbClr val="FFFFFF"/>
                </a:solidFill>
                <a:latin typeface="Franklin Gothic Medium" panose="020B0603020102020204" pitchFamily="34" charset="0"/>
              </a:rPr>
              <a:t>INTERCEDE FOR CHRISTIAN LEADERS</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867698"/>
          </a:solidFill>
        </p:spPr>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036968"/>
            <a:ext cx="8691565" cy="1538883"/>
          </a:xfrm>
          <a:prstGeom prst="rect">
            <a:avLst/>
          </a:prstGeom>
        </p:spPr>
        <p:txBody>
          <a:bodyPr wrap="square" lIns="0" tIns="0" rIns="0" bIns="0" rtlCol="0" anchor="ctr">
            <a:spAutoFit/>
          </a:bodyPr>
          <a:lstStyle/>
          <a:p>
            <a:pPr marL="914400" indent="-914400">
              <a:lnSpc>
                <a:spcPts val="6000"/>
              </a:lnSpc>
              <a:buFont typeface="+mj-lt"/>
              <a:buAutoNum type="arabicPeriod" startAt="3"/>
            </a:pPr>
            <a:r>
              <a:rPr lang="en-US" sz="5400" cap="all" baseline="0" dirty="0">
                <a:solidFill>
                  <a:srgbClr val="FFFFFF"/>
                </a:solidFill>
                <a:latin typeface="Franklin Gothic Medium" panose="020B0603020102020204" pitchFamily="34" charset="0"/>
              </a:rPr>
              <a:t>Affirm and Correct Fellow Christians</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rotWithShape="1">
          <a:blip r:embed="rId2">
            <a:extLst>
              <a:ext uri="{28A0092B-C50C-407E-A947-70E740481C1C}">
                <a14:useLocalDpi xmlns:a14="http://schemas.microsoft.com/office/drawing/2010/main"/>
              </a:ext>
            </a:extLst>
          </a:blip>
          <a:srcRect b="-172"/>
          <a:stretch/>
        </p:blipFill>
        <p:spPr>
          <a:xfrm>
            <a:off x="9144000" y="0"/>
            <a:ext cx="9144000"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867698"/>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29673" y="1563901"/>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Discussion Questions">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031BDBA-B1FA-BE7D-EED1-EE7402F654A8}"/>
              </a:ext>
            </a:extLst>
          </p:cNvPr>
          <p:cNvPicPr>
            <a:picLocks noChangeAspect="1"/>
          </p:cNvPicPr>
          <p:nvPr userDrawn="1"/>
        </p:nvPicPr>
        <p:blipFill rotWithShape="1">
          <a:blip r:embed="rId2">
            <a:duotone>
              <a:prstClr val="black"/>
              <a:srgbClr val="867698">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67698"/>
          </a:solidFill>
          <a:ln>
            <a:noFill/>
          </a:ln>
        </p:spPr>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1243331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sp>
        <p:nvSpPr>
          <p:cNvPr id="6" name="AutoShape 7">
            <a:extLst>
              <a:ext uri="{FF2B5EF4-FFF2-40B4-BE49-F238E27FC236}">
                <a16:creationId xmlns:a16="http://schemas.microsoft.com/office/drawing/2014/main" id="{D0C8D100-03AC-D14E-875F-D1AE3A04027B}"/>
              </a:ext>
            </a:extLst>
          </p:cNvPr>
          <p:cNvSpPr/>
          <p:nvPr userDrawn="1"/>
        </p:nvSpPr>
        <p:spPr>
          <a:xfrm>
            <a:off x="9650842" y="5600700"/>
            <a:ext cx="8600872" cy="62928"/>
          </a:xfrm>
          <a:prstGeom prst="rect">
            <a:avLst/>
          </a:prstGeom>
          <a:solidFill>
            <a:srgbClr val="867698"/>
          </a:solidFill>
          <a:ln>
            <a:noFill/>
          </a:ln>
        </p:spPr>
      </p:sp>
      <p:pic>
        <p:nvPicPr>
          <p:cNvPr id="2" name="Picture 1">
            <a:extLst>
              <a:ext uri="{FF2B5EF4-FFF2-40B4-BE49-F238E27FC236}">
                <a16:creationId xmlns:a16="http://schemas.microsoft.com/office/drawing/2014/main" id="{561068A7-FA61-FDD5-CD4C-4D164DD40E6F}"/>
              </a:ext>
            </a:extLst>
          </p:cNvPr>
          <p:cNvPicPr>
            <a:picLocks noChangeAspect="1"/>
          </p:cNvPicPr>
          <p:nvPr userDrawn="1"/>
        </p:nvPicPr>
        <p:blipFill rotWithShape="1">
          <a:blip r:embed="rId2">
            <a:duotone>
              <a:prstClr val="black"/>
              <a:srgbClr val="E9E8F6">
                <a:tint val="45000"/>
                <a:satMod val="400000"/>
              </a:srgbClr>
            </a:duotone>
            <a:extLst>
              <a:ext uri="{28A0092B-C50C-407E-A947-70E740481C1C}">
                <a14:useLocalDpi xmlns:a14="http://schemas.microsoft.com/office/drawing/2010/main"/>
              </a:ext>
            </a:extLst>
          </a:blip>
          <a:srcRect/>
          <a:stretch/>
        </p:blipFill>
        <p:spPr>
          <a:xfrm flipH="1">
            <a:off x="1043941"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userDrawn="1"/>
        </p:nvSpPr>
        <p:spPr>
          <a:xfrm>
            <a:off x="9656648" y="5600700"/>
            <a:ext cx="8600872" cy="62928"/>
          </a:xfrm>
          <a:prstGeom prst="rect">
            <a:avLst/>
          </a:prstGeom>
          <a:solidFill>
            <a:srgbClr val="867698"/>
          </a:solidFill>
          <a:ln>
            <a:noFill/>
          </a:ln>
        </p:spPr>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27AA1B8-FD57-E9A9-9D37-2A7F2136876C}"/>
              </a:ext>
            </a:extLst>
          </p:cNvPr>
          <p:cNvPicPr>
            <a:picLocks noChangeAspect="1"/>
          </p:cNvPicPr>
          <p:nvPr userDrawn="1"/>
        </p:nvPicPr>
        <p:blipFill rotWithShape="1">
          <a:blip r:embed="rId2">
            <a:duotone>
              <a:prstClr val="black"/>
              <a:srgbClr val="E9E8F6">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67698"/>
          </a:solidFill>
          <a:ln>
            <a:noFill/>
          </a:ln>
        </p:spPr>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106D63C8-3753-8323-3FEF-927B12DFE679}"/>
              </a:ext>
            </a:extLst>
          </p:cNvPr>
          <p:cNvPicPr>
            <a:picLocks noChangeAspect="1"/>
          </p:cNvPicPr>
          <p:nvPr userDrawn="1"/>
        </p:nvPicPr>
        <p:blipFill rotWithShape="1">
          <a:blip r:embed="rId2">
            <a:duotone>
              <a:prstClr val="black"/>
              <a:srgbClr val="E9E8F6">
                <a:tint val="45000"/>
                <a:satMod val="400000"/>
              </a:srgbClr>
            </a:duotone>
            <a:extLst>
              <a:ext uri="{28A0092B-C50C-407E-A947-70E740481C1C}">
                <a14:useLocalDpi xmlns:a14="http://schemas.microsoft.com/office/drawing/2010/main"/>
              </a:ext>
            </a:extLst>
          </a:blip>
          <a:srcRect t="-895"/>
          <a:stretch/>
        </p:blipFill>
        <p:spPr>
          <a:xfrm>
            <a:off x="899084"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2024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867698"/>
            </a:solidFill>
          </p:spPr>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B6A4AE1-7056-93B1-30A5-297FC5CD79E8}"/>
              </a:ext>
            </a:extLst>
          </p:cNvPr>
          <p:cNvPicPr>
            <a:picLocks noChangeAspect="1"/>
          </p:cNvPicPr>
          <p:nvPr userDrawn="1"/>
        </p:nvPicPr>
        <p:blipFill>
          <a:blip r:embed="rId2">
            <a:duotone>
              <a:prstClr val="black"/>
              <a:srgbClr val="E9E8F6">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67698"/>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867698"/>
          </a:solidFill>
          <a:ln>
            <a:noFill/>
          </a:ln>
        </p:spPr>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DB23A-5750-62A9-3EB1-7AC51265977A}"/>
              </a:ext>
            </a:extLst>
          </p:cNvPr>
          <p:cNvPicPr>
            <a:picLocks noChangeAspect="1"/>
          </p:cNvPicPr>
          <p:nvPr userDrawn="1"/>
        </p:nvPicPr>
        <p:blipFill rotWithShape="1">
          <a:blip r:embed="rId2">
            <a:duotone>
              <a:prstClr val="black"/>
              <a:srgbClr val="E9E8F6">
                <a:tint val="45000"/>
                <a:satMod val="400000"/>
              </a:srgbClr>
            </a:duotone>
            <a:extLst>
              <a:ext uri="{28A0092B-C50C-407E-A947-70E740481C1C}">
                <a14:useLocalDpi xmlns:a14="http://schemas.microsoft.com/office/drawing/2010/main"/>
              </a:ext>
            </a:extLst>
          </a:blip>
          <a:srcRect/>
          <a:stretch/>
        </p:blipFill>
        <p:spPr>
          <a:xfrm>
            <a:off x="1039586" y="1055914"/>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67698"/>
          </a:solidFill>
          <a:ln>
            <a:noFill/>
          </a:ln>
        </p:spPr>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867698"/>
          </a:solidFill>
        </p:spPr>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867698"/>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2—PERSONAL RELATIONSHIPS IN CHRISTIAN MINISTRY</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 id="2147483675"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1" y="5305364"/>
            <a:ext cx="7430606"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INTERCEDE FAITHFULLY</a:t>
            </a:r>
          </a:p>
          <a:p>
            <a:pPr>
              <a:lnSpc>
                <a:spcPts val="3840"/>
              </a:lnSpc>
            </a:pPr>
            <a:r>
              <a:rPr lang="en-US" sz="3200" spc="160" dirty="0">
                <a:solidFill>
                  <a:srgbClr val="FFFFFF"/>
                </a:solidFill>
                <a:latin typeface="Franklin Gothic Medium" panose="020B0603020102020204" pitchFamily="34" charset="0"/>
              </a:rPr>
              <a:t>2 Timothy 1:2–4</a:t>
            </a:r>
          </a:p>
        </p:txBody>
      </p:sp>
    </p:spTree>
    <p:extLst>
      <p:ext uri="{BB962C8B-B14F-4D97-AF65-F5344CB8AC3E}">
        <p14:creationId xmlns:p14="http://schemas.microsoft.com/office/powerpoint/2010/main" val="12946556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695700"/>
            <a:ext cx="8839200" cy="4108817"/>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Is there anyone you would consider your spiritual parent? How has that relationship influenced your spiritual development?</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kinds of situations or issues prompt you to pray most faithfully? How does it affect you when someone tells you that they are praying for you?</a:t>
            </a:r>
          </a:p>
        </p:txBody>
      </p:sp>
    </p:spTree>
    <p:extLst>
      <p:ext uri="{BB962C8B-B14F-4D97-AF65-F5344CB8AC3E}">
        <p14:creationId xmlns:p14="http://schemas.microsoft.com/office/powerpoint/2010/main" val="18533378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1" y="5302737"/>
            <a:ext cx="7430606"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INTERCEDE FAITHFULLY</a:t>
            </a:r>
          </a:p>
          <a:p>
            <a:pPr>
              <a:lnSpc>
                <a:spcPts val="3840"/>
              </a:lnSpc>
            </a:pPr>
            <a:r>
              <a:rPr lang="en-US" sz="3200" spc="160" dirty="0">
                <a:solidFill>
                  <a:srgbClr val="FFFFFF"/>
                </a:solidFill>
                <a:latin typeface="Franklin Gothic Medium" panose="020B0603020102020204" pitchFamily="34" charset="0"/>
              </a:rPr>
              <a:t>2 Timothy 1:2–4</a:t>
            </a:r>
          </a:p>
        </p:txBody>
      </p:sp>
      <p:sp>
        <p:nvSpPr>
          <p:cNvPr id="7" name="TextBox 8">
            <a:extLst>
              <a:ext uri="{FF2B5EF4-FFF2-40B4-BE49-F238E27FC236}">
                <a16:creationId xmlns:a16="http://schemas.microsoft.com/office/drawing/2014/main" id="{1CFCE852-AEAB-9DE9-6936-21CAFE062AD6}"/>
              </a:ext>
            </a:extLst>
          </p:cNvPr>
          <p:cNvSpPr txBox="1"/>
          <p:nvPr/>
        </p:nvSpPr>
        <p:spPr>
          <a:xfrm>
            <a:off x="9144001" y="6764513"/>
            <a:ext cx="8115300"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INTERCEDE STRATEGICALLY</a:t>
            </a:r>
          </a:p>
          <a:p>
            <a:pPr>
              <a:lnSpc>
                <a:spcPts val="3840"/>
              </a:lnSpc>
            </a:pPr>
            <a:r>
              <a:rPr lang="en-US" sz="3200" spc="160" dirty="0">
                <a:solidFill>
                  <a:srgbClr val="FFFFFF"/>
                </a:solidFill>
                <a:latin typeface="Franklin Gothic Medium" panose="020B0603020102020204" pitchFamily="34" charset="0"/>
              </a:rPr>
              <a:t>Philemon 4–7</a:t>
            </a:r>
          </a:p>
        </p:txBody>
      </p:sp>
    </p:spTree>
    <p:extLst>
      <p:ext uri="{BB962C8B-B14F-4D97-AF65-F5344CB8AC3E}">
        <p14:creationId xmlns:p14="http://schemas.microsoft.com/office/powerpoint/2010/main" val="36638604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990600" y="3922776"/>
            <a:ext cx="9220200" cy="2769989"/>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might we pray strategically for a brother or sister in Christ, keeping our focus on God’s purposes? How often do we remember to do that amid our many other prayer requests?</a:t>
            </a:r>
          </a:p>
        </p:txBody>
      </p:sp>
    </p:spTree>
    <p:extLst>
      <p:ext uri="{BB962C8B-B14F-4D97-AF65-F5344CB8AC3E}">
        <p14:creationId xmlns:p14="http://schemas.microsoft.com/office/powerpoint/2010/main" val="4637179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990600" y="3922776"/>
            <a:ext cx="9220200" cy="244682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tangible, concrete actions can we take to show kindness that refreshes the hearts of God’s people?</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28535953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1" y="5305364"/>
            <a:ext cx="7430606"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AFFIRM</a:t>
            </a:r>
          </a:p>
          <a:p>
            <a:pPr>
              <a:lnSpc>
                <a:spcPts val="3840"/>
              </a:lnSpc>
            </a:pPr>
            <a:r>
              <a:rPr lang="en-US" sz="3200" spc="160" dirty="0">
                <a:solidFill>
                  <a:srgbClr val="FFFFFF"/>
                </a:solidFill>
                <a:latin typeface="Franklin Gothic Medium" panose="020B0603020102020204" pitchFamily="34" charset="0"/>
              </a:rPr>
              <a:t>Philemon 17</a:t>
            </a:r>
          </a:p>
        </p:txBody>
      </p:sp>
    </p:spTree>
    <p:extLst>
      <p:ext uri="{BB962C8B-B14F-4D97-AF65-F5344CB8AC3E}">
        <p14:creationId xmlns:p14="http://schemas.microsoft.com/office/powerpoint/2010/main" val="23401309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762000" y="3924300"/>
            <a:ext cx="9296400" cy="2769989"/>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Recall a situation or relationship in which you have been affirmed. What kind of tone did the affirmation set? How did you respond? What fruits were produced by the affirmation you received?</a:t>
            </a:r>
          </a:p>
        </p:txBody>
      </p:sp>
    </p:spTree>
    <p:extLst>
      <p:ext uri="{BB962C8B-B14F-4D97-AF65-F5344CB8AC3E}">
        <p14:creationId xmlns:p14="http://schemas.microsoft.com/office/powerpoint/2010/main" val="9555553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87552" y="3922776"/>
            <a:ext cx="9070848" cy="221599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can you do to be sure your church is characterized by this kind of affirmation? How could this affect the church’s reputation in the world?</a:t>
            </a:r>
          </a:p>
        </p:txBody>
      </p:sp>
    </p:spTree>
    <p:extLst>
      <p:ext uri="{BB962C8B-B14F-4D97-AF65-F5344CB8AC3E}">
        <p14:creationId xmlns:p14="http://schemas.microsoft.com/office/powerpoint/2010/main" val="14396927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1" y="5302737"/>
            <a:ext cx="7430606"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AFFIRM</a:t>
            </a:r>
          </a:p>
          <a:p>
            <a:pPr>
              <a:lnSpc>
                <a:spcPts val="3840"/>
              </a:lnSpc>
            </a:pPr>
            <a:r>
              <a:rPr lang="en-US" sz="3200" spc="160" dirty="0">
                <a:solidFill>
                  <a:srgbClr val="FFFFFF"/>
                </a:solidFill>
                <a:latin typeface="Franklin Gothic Medium" panose="020B0603020102020204" pitchFamily="34" charset="0"/>
              </a:rPr>
              <a:t>Philemon 17</a:t>
            </a:r>
          </a:p>
        </p:txBody>
      </p:sp>
      <p:sp>
        <p:nvSpPr>
          <p:cNvPr id="7" name="TextBox 8">
            <a:extLst>
              <a:ext uri="{FF2B5EF4-FFF2-40B4-BE49-F238E27FC236}">
                <a16:creationId xmlns:a16="http://schemas.microsoft.com/office/drawing/2014/main" id="{1CFCE852-AEAB-9DE9-6936-21CAFE062AD6}"/>
              </a:ext>
            </a:extLst>
          </p:cNvPr>
          <p:cNvSpPr txBox="1"/>
          <p:nvPr/>
        </p:nvSpPr>
        <p:spPr>
          <a:xfrm>
            <a:off x="9144001" y="6764513"/>
            <a:ext cx="8115300"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CORRECT</a:t>
            </a:r>
          </a:p>
          <a:p>
            <a:pPr>
              <a:lnSpc>
                <a:spcPts val="3840"/>
              </a:lnSpc>
            </a:pPr>
            <a:r>
              <a:rPr lang="en-US" sz="3200" spc="160" dirty="0">
                <a:solidFill>
                  <a:srgbClr val="FFFFFF"/>
                </a:solidFill>
                <a:latin typeface="Franklin Gothic Medium" panose="020B0603020102020204" pitchFamily="34" charset="0"/>
              </a:rPr>
              <a:t>Philemon 18–20</a:t>
            </a:r>
          </a:p>
        </p:txBody>
      </p:sp>
    </p:spTree>
    <p:extLst>
      <p:ext uri="{BB962C8B-B14F-4D97-AF65-F5344CB8AC3E}">
        <p14:creationId xmlns:p14="http://schemas.microsoft.com/office/powerpoint/2010/main" val="25159439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87552" y="3922776"/>
            <a:ext cx="8766048" cy="244682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can we avoid manipulation when attempting to correct others? </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does Paul’s handling of this situation provide a model for us today?</a:t>
            </a:r>
          </a:p>
        </p:txBody>
      </p:sp>
    </p:spTree>
    <p:extLst>
      <p:ext uri="{BB962C8B-B14F-4D97-AF65-F5344CB8AC3E}">
        <p14:creationId xmlns:p14="http://schemas.microsoft.com/office/powerpoint/2010/main" val="584861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687205" y="5845254"/>
            <a:ext cx="7823555" cy="1661993"/>
          </a:xfrm>
          <a:prstGeom prst="rect">
            <a:avLst/>
          </a:prstGeom>
        </p:spPr>
        <p:txBody>
          <a:bodyPr wrap="square" lIns="0" tIns="0" rIns="0" bIns="0" rtlCol="0" anchor="ctr">
            <a:spAutoFit/>
          </a:bodyPr>
          <a:lstStyle/>
          <a:p>
            <a:pPr>
              <a:spcAft>
                <a:spcPts val="3000"/>
              </a:spcAft>
            </a:pPr>
            <a:r>
              <a:rPr lang="en-US" sz="3600" i="1" dirty="0">
                <a:solidFill>
                  <a:schemeClr val="bg1">
                    <a:lumMod val="95000"/>
                  </a:schemeClr>
                </a:solidFill>
                <a:latin typeface="Corbel" panose="020B0503020204020204" pitchFamily="34" charset="0"/>
              </a:rPr>
              <a:t>Leadership development includes relationships that involve prayer </a:t>
            </a:r>
            <a:br>
              <a:rPr lang="en-US" sz="3600" i="1" dirty="0">
                <a:solidFill>
                  <a:schemeClr val="bg1">
                    <a:lumMod val="95000"/>
                  </a:schemeClr>
                </a:solidFill>
                <a:latin typeface="Corbel" panose="020B0503020204020204" pitchFamily="34" charset="0"/>
              </a:rPr>
            </a:br>
            <a:r>
              <a:rPr lang="en-US" sz="3600" i="1" dirty="0">
                <a:solidFill>
                  <a:schemeClr val="bg1">
                    <a:lumMod val="95000"/>
                  </a:schemeClr>
                </a:solidFill>
                <a:latin typeface="Corbel" panose="020B0503020204020204" pitchFamily="34" charset="0"/>
              </a:rPr>
              <a:t>and mentoring.</a:t>
            </a:r>
          </a:p>
        </p:txBody>
      </p:sp>
      <p:sp>
        <p:nvSpPr>
          <p:cNvPr id="4" name="TextBox 6">
            <a:extLst>
              <a:ext uri="{FF2B5EF4-FFF2-40B4-BE49-F238E27FC236}">
                <a16:creationId xmlns:a16="http://schemas.microsoft.com/office/drawing/2014/main" id="{E7D41ED7-86E6-A096-0235-1756E32ED234}"/>
              </a:ext>
            </a:extLst>
          </p:cNvPr>
          <p:cNvSpPr txBox="1"/>
          <p:nvPr/>
        </p:nvSpPr>
        <p:spPr>
          <a:xfrm>
            <a:off x="9687205" y="3314700"/>
            <a:ext cx="6604355" cy="2031325"/>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2</a:t>
            </a:r>
            <a:br>
              <a:rPr lang="en-US" sz="4400" i="0" dirty="0">
                <a:solidFill>
                  <a:schemeClr val="bg1">
                    <a:lumMod val="95000"/>
                  </a:schemeClr>
                </a:solidFill>
                <a:latin typeface="Franklin Gothic Medium" panose="020B0603020102020204" pitchFamily="34" charset="0"/>
              </a:rPr>
            </a:br>
            <a:r>
              <a:rPr lang="en-US" sz="3600" dirty="0">
                <a:solidFill>
                  <a:schemeClr val="bg1">
                    <a:lumMod val="95000"/>
                  </a:schemeClr>
                </a:solidFill>
                <a:latin typeface="Franklin Gothic Medium" panose="020B0603020102020204" pitchFamily="34" charset="0"/>
              </a:rPr>
              <a:t>PERSONAL RELATIONSHIPS IN CHRISTIAN MINISTRY</a:t>
            </a:r>
            <a:endParaRPr lang="en-US" sz="36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371600" y="3238500"/>
            <a:ext cx="7239000" cy="6001643"/>
          </a:xfrm>
          <a:prstGeom prst="rect">
            <a:avLst/>
          </a:prstGeom>
        </p:spPr>
        <p:txBody>
          <a:bodyPr wrap="square" lIns="0" tIns="0" rIns="0" bIns="0" rtlCol="0" anchor="t">
            <a:spAutoFit/>
          </a:bodyPr>
          <a:lstStyle/>
          <a:p>
            <a:pPr marL="571500" indent="-571500">
              <a:spcAft>
                <a:spcPts val="1800"/>
              </a:spcAft>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Schedule coffee or lunch with another believer with the simple goal of getting to know one another better.</a:t>
            </a:r>
          </a:p>
          <a:p>
            <a:pPr marL="571500" indent="-571500">
              <a:spcAft>
                <a:spcPts val="1800"/>
              </a:spcAft>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Choose one pastor, one church board member, and one missionary to pray strategically for this week.</a:t>
            </a:r>
          </a:p>
          <a:p>
            <a:pPr marL="571500" indent="-571500">
              <a:spcAft>
                <a:spcPts val="1800"/>
              </a:spcAft>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Contact the ministry leaders you prayed for and express your gratitude for their work. </a:t>
            </a:r>
          </a:p>
        </p:txBody>
      </p:sp>
    </p:spTree>
    <p:extLst>
      <p:ext uri="{BB962C8B-B14F-4D97-AF65-F5344CB8AC3E}">
        <p14:creationId xmlns:p14="http://schemas.microsoft.com/office/powerpoint/2010/main" val="41593531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02445" y="6056890"/>
            <a:ext cx="7906385" cy="1107996"/>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Christian leaders need continual prayer to remain faithful in their calling.</a:t>
            </a:r>
          </a:p>
        </p:txBody>
      </p:sp>
      <p:sp>
        <p:nvSpPr>
          <p:cNvPr id="3" name="TextBox 2">
            <a:extLst>
              <a:ext uri="{FF2B5EF4-FFF2-40B4-BE49-F238E27FC236}">
                <a16:creationId xmlns:a16="http://schemas.microsoft.com/office/drawing/2014/main" id="{0F76A27E-B194-9A4C-902F-1B6661D4C273}"/>
              </a:ext>
            </a:extLst>
          </p:cNvPr>
          <p:cNvSpPr txBox="1"/>
          <p:nvPr/>
        </p:nvSpPr>
        <p:spPr>
          <a:xfrm>
            <a:off x="9702445" y="3238500"/>
            <a:ext cx="7906385" cy="2277547"/>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3</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CHRISTIAN CALLING</a:t>
            </a:r>
            <a:br>
              <a:rPr lang="en-US" sz="440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AND VOCATION</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8632E05-B26C-1460-FAAE-074F6DCF22A6}"/>
              </a:ext>
            </a:extLst>
          </p:cNvPr>
          <p:cNvSpPr txBox="1"/>
          <p:nvPr/>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ADD HEADER HERE</a:t>
            </a:r>
            <a:endParaRPr lang="en-US" sz="5500" dirty="0">
              <a:solidFill>
                <a:schemeClr val="bg1">
                  <a:lumMod val="95000"/>
                </a:schemeClr>
              </a:solidFill>
            </a:endParaRPr>
          </a:p>
        </p:txBody>
      </p:sp>
      <p:sp>
        <p:nvSpPr>
          <p:cNvPr id="4" name="TextBox 3">
            <a:extLst>
              <a:ext uri="{FF2B5EF4-FFF2-40B4-BE49-F238E27FC236}">
                <a16:creationId xmlns:a16="http://schemas.microsoft.com/office/drawing/2014/main" id="{CD3B70DB-FBBE-F7AD-5AD1-E60EE6EA3737}"/>
              </a:ext>
            </a:extLst>
          </p:cNvPr>
          <p:cNvSpPr txBox="1"/>
          <p:nvPr/>
        </p:nvSpPr>
        <p:spPr>
          <a:xfrm>
            <a:off x="987552" y="3922776"/>
            <a:ext cx="8918448" cy="212365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38459543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81D6B7D1-02C6-702E-340A-4F9B3FD00D09}"/>
              </a:ext>
            </a:extLst>
          </p:cNvPr>
          <p:cNvSpPr txBox="1"/>
          <p:nvPr/>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spc="300" dirty="0">
                <a:solidFill>
                  <a:srgbClr val="FFFFFF"/>
                </a:solidFill>
                <a:latin typeface="Franklin Gothic Medium" panose="020B0603020102020204" pitchFamily="34" charset="0"/>
              </a:rPr>
              <a:t>ADD HEADER HERE</a:t>
            </a:r>
            <a:endParaRPr lang="en-US" sz="5499" b="0" i="0" spc="300" dirty="0">
              <a:solidFill>
                <a:srgbClr val="FFFFFF"/>
              </a:solidFill>
              <a:latin typeface="Franklin Gothic Medium" panose="020B0603020102020204" pitchFamily="34" charset="0"/>
            </a:endParaRPr>
          </a:p>
        </p:txBody>
      </p:sp>
      <p:sp>
        <p:nvSpPr>
          <p:cNvPr id="3" name="TextBox 3">
            <a:extLst>
              <a:ext uri="{FF2B5EF4-FFF2-40B4-BE49-F238E27FC236}">
                <a16:creationId xmlns:a16="http://schemas.microsoft.com/office/drawing/2014/main" id="{0CC97A47-BC57-C53E-81BA-EB1851AF660D}"/>
              </a:ext>
            </a:extLst>
          </p:cNvPr>
          <p:cNvSpPr txBox="1"/>
          <p:nvPr/>
        </p:nvSpPr>
        <p:spPr>
          <a:xfrm>
            <a:off x="10515601" y="3390900"/>
            <a:ext cx="7239000" cy="553998"/>
          </a:xfrm>
          <a:prstGeom prst="rect">
            <a:avLst/>
          </a:prstGeom>
        </p:spPr>
        <p:txBody>
          <a:bodyPr wrap="square" lIns="0" tIns="0" rIns="0" bIns="0" rtlCol="0" anchor="t">
            <a:spAutoFit/>
          </a:bodyPr>
          <a:lstStyle/>
          <a:p>
            <a:pPr algn="r">
              <a:spcAft>
                <a:spcPts val="1800"/>
              </a:spcAft>
            </a:pPr>
            <a:r>
              <a:rPr lang="en-US" sz="3600" dirty="0">
                <a:solidFill>
                  <a:schemeClr val="bg1"/>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23927336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421548" y="3120106"/>
            <a:ext cx="8056452" cy="3360087"/>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Greatly desiring to see thee, being mindful of thy tears, that I may be filled with joy.</a:t>
            </a:r>
          </a:p>
        </p:txBody>
      </p:sp>
      <p:sp>
        <p:nvSpPr>
          <p:cNvPr id="3" name="TextBox 2">
            <a:extLst>
              <a:ext uri="{FF2B5EF4-FFF2-40B4-BE49-F238E27FC236}">
                <a16:creationId xmlns:a16="http://schemas.microsoft.com/office/drawing/2014/main" id="{EAD881F2-684F-818A-9198-422B824BEBC4}"/>
              </a:ext>
            </a:extLst>
          </p:cNvPr>
          <p:cNvSpPr txBox="1"/>
          <p:nvPr/>
        </p:nvSpPr>
        <p:spPr>
          <a:xfrm>
            <a:off x="3352800" y="5917168"/>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(KJV)</a:t>
            </a:r>
            <a:endParaRPr lang="en-US" dirty="0"/>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2662907"/>
            <a:ext cx="8534400" cy="4206473"/>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I long to see you again, for I remember your tears as we parted. And I will be filled with joy when we are together again.</a:t>
            </a:r>
          </a:p>
        </p:txBody>
      </p:sp>
      <p:sp>
        <p:nvSpPr>
          <p:cNvPr id="2" name="TextBox 1">
            <a:extLst>
              <a:ext uri="{FF2B5EF4-FFF2-40B4-BE49-F238E27FC236}">
                <a16:creationId xmlns:a16="http://schemas.microsoft.com/office/drawing/2014/main" id="{FCD7DDA9-F510-FE9A-1118-E708EAE2C7BF}"/>
              </a:ext>
            </a:extLst>
          </p:cNvPr>
          <p:cNvSpPr txBox="1"/>
          <p:nvPr/>
        </p:nvSpPr>
        <p:spPr>
          <a:xfrm>
            <a:off x="3352800" y="5917168"/>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(NLT)</a:t>
            </a:r>
            <a:endParaRPr lang="en-US" dirty="0"/>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CLING TO YOUR FAITH</a:t>
            </a:r>
          </a:p>
          <a:p>
            <a:pPr>
              <a:lnSpc>
                <a:spcPts val="3840"/>
              </a:lnSpc>
            </a:pPr>
            <a:r>
              <a:rPr lang="en-US" sz="3200" spc="160" dirty="0">
                <a:solidFill>
                  <a:srgbClr val="FFFFFF"/>
                </a:solidFill>
                <a:latin typeface="Franklin Gothic Medium" panose="020B0603020102020204" pitchFamily="34" charset="0"/>
              </a:rPr>
              <a:t>1 Timothy 1:18–19</a:t>
            </a:r>
            <a:endParaRPr lang="en-US" sz="3600" spc="160" dirty="0">
              <a:solidFill>
                <a:srgbClr val="FFFFFF"/>
              </a:solidFill>
              <a:latin typeface="Franklin Gothic Medium" panose="020B0603020102020204" pitchFamily="34" charset="0"/>
            </a:endParaRP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771900"/>
            <a:ext cx="8991600" cy="2769989"/>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Prophetic giftings in the church did not end with the Early Church. Has anyone here experienced a prophetic word spoken in relation to your ministry? Was this word confirmed later in your life?</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771900"/>
            <a:ext cx="8991600" cy="221599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As an analogy, how well does the military imagery Paul uses in this passage fit with Timothy’s ministry? With ministry in general today? </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25095575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1" y="5302737"/>
            <a:ext cx="7430606"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CLING TO YOUR FAITH</a:t>
            </a:r>
          </a:p>
          <a:p>
            <a:pPr>
              <a:lnSpc>
                <a:spcPts val="3840"/>
              </a:lnSpc>
            </a:pPr>
            <a:r>
              <a:rPr lang="en-US" sz="3200" spc="160" dirty="0">
                <a:solidFill>
                  <a:srgbClr val="FFFFFF"/>
                </a:solidFill>
                <a:latin typeface="Franklin Gothic Medium" panose="020B0603020102020204" pitchFamily="34" charset="0"/>
              </a:rPr>
              <a:t>1 Timothy 1:18–19</a:t>
            </a:r>
          </a:p>
        </p:txBody>
      </p:sp>
      <p:sp>
        <p:nvSpPr>
          <p:cNvPr id="7" name="TextBox 8">
            <a:extLst>
              <a:ext uri="{FF2B5EF4-FFF2-40B4-BE49-F238E27FC236}">
                <a16:creationId xmlns:a16="http://schemas.microsoft.com/office/drawing/2014/main" id="{1CFCE852-AEAB-9DE9-6936-21CAFE062AD6}"/>
              </a:ext>
            </a:extLst>
          </p:cNvPr>
          <p:cNvSpPr txBox="1"/>
          <p:nvPr/>
        </p:nvSpPr>
        <p:spPr>
          <a:xfrm>
            <a:off x="9144001" y="6764513"/>
            <a:ext cx="8115300" cy="1461939"/>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CARING FOR OTHERS AND </a:t>
            </a:r>
            <a:br>
              <a:rPr lang="en-US" sz="3200" spc="160" dirty="0">
                <a:solidFill>
                  <a:srgbClr val="FFFFFF"/>
                </a:solidFill>
                <a:latin typeface="Franklin Gothic Medium" panose="020B0603020102020204" pitchFamily="34" charset="0"/>
              </a:rPr>
            </a:br>
            <a:r>
              <a:rPr lang="en-US" sz="3200" spc="160" dirty="0">
                <a:solidFill>
                  <a:srgbClr val="FFFFFF"/>
                </a:solidFill>
                <a:latin typeface="Franklin Gothic Medium" panose="020B0603020102020204" pitchFamily="34" charset="0"/>
              </a:rPr>
              <a:t>CARING FOR SELF</a:t>
            </a:r>
          </a:p>
          <a:p>
            <a:pPr>
              <a:lnSpc>
                <a:spcPts val="3840"/>
              </a:lnSpc>
            </a:pPr>
            <a:r>
              <a:rPr lang="en-US" sz="3200" spc="160" dirty="0">
                <a:solidFill>
                  <a:srgbClr val="FFFFFF"/>
                </a:solidFill>
                <a:latin typeface="Franklin Gothic Medium" panose="020B0603020102020204" pitchFamily="34" charset="0"/>
              </a:rPr>
              <a:t>1 Timothy 5:21–23; 6:20–21</a:t>
            </a:r>
          </a:p>
        </p:txBody>
      </p:sp>
    </p:spTree>
    <p:extLst>
      <p:ext uri="{BB962C8B-B14F-4D97-AF65-F5344CB8AC3E}">
        <p14:creationId xmlns:p14="http://schemas.microsoft.com/office/powerpoint/2010/main" val="37345701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990600" y="3771900"/>
            <a:ext cx="9296400" cy="4108817"/>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can we avoid favoritism in ministry? What are some methods for avoiding favoritism in the workplace that might be adaptable for ministry contexts?</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Is there anyone in your life who can advise you about both spiritual and physical health? How are such relationships developed?</a:t>
            </a:r>
          </a:p>
        </p:txBody>
      </p:sp>
    </p:spTree>
    <p:extLst>
      <p:ext uri="{BB962C8B-B14F-4D97-AF65-F5344CB8AC3E}">
        <p14:creationId xmlns:p14="http://schemas.microsoft.com/office/powerpoint/2010/main" val="3031513542"/>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3B3CD306-933D-5B4C-BCF8-8A29A3594094}"/>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8A428081-4802-D84F-90D9-801F7DB52A3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Basic</Template>
  <TotalTime>356</TotalTime>
  <Words>2078</Words>
  <Application>Microsoft Macintosh PowerPoint</Application>
  <PresentationFormat>Custom</PresentationFormat>
  <Paragraphs>149</Paragraphs>
  <Slides>25</Slides>
  <Notes>25</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25</vt:i4>
      </vt:variant>
    </vt:vector>
  </HeadingPairs>
  <TitlesOfParts>
    <vt:vector size="32" baseType="lpstr">
      <vt:lpstr>Franklin Gothic Medium</vt:lpstr>
      <vt:lpstr>Corbel</vt:lpstr>
      <vt:lpstr>Franklin Gothic Book</vt:lpstr>
      <vt:lpstr>Arial</vt:lpstr>
      <vt:lpstr>Calibri</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Hightower, Liz</cp:lastModifiedBy>
  <cp:revision>9</cp:revision>
  <cp:lastPrinted>2024-01-17T19:47:42Z</cp:lastPrinted>
  <dcterms:created xsi:type="dcterms:W3CDTF">2023-08-11T18:12:45Z</dcterms:created>
  <dcterms:modified xsi:type="dcterms:W3CDTF">2024-02-06T18:01:59Z</dcterms:modified>
  <dc:identifier>DAEvRMTdTXk</dc:identifier>
</cp:coreProperties>
</file>