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handoutMasterIdLst>
    <p:handoutMasterId r:id="rId27"/>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95" r:id="rId15"/>
    <p:sldId id="271" r:id="rId16"/>
    <p:sldId id="285" r:id="rId17"/>
    <p:sldId id="272" r:id="rId18"/>
    <p:sldId id="289" r:id="rId19"/>
    <p:sldId id="273" r:id="rId20"/>
    <p:sldId id="284" r:id="rId21"/>
    <p:sldId id="283" r:id="rId22"/>
    <p:sldId id="286" r:id="rId23"/>
    <p:sldId id="287" r:id="rId24"/>
    <p:sldId id="288" r:id="rId25"/>
  </p:sldIdLst>
  <p:sldSz cx="18288000" cy="10287000"/>
  <p:notesSz cx="6858000" cy="9144000"/>
  <p:embeddedFontLst>
    <p:embeddedFont>
      <p:font typeface="Corbel" panose="020B0503020204020204" pitchFamily="34" charset="0"/>
      <p:regular r:id="rId28"/>
      <p:bold r:id="rId29"/>
      <p:italic r:id="rId30"/>
      <p:boldItalic r:id="rId31"/>
    </p:embeddedFont>
    <p:embeddedFont>
      <p:font typeface="Franklin Gothic Book" panose="020B0503020102020204" pitchFamily="34" charset="0"/>
      <p:regular r:id="rId32"/>
      <p:italic r:id="rId33"/>
    </p:embeddedFont>
    <p:embeddedFont>
      <p:font typeface="Franklin Gothic Medium" panose="020B0603020102020204" pitchFamily="34" charset="0"/>
      <p:regular r:id="rId34"/>
      <p: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67698"/>
    <a:srgbClr val="006E97"/>
    <a:srgbClr val="1C2327"/>
    <a:srgbClr val="B97B44"/>
    <a:srgbClr val="000000"/>
    <a:srgbClr val="D6A951"/>
    <a:srgbClr val="EC9C55"/>
    <a:srgbClr val="FFFAEC"/>
    <a:srgbClr val="694525"/>
    <a:srgbClr val="946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3574" autoAdjust="0"/>
    <p:restoredTop sz="74295" autoAdjust="0"/>
  </p:normalViewPr>
  <p:slideViewPr>
    <p:cSldViewPr>
      <p:cViewPr varScale="1">
        <p:scale>
          <a:sx n="80" d="100"/>
          <a:sy n="80" d="100"/>
        </p:scale>
        <p:origin x="216" y="1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7.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2/6/24</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2/6/24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57200"/>
            <a:ext cx="5486400" cy="3086100"/>
          </a:xfrm>
        </p:spPr>
      </p:sp>
      <p:sp>
        <p:nvSpPr>
          <p:cNvPr id="3" name="Notes Placeholder 2"/>
          <p:cNvSpPr>
            <a:spLocks noGrp="1"/>
          </p:cNvSpPr>
          <p:nvPr>
            <p:ph type="body" idx="1"/>
          </p:nvPr>
        </p:nvSpPr>
        <p:spPr>
          <a:xfrm>
            <a:off x="685800" y="3714750"/>
            <a:ext cx="5486400" cy="3600450"/>
          </a:xfrm>
        </p:spPr>
        <p:txBody>
          <a:bodyPr/>
          <a:lstStyle/>
          <a:p>
            <a:r>
              <a:rPr lang="en-US" b="1" dirty="0">
                <a:effectLst/>
                <a:latin typeface="Franklin Gothic Book" panose="020B0503020102020204" pitchFamily="34" charset="0"/>
              </a:rPr>
              <a:t>INTRODUCING THE STUDY</a:t>
            </a:r>
          </a:p>
          <a:p>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Say: </a:t>
            </a:r>
            <a:r>
              <a:rPr lang="en-US" dirty="0">
                <a:effectLst/>
                <a:latin typeface="Franklin Gothic Book" panose="020B0503020102020204" pitchFamily="34" charset="0"/>
              </a:rPr>
              <a:t>Leadership is a major topic in both sacred and secular spheres. Books, blogs, and podcasts abound on the subject. Today we will see the kinds of qualities that must be exhibited by leaders in the church. Primarily, these involve the character of the leader. Are they living the kind of life God’s people should follow?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Opening Activity—Leaders You’ve Known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Ask: </a:t>
            </a:r>
            <a:r>
              <a:rPr lang="en-US" i="1" dirty="0">
                <a:effectLst/>
                <a:latin typeface="Franklin Gothic Book" panose="020B0503020102020204" pitchFamily="34" charset="0"/>
              </a:rPr>
              <a:t>Who are some of the best leaders you have known in your lifetime? What characteristics made them good leaders?</a:t>
            </a:r>
            <a:r>
              <a:rPr lang="en-US" dirty="0">
                <a:effectLst/>
                <a:latin typeface="Franklin Gothic Book" panose="020B0503020102020204" pitchFamily="34" charset="0"/>
              </a:rPr>
              <a:t> Examples may include bosses or supervisors, church leaders, volunteers or community leaders, etc.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Say: </a:t>
            </a:r>
            <a:r>
              <a:rPr lang="en-US" dirty="0">
                <a:effectLst/>
                <a:latin typeface="Franklin Gothic Book" panose="020B0503020102020204" pitchFamily="34" charset="0"/>
              </a:rPr>
              <a:t>As children we played a game in which everyone tried to watch and mimic the actions of one leader. Like that childhood game, we often practice the same leadership techniques we have observed in leaders we have followed. (Share your highlights from the following text.)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Paul had left Timothy and Titus in Ephesus and Crete, respectively, with a task to carry out amid an era of deceptive false teaching. Key to their mission was the appointment and continued cultivation of solid leadership that would help the churches remain faithful.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Ministry “offices” were not yet clearly defined with roles and responsibilities, so we must not think exclusively of “pastors” in the same sense as today. But we will see the characteristics and qualifications Paul described are still foundational and necessary for all those who “take care of God’s church” (1 Timothy 3:5, NLT), including pastors and those in ministry alongside them.</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dirty="0"/>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Resource Packet Item 2: Jesus and Paul on Discipline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Distribute the worksheet and allow time to read the Scriptures and list the disciplinary steps described by Jesus and Paul. Then discuss the questions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5800" y="3714750"/>
            <a:ext cx="5486400" cy="3600450"/>
          </a:xfrm>
        </p:spPr>
        <p:txBody>
          <a:bodyPr/>
          <a:lstStyle/>
          <a:p>
            <a:r>
              <a:rPr lang="en-US" b="1" dirty="0">
                <a:effectLst/>
                <a:latin typeface="Franklin Gothic Book" panose="020B0503020102020204" pitchFamily="34" charset="0"/>
              </a:rPr>
              <a:t>Titus 1:5–9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5. I left you on the island of Crete so you could complete our work there and appoint elders in each town as I instructed you. 6. An elder must live a blameless life. He must be faithful to his wife, and his children must be believers who don’t have a reputation for being wild or rebellious. 7. A church leader is a manager of God’s household, so he must live a blameless life. He must not be arrogant or quick-tempered; he must not be a heavy drinker, violent, or dishonest with money. 8. Rather, he must enjoy having guests in his home, and he must love what is good. He must live wisely and be just. He must live a devout and disciplined life. 9. He must have a strong belief in the trustworthy message he was taught; then he will be able to encourage others with wholesome teaching and show those who oppose it where they are wrong.</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5. For this cause left I thee in Crete, that thou shouldest set in order the things that are wanting, and ordain elders in every city, as I had appointed thee: 6. If any be blameless, the husband of one wife, having faithful children not accused of riot or unruly. 7. For a bishop must be blameless, as the steward of God; not </a:t>
            </a:r>
            <a:r>
              <a:rPr lang="en-US" dirty="0" err="1">
                <a:solidFill>
                  <a:srgbClr val="000000"/>
                </a:solidFill>
                <a:effectLst/>
                <a:latin typeface="Franklin Gothic Book" panose="020B0503020102020204" pitchFamily="34" charset="0"/>
              </a:rPr>
              <a:t>selfwilled</a:t>
            </a:r>
            <a:r>
              <a:rPr lang="en-US" dirty="0">
                <a:solidFill>
                  <a:srgbClr val="000000"/>
                </a:solidFill>
                <a:effectLst/>
                <a:latin typeface="Franklin Gothic Book" panose="020B0503020102020204" pitchFamily="34" charset="0"/>
              </a:rPr>
              <a:t>, not soon angry, not given to wine, no striker, not given to filthy lucre; 8. But a lover of hospitality, a lover of good men, sober, just, holy, temperate; 9. Holding fast the faithful word as he hath been taught, that he may be able by sound doctrine both to exhort and to convince the gainsayers.</a:t>
            </a:r>
            <a:endParaRPr lang="en-US" dirty="0">
              <a:effectLst/>
              <a:latin typeface="Franklin Gothic Book" panose="020B0503020102020204" pitchFamily="34" charset="0"/>
            </a:endParaRPr>
          </a:p>
        </p:txBody>
      </p:sp>
      <p:sp>
        <p:nvSpPr>
          <p:cNvPr id="2" name="Slide Image Placeholder 1"/>
          <p:cNvSpPr>
            <a:spLocks noGrp="1" noRot="1" noChangeAspect="1"/>
          </p:cNvSpPr>
          <p:nvPr>
            <p:ph type="sldImg"/>
          </p:nvPr>
        </p:nvSpPr>
        <p:spPr>
          <a:xfrm>
            <a:off x="685800" y="457200"/>
            <a:ext cx="5486400" cy="3086100"/>
          </a:xfrm>
        </p:spPr>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7541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3:8–10, 12–13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8. In the same way, deacons must be well respected and have integrity. They must not be heavy drinkers or dishonest with money. 9. They must be committed to the mystery of the faith now revealed and must live with a clear conscience. 10. Before they are appointed as deacons, let them be closely examined. If they pass the test, then let them serve as deacons. </a:t>
            </a:r>
            <a:r>
              <a:rPr lang="en-US" dirty="0">
                <a:solidFill>
                  <a:srgbClr val="000000"/>
                </a:solidFill>
                <a:latin typeface="Franklin Gothic Book" panose="020B0503020102020204" pitchFamily="34" charset="0"/>
              </a:rPr>
              <a:t>12. A deacon must be faithful to his wife, and he must manage his children and household well. 13. Those who do well as deacons will be rewarded with respect from others and will have increased confidence in their faith in Christ Jesus.</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8. Likewise must the deacons be grave, not </a:t>
            </a:r>
            <a:r>
              <a:rPr lang="en-US" dirty="0" err="1">
                <a:solidFill>
                  <a:srgbClr val="000000"/>
                </a:solidFill>
                <a:effectLst/>
                <a:latin typeface="Franklin Gothic Book" panose="020B0503020102020204" pitchFamily="34" charset="0"/>
              </a:rPr>
              <a:t>doubletongued</a:t>
            </a:r>
            <a:r>
              <a:rPr lang="en-US" dirty="0">
                <a:solidFill>
                  <a:srgbClr val="000000"/>
                </a:solidFill>
                <a:effectLst/>
                <a:latin typeface="Franklin Gothic Book" panose="020B0503020102020204" pitchFamily="34" charset="0"/>
              </a:rPr>
              <a:t>, not given to much wine, not greedy of filthy lucre; 9. Holding the mystery of the faith in a pure conscience. 10. And let these also first be proved; then let them use the office of a deacon, being found blameless. </a:t>
            </a:r>
            <a:r>
              <a:rPr lang="en-US" dirty="0">
                <a:effectLst/>
                <a:latin typeface="Franklin Gothic Book" panose="020B0503020102020204" pitchFamily="34" charset="0"/>
              </a:rPr>
              <a:t>12. Let the deacons be the husbands of one wife, ruling their children and their own houses well. 13. For they that have used the office of a deacon well purchase to themselves a good degree, and great boldness in the faith which is in Christ Jesus.</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1 Timothy 3:11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11. In the same way, their wives must be respected and must not slander others. They must exercise self-control and be faithful in everything they do.</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11. Even so must their wives be grave, not slanderers, sober, faithful in all things.</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
        <p:nvSpPr>
          <p:cNvPr id="5" name="TextBox 4">
            <a:extLst>
              <a:ext uri="{FF2B5EF4-FFF2-40B4-BE49-F238E27FC236}">
                <a16:creationId xmlns:a16="http://schemas.microsoft.com/office/drawing/2014/main" id="{5CB0E730-E06E-47B1-4482-F23E644B8BBC}"/>
              </a:ext>
            </a:extLst>
          </p:cNvPr>
          <p:cNvSpPr txBox="1"/>
          <p:nvPr/>
        </p:nvSpPr>
        <p:spPr>
          <a:xfrm>
            <a:off x="685800" y="4400550"/>
            <a:ext cx="5486400" cy="646331"/>
          </a:xfrm>
          <a:prstGeom prst="rect">
            <a:avLst/>
          </a:prstGeom>
          <a:noFill/>
        </p:spPr>
        <p:txBody>
          <a:bodyPr wrap="square" rtlCol="0">
            <a:spAutoFit/>
          </a:bodyPr>
          <a:lstStyle/>
          <a:p>
            <a:r>
              <a:rPr lang="en-US" sz="1200" b="1" dirty="0">
                <a:latin typeface="Franklin Gothic Book" panose="020B0503020102020204" pitchFamily="34" charset="0"/>
              </a:rPr>
              <a:t>Resource Packet Item 3: Women in Ministry</a:t>
            </a:r>
          </a:p>
          <a:p>
            <a:r>
              <a:rPr lang="en-US" sz="1200" dirty="0">
                <a:latin typeface="Franklin Gothic Book" panose="020B0503020102020204" pitchFamily="34" charset="0"/>
              </a:rPr>
              <a:t>Distribute the worksheet. Then read it together and discuss the questions about the role of women in ministry.</a:t>
            </a:r>
          </a:p>
        </p:txBody>
      </p:sp>
    </p:spTree>
    <p:extLst>
      <p:ext uri="{BB962C8B-B14F-4D97-AF65-F5344CB8AC3E}">
        <p14:creationId xmlns:p14="http://schemas.microsoft.com/office/powerpoint/2010/main" val="4238947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God intends for His Church to be cared for by people of integrity. Pastors should be respected and compensated for their work. A leader who fails must submit to an appropriate disciplinary process aimed at redemption. God will gift people for His mission, their lives bearing witness to those outside the Church.</a:t>
            </a: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Franklin Gothic Book" panose="020B0503020102020204" pitchFamily="34" charset="0"/>
              </a:rPr>
              <a:t>Study Text: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1 Timothy 3:1–13; 5:17–20; Titus 1:5–9</a:t>
            </a:r>
            <a:endParaRPr lang="en-US" dirty="0">
              <a:latin typeface="Franklin Gothic Book" panose="020B0503020102020204" pitchFamily="34" charset="0"/>
            </a:endParaRPr>
          </a:p>
          <a:p>
            <a:endParaRPr lang="en-US" dirty="0">
              <a:latin typeface="Franklin Gothic Book" panose="020B0503020102020204" pitchFamily="34" charset="0"/>
            </a:endParaRPr>
          </a:p>
          <a:p>
            <a:r>
              <a:rPr lang="en-US" b="1" dirty="0">
                <a:latin typeface="Franklin Gothic Book" panose="020B0503020102020204" pitchFamily="34" charset="0"/>
              </a:rPr>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consider various ministry roles in the church and the qualifications for those who fulfill them.</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appreciate the restorative nature of a disciplinary process for ministers.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support their ministers with their prayers, finances, and time.</a:t>
            </a:r>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3:1–3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 This is a trustworthy saying: “If someone aspires to be a church leader, he desires an honorable position.” 2. So a church leader must be a man whose life is above reproach. He must be faithful to his wife. He must exercise self-control, live wisely, and have a good reputation. He must enjoy having guests in his home, and he must be able to teach. 3. He must not be a heavy drinker or be violent. He must be gentle, not quarrelsome, and not love money.</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 This is a true saying, if a man desire the office of a bishop, he </a:t>
            </a:r>
            <a:r>
              <a:rPr lang="en-US" dirty="0" err="1">
                <a:solidFill>
                  <a:srgbClr val="000000"/>
                </a:solidFill>
                <a:effectLst/>
                <a:latin typeface="Franklin Gothic Book" panose="020B0503020102020204" pitchFamily="34" charset="0"/>
              </a:rPr>
              <a:t>desireth</a:t>
            </a:r>
            <a:r>
              <a:rPr lang="en-US" dirty="0">
                <a:solidFill>
                  <a:srgbClr val="000000"/>
                </a:solidFill>
                <a:effectLst/>
                <a:latin typeface="Franklin Gothic Book" panose="020B0503020102020204" pitchFamily="34" charset="0"/>
              </a:rPr>
              <a:t> a good work. 2. A bishop then must be blameless, the husband of one wife, vigilant, sober, of good behavior, given to hospitality, apt to teach; 3. Not given to wine, no striker, not greedy of filthy lucre; but patient, not a brawler, not covetous;</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3:4–7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4. He must manage his own family well, having children who respect and obey him. 5. For if a man cannot manage his own household, how can he take care of God’s church? 6. A church leader must not be a new believer, because he might become proud, and the devil would cause him to fall. 7. Also, people outside the church must speak well of him so that he will not be disgraced and fall into the devil’s trap.</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4. One that </a:t>
            </a:r>
            <a:r>
              <a:rPr lang="en-US" dirty="0" err="1">
                <a:solidFill>
                  <a:srgbClr val="000000"/>
                </a:solidFill>
                <a:effectLst/>
                <a:latin typeface="Franklin Gothic Book" panose="020B0503020102020204" pitchFamily="34" charset="0"/>
              </a:rPr>
              <a:t>ruleth</a:t>
            </a:r>
            <a:r>
              <a:rPr lang="en-US" dirty="0">
                <a:solidFill>
                  <a:srgbClr val="000000"/>
                </a:solidFill>
                <a:effectLst/>
                <a:latin typeface="Franklin Gothic Book" panose="020B0503020102020204" pitchFamily="34" charset="0"/>
              </a:rPr>
              <a:t> well his own house, having his children in subjection with all gravity; 5. (For if a man know not how to rule his own house, how shall he take care of the church of God?) 6. Not a novice, lest being lifted up with pride he fall into the condemnation of the devil. 7. Moreover he must have a good report of them which are without; lest he fall into reproach and the snare of the devil.</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Franklin Gothic Book" panose="020B0503020102020204" pitchFamily="34" charset="0"/>
              </a:rPr>
              <a:t>Resource Packet Item 1: A Different Standard?</a:t>
            </a:r>
          </a:p>
          <a:p>
            <a:r>
              <a:rPr lang="en-US" dirty="0">
                <a:latin typeface="Franklin Gothic Book" panose="020B0503020102020204" pitchFamily="34" charset="0"/>
              </a:rPr>
              <a:t>Distribute the worksheet, and allow students to complete the first portion in small groups. Then discuss the questions about church leadership qualifications.</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5:17–20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17. Elders who do their work well should be respected and paid well, especially those who work hard at both preaching and teaching. 18. For the Scripture says, “You must not muzzle an ox to keep it from eating as it treads out the grain.” And in another place, “Those who work deserve their pay!” 19. Do not listen to an accusation against an elder unless it is confirmed by two or three witnesses. 20. Those who sin should be reprimanded in front of the whole church; this will serve as a strong warning to others.</a:t>
            </a:r>
            <a:endParaRPr lang="en-US"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17. Let the elders that rule well be counted worthy of double honor, especially they who labor in the word and doctrine. 18. For the scripture saith, thou shalt not muzzle the ox that </a:t>
            </a:r>
            <a:r>
              <a:rPr lang="en-US" dirty="0" err="1">
                <a:solidFill>
                  <a:srgbClr val="000000"/>
                </a:solidFill>
                <a:effectLst/>
                <a:latin typeface="Franklin Gothic Book" panose="020B0503020102020204" pitchFamily="34" charset="0"/>
              </a:rPr>
              <a:t>treadeth</a:t>
            </a:r>
            <a:r>
              <a:rPr lang="en-US" dirty="0">
                <a:solidFill>
                  <a:srgbClr val="000000"/>
                </a:solidFill>
                <a:effectLst/>
                <a:latin typeface="Franklin Gothic Book" panose="020B0503020102020204" pitchFamily="34" charset="0"/>
              </a:rPr>
              <a:t> out the corn. And, The laborer is worthy of his reward. 19. Against an elder receive not an accusation, but before two or three witnesses. 20. Them that sin rebuke before all, that others also may fear.</a:t>
            </a:r>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4" name="AutoShape 4">
            <a:extLst>
              <a:ext uri="{FF2B5EF4-FFF2-40B4-BE49-F238E27FC236}">
                <a16:creationId xmlns:a16="http://schemas.microsoft.com/office/drawing/2014/main" id="{E4DA2C2A-41B6-8B88-2309-877199AACB3C}"/>
              </a:ext>
            </a:extLst>
          </p:cNvPr>
          <p:cNvSpPr/>
          <p:nvPr userDrawn="1"/>
        </p:nvSpPr>
        <p:spPr>
          <a:xfrm>
            <a:off x="7145455" y="6025913"/>
            <a:ext cx="10231749" cy="3204730"/>
          </a:xfrm>
          <a:prstGeom prst="rect">
            <a:avLst/>
          </a:prstGeom>
          <a:solidFill>
            <a:srgbClr val="867698">
              <a:alpha val="35000"/>
            </a:srgbClr>
          </a:solidFill>
        </p:spPr>
        <p:txBody>
          <a:bodyPr/>
          <a:lstStyle/>
          <a:p>
            <a:endParaRPr lang="en-US" dirty="0"/>
          </a:p>
        </p:txBody>
      </p:sp>
      <p:sp>
        <p:nvSpPr>
          <p:cNvPr id="3" name="AutoShape 3">
            <a:extLst>
              <a:ext uri="{FF2B5EF4-FFF2-40B4-BE49-F238E27FC236}">
                <a16:creationId xmlns:a16="http://schemas.microsoft.com/office/drawing/2014/main" id="{3C2085C3-6A7A-5B4B-8D53-BBE0398BD13B}"/>
              </a:ext>
            </a:extLst>
          </p:cNvPr>
          <p:cNvSpPr/>
          <p:nvPr userDrawn="1"/>
        </p:nvSpPr>
        <p:spPr>
          <a:xfrm>
            <a:off x="910795" y="6025913"/>
            <a:ext cx="6227572" cy="3204730"/>
          </a:xfrm>
          <a:prstGeom prst="rect">
            <a:avLst/>
          </a:prstGeom>
          <a:solidFill>
            <a:srgbClr val="867698"/>
          </a:solidFill>
        </p:spPr>
        <p:txBody>
          <a:bodyPr/>
          <a:lstStyle/>
          <a:p>
            <a:endParaRPr lang="en-US" dirty="0"/>
          </a:p>
        </p:txBody>
      </p:sp>
      <p:pic>
        <p:nvPicPr>
          <p:cNvPr id="2" name="Picture 2">
            <a:extLst>
              <a:ext uri="{FF2B5EF4-FFF2-40B4-BE49-F238E27FC236}">
                <a16:creationId xmlns:a16="http://schemas.microsoft.com/office/drawing/2014/main" id="{2C8D6837-DAD9-F604-17C7-78B072876E6F}"/>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r="-43"/>
          <a:stretch/>
        </p:blipFill>
        <p:spPr>
          <a:xfrm>
            <a:off x="910795"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697200" y="1181100"/>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82261" y="6301697"/>
            <a:ext cx="9551050" cy="2653162"/>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Paul wrote the pastoral letters to his younger associates in ministry. These lessons take a thematic approach that considers the entire body of instruction he shared with them. Every believer can benefit from the instructions in the pastoral letters.</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2024—UNIT 1</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391112" y="6490595"/>
            <a:ext cx="5266940" cy="2275366"/>
          </a:xfrm>
          <a:prstGeom prst="rect">
            <a:avLst/>
          </a:prstGeom>
        </p:spPr>
        <p:txBody>
          <a:bodyPr wrap="square" lIns="0" tIns="0" rIns="0" bIns="0" rtlCol="0" anchor="t">
            <a:spAutoFit/>
          </a:bodyPr>
          <a:lstStyle/>
          <a:p>
            <a:pPr>
              <a:lnSpc>
                <a:spcPts val="5880"/>
              </a:lnSpc>
            </a:pPr>
            <a:r>
              <a:rPr lang="en-US" sz="66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Timothy, Titus, Philemon</a:t>
            </a:r>
          </a:p>
        </p:txBody>
      </p:sp>
      <p:sp>
        <p:nvSpPr>
          <p:cNvPr id="5" name="AutoShape 4">
            <a:extLst>
              <a:ext uri="{FF2B5EF4-FFF2-40B4-BE49-F238E27FC236}">
                <a16:creationId xmlns:a16="http://schemas.microsoft.com/office/drawing/2014/main" id="{C0D9C992-A021-A486-09E5-423C15BEAAEF}"/>
              </a:ext>
            </a:extLst>
          </p:cNvPr>
          <p:cNvSpPr/>
          <p:nvPr userDrawn="1"/>
        </p:nvSpPr>
        <p:spPr>
          <a:xfrm>
            <a:off x="7138367" y="6025912"/>
            <a:ext cx="10238837" cy="3204731"/>
          </a:xfrm>
          <a:prstGeom prst="rect">
            <a:avLst/>
          </a:prstGeom>
          <a:solidFill>
            <a:srgbClr val="867698">
              <a:alpha val="35000"/>
            </a:srgbClr>
          </a:solidFill>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B865B5-0F76-6309-376D-931F97A8D4D0}"/>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FD68D3-6428-03EA-3460-14D79BDFC610}"/>
              </a:ext>
            </a:extLst>
          </p:cNvPr>
          <p:cNvPicPr>
            <a:picLocks noChangeAspect="1"/>
          </p:cNvPicPr>
          <p:nvPr userDrawn="1"/>
        </p:nvPicPr>
        <p:blipFill>
          <a:blip r:embed="rId2">
            <a:duotone>
              <a:prstClr val="black"/>
              <a:srgbClr val="E9E8F6">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67698">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585395" y="4168661"/>
              <a:ext cx="2844800"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1 TIMOTHY 3:1</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flipH="1">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marL="914400" indent="-914400">
              <a:lnSpc>
                <a:spcPts val="6000"/>
              </a:lnSpc>
              <a:buFont typeface="+mj-lt"/>
              <a:buAutoNum type="arabicPeriod"/>
            </a:pPr>
            <a:r>
              <a:rPr lang="en-US" sz="5400" dirty="0">
                <a:solidFill>
                  <a:srgbClr val="FFFFFF"/>
                </a:solidFill>
                <a:latin typeface="Franklin Gothic Medium" panose="020B0603020102020204" pitchFamily="34" charset="0"/>
              </a:rPr>
              <a:t>QUALIFICATIONS FOR PASTORS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5" name="Picture 4">
            <a:extLst>
              <a:ext uri="{FF2B5EF4-FFF2-40B4-BE49-F238E27FC236}">
                <a16:creationId xmlns:a16="http://schemas.microsoft.com/office/drawing/2014/main" id="{4763CAD7-ED2A-0D4D-77A9-33920E711E8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038225" y="1115568"/>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906755"/>
            <a:ext cx="10434181" cy="1897820"/>
          </a:xfrm>
          <a:prstGeom prst="rect">
            <a:avLst/>
          </a:prstGeom>
          <a:solidFill>
            <a:srgbClr val="867698"/>
          </a:solidFill>
        </p:spPr>
        <p:txBody>
          <a:bodyPr/>
          <a:lstStyle/>
          <a:p>
            <a:endParaRPr lang="en-US" dirty="0"/>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marL="914400" indent="-914400">
              <a:lnSpc>
                <a:spcPts val="6000"/>
              </a:lnSpc>
              <a:buFont typeface="+mj-lt"/>
              <a:buAutoNum type="arabicPeriod" startAt="2"/>
            </a:pPr>
            <a:r>
              <a:rPr lang="en-US" sz="5400" dirty="0">
                <a:solidFill>
                  <a:srgbClr val="FFFFFF"/>
                </a:solidFill>
                <a:latin typeface="Franklin Gothic Medium" panose="020B0603020102020204" pitchFamily="34" charset="0"/>
              </a:rPr>
              <a:t>ADMONITIONS FOR PASTORAL LEADERS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216"/>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67698"/>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9144000" y="3036968"/>
            <a:ext cx="8458200" cy="1538883"/>
          </a:xfrm>
          <a:prstGeom prst="rect">
            <a:avLst/>
          </a:prstGeom>
        </p:spPr>
        <p:txBody>
          <a:bodyPr wrap="square" lIns="0" tIns="0" rIns="0" bIns="0" rtlCol="0" anchor="ctr">
            <a:spAutoFit/>
          </a:bodyPr>
          <a:lstStyle/>
          <a:p>
            <a:pPr marL="914400" indent="-914400">
              <a:lnSpc>
                <a:spcPts val="6000"/>
              </a:lnSpc>
              <a:buFont typeface="+mj-lt"/>
              <a:buAutoNum type="arabicPeriod" startAt="3"/>
            </a:pPr>
            <a:r>
              <a:rPr lang="en-US" sz="5400" cap="all" baseline="0" dirty="0">
                <a:solidFill>
                  <a:srgbClr val="FFFFFF"/>
                </a:solidFill>
                <a:latin typeface="Franklin Gothic Medium" panose="020B0603020102020204" pitchFamily="34" charset="0"/>
              </a:rPr>
              <a:t>Exhortations for Deacons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134"/>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AE706BB-339B-A1BB-55EC-D4E26E145647}"/>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39586" y="1055914"/>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1EE96FB-9E80-CA25-F06D-5601460DC2A1}"/>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flipH="1">
            <a:off x="1043941"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67698"/>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AE13272-9408-2EF7-BC8A-65786A95E699}"/>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54933"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1524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33728" y="3493858"/>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B459E7-BEB7-C293-66AA-E58A2AABBCF9}"/>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t="-895"/>
          <a:stretch/>
        </p:blipFill>
        <p:spPr>
          <a:xfrm>
            <a:off x="899084"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2024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67698"/>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201E387-6EED-33C6-4D05-EDD4E284B0B7}"/>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4072"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67698"/>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9AA4105-6193-8068-A4D8-9479E0F29364}"/>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39586" y="1055914"/>
            <a:ext cx="16230600" cy="8229600"/>
          </a:xfrm>
          <a:prstGeom prst="rect">
            <a:avLst/>
          </a:prstGeom>
        </p:spPr>
      </p:pic>
      <p:pic>
        <p:nvPicPr>
          <p:cNvPr id="6" name="Picture 5">
            <a:extLst>
              <a:ext uri="{FF2B5EF4-FFF2-40B4-BE49-F238E27FC236}">
                <a16:creationId xmlns:a16="http://schemas.microsoft.com/office/drawing/2014/main" id="{863CD639-1C9E-7369-4FB5-A7C159ED98D8}"/>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90900"/>
            <a:ext cx="9912927" cy="64008"/>
          </a:xfrm>
          <a:prstGeom prst="rect">
            <a:avLst/>
          </a:prstGeom>
          <a:solidFill>
            <a:srgbClr val="867698"/>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67698"/>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67698"/>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4—TEACHING ON CHURCH LEADERSHIP</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848100"/>
            <a:ext cx="8915400" cy="110799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ways can a congregation show respect for their pastor’s ministry?</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696200"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MATTERS OF COMPENSATION </a:t>
            </a:r>
          </a:p>
          <a:p>
            <a:pPr>
              <a:lnSpc>
                <a:spcPts val="3840"/>
              </a:lnSpc>
            </a:pPr>
            <a:r>
              <a:rPr lang="en-US" sz="3200" spc="160" dirty="0">
                <a:solidFill>
                  <a:srgbClr val="FFFFFF"/>
                </a:solidFill>
                <a:latin typeface="Franklin Gothic Medium" panose="020B0603020102020204" pitchFamily="34" charset="0"/>
              </a:rPr>
              <a:t>AND CORRECTION</a:t>
            </a:r>
          </a:p>
          <a:p>
            <a:pPr>
              <a:lnSpc>
                <a:spcPts val="3840"/>
              </a:lnSpc>
            </a:pPr>
            <a:r>
              <a:rPr lang="en-US" sz="3200" spc="160" dirty="0">
                <a:solidFill>
                  <a:srgbClr val="FFFFFF"/>
                </a:solidFill>
                <a:latin typeface="Franklin Gothic Medium" panose="020B0603020102020204" pitchFamily="34" charset="0"/>
              </a:rPr>
              <a:t>1 Timothy 5:17–20</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7140674"/>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FURTHER QUALIFICATIONS</a:t>
            </a:r>
            <a:br>
              <a:rPr lang="en-US" sz="3200" spc="160" dirty="0">
                <a:solidFill>
                  <a:srgbClr val="FFFFFF"/>
                </a:solidFill>
                <a:latin typeface="Franklin Gothic Medium" panose="020B0603020102020204" pitchFamily="34" charset="0"/>
              </a:rPr>
            </a:br>
            <a:r>
              <a:rPr lang="en-US" sz="3200" spc="160" dirty="0">
                <a:solidFill>
                  <a:srgbClr val="FFFFFF"/>
                </a:solidFill>
                <a:latin typeface="Franklin Gothic Medium" panose="020B0603020102020204" pitchFamily="34" charset="0"/>
              </a:rPr>
              <a:t>Titus 1:5–9</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89154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was it important for Titus to be appointing solid leadership in these churches? Why are these standards still important today? </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8382000" cy="276998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When you think of all the things pastors do, what do you consider their most important responsibility? Which qualifications are most important in that task?</a:t>
            </a:r>
          </a:p>
        </p:txBody>
      </p:sp>
    </p:spTree>
    <p:extLst>
      <p:ext uri="{BB962C8B-B14F-4D97-AF65-F5344CB8AC3E}">
        <p14:creationId xmlns:p14="http://schemas.microsoft.com/office/powerpoint/2010/main" val="7252199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5364"/>
            <a:ext cx="7236501"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MEN</a:t>
            </a:r>
          </a:p>
          <a:p>
            <a:pPr>
              <a:lnSpc>
                <a:spcPts val="3840"/>
              </a:lnSpc>
            </a:pPr>
            <a:r>
              <a:rPr lang="en-US" sz="3200" spc="160" dirty="0">
                <a:solidFill>
                  <a:srgbClr val="FFFFFF"/>
                </a:solidFill>
                <a:latin typeface="Franklin Gothic Medium" panose="020B0603020102020204" pitchFamily="34" charset="0"/>
              </a:rPr>
              <a:t>1 Timothy 3:8–10, 12–13</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9375648"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Does your church have deacons or board members? What are their responsibilities?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 Paul’s qualifications still serve a purpose today? Explain.</a:t>
            </a:r>
          </a:p>
        </p:txBody>
      </p:sp>
    </p:spTree>
    <p:extLst>
      <p:ext uri="{BB962C8B-B14F-4D97-AF65-F5344CB8AC3E}">
        <p14:creationId xmlns:p14="http://schemas.microsoft.com/office/powerpoint/2010/main" val="955555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220200"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MEN</a:t>
            </a:r>
          </a:p>
          <a:p>
            <a:pPr>
              <a:lnSpc>
                <a:spcPts val="3840"/>
              </a:lnSpc>
            </a:pPr>
            <a:r>
              <a:rPr lang="en-US" sz="3200" spc="160" dirty="0">
                <a:solidFill>
                  <a:srgbClr val="FFFFFF"/>
                </a:solidFill>
                <a:latin typeface="Franklin Gothic Medium" panose="020B0603020102020204" pitchFamily="34" charset="0"/>
              </a:rPr>
              <a:t>1 Timothy 3:8–10, 12–13</a:t>
            </a:r>
          </a:p>
        </p:txBody>
      </p:sp>
      <p:sp>
        <p:nvSpPr>
          <p:cNvPr id="7" name="TextBox 8">
            <a:extLst>
              <a:ext uri="{FF2B5EF4-FFF2-40B4-BE49-F238E27FC236}">
                <a16:creationId xmlns:a16="http://schemas.microsoft.com/office/drawing/2014/main" id="{1CFCE852-AEAB-9DE9-6936-21CAFE062AD6}"/>
              </a:ext>
            </a:extLst>
          </p:cNvPr>
          <p:cNvSpPr txBox="1"/>
          <p:nvPr/>
        </p:nvSpPr>
        <p:spPr>
          <a:xfrm>
            <a:off x="9220200" y="6764513"/>
            <a:ext cx="7844995"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WOMEN</a:t>
            </a:r>
          </a:p>
          <a:p>
            <a:pPr>
              <a:lnSpc>
                <a:spcPts val="3840"/>
              </a:lnSpc>
            </a:pPr>
            <a:r>
              <a:rPr lang="en-US" sz="3200" spc="160" dirty="0">
                <a:solidFill>
                  <a:srgbClr val="FFFFFF"/>
                </a:solidFill>
                <a:latin typeface="Franklin Gothic Medium" panose="020B0603020102020204" pitchFamily="34" charset="0"/>
              </a:rPr>
              <a:t>1 Timothy 3:11</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766048"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Does this interpretation of verse 11 seem plausible to you? Why or why not?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ministry capacities are women serving in your church?</a:t>
            </a:r>
          </a:p>
        </p:txBody>
      </p:sp>
    </p:spTree>
    <p:extLst>
      <p:ext uri="{BB962C8B-B14F-4D97-AF65-F5344CB8AC3E}">
        <p14:creationId xmlns:p14="http://schemas.microsoft.com/office/powerpoint/2010/main" val="58486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238500"/>
            <a:ext cx="7239000" cy="5447645"/>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Implement one concrete idea for providing support to leaders in your church.</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Discuss with your household how you can more faithfully display God’s character together.</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Honestly evaluate your speech, temper, finances, use of alcohol, and self-control.</a:t>
            </a: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7761"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Christian leaders must live as a holy example to all.</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238500"/>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5</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SPIRITUAL PRACTICES FOR CHRISTIAN LEADERS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817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Qualified Christian leaders ensure proper care for God’s household.</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314700"/>
            <a:ext cx="6604355" cy="2031325"/>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4</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TEACHING ON CHURCH LEADERSHIP</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3543299"/>
            <a:ext cx="8361252" cy="2513701"/>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This is a true saying, If a man desire the office of bishop, he </a:t>
            </a:r>
            <a:r>
              <a:rPr lang="en-US" sz="5499" dirty="0" err="1">
                <a:solidFill>
                  <a:srgbClr val="FFFFFF"/>
                </a:solidFill>
                <a:latin typeface="Corbel" panose="020B0503020204020204" pitchFamily="34" charset="0"/>
              </a:rPr>
              <a:t>desireth</a:t>
            </a:r>
            <a:r>
              <a:rPr lang="en-US" sz="5499" dirty="0">
                <a:solidFill>
                  <a:srgbClr val="FFFFFF"/>
                </a:solidFill>
                <a:latin typeface="Corbel" panose="020B0503020204020204" pitchFamily="34" charset="0"/>
              </a:rPr>
              <a:t> a good work.</a:t>
            </a:r>
          </a:p>
        </p:txBody>
      </p:sp>
      <p:sp>
        <p:nvSpPr>
          <p:cNvPr id="3" name="TextBox 2">
            <a:extLst>
              <a:ext uri="{FF2B5EF4-FFF2-40B4-BE49-F238E27FC236}">
                <a16:creationId xmlns:a16="http://schemas.microsoft.com/office/drawing/2014/main" id="{A523A5D0-C2C4-729F-47CB-393932F0C7FF}"/>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086100"/>
            <a:ext cx="8686800"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This is a trustworthy saying: “If someone aspires to be a church leader, he desires an honorable </a:t>
            </a:r>
            <a:r>
              <a:rPr lang="en-US" sz="5499">
                <a:solidFill>
                  <a:srgbClr val="FFFFFF"/>
                </a:solidFill>
                <a:latin typeface="Corbel" panose="020B0503020204020204" pitchFamily="34" charset="0"/>
              </a:rPr>
              <a:t>position.”</a:t>
            </a:r>
            <a:endParaRPr lang="en-US" sz="5499" dirty="0">
              <a:solidFill>
                <a:srgbClr val="FFFFFF"/>
              </a:solidFill>
              <a:latin typeface="Corbel" panose="020B0503020204020204" pitchFamily="34" charset="0"/>
            </a:endParaRPr>
          </a:p>
        </p:txBody>
      </p:sp>
      <p:sp>
        <p:nvSpPr>
          <p:cNvPr id="2" name="TextBox 1">
            <a:extLst>
              <a:ext uri="{FF2B5EF4-FFF2-40B4-BE49-F238E27FC236}">
                <a16:creationId xmlns:a16="http://schemas.microsoft.com/office/drawing/2014/main" id="{1267B6F5-E3FA-398D-8919-1EDA12CC417B}"/>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LIVE EXEMPLARY LIVES</a:t>
            </a:r>
          </a:p>
          <a:p>
            <a:pPr>
              <a:lnSpc>
                <a:spcPts val="3840"/>
              </a:lnSpc>
            </a:pPr>
            <a:r>
              <a:rPr lang="en-US" sz="3200" spc="160" dirty="0">
                <a:solidFill>
                  <a:srgbClr val="FFFFFF"/>
                </a:solidFill>
                <a:latin typeface="Franklin Gothic Medium" panose="020B0603020102020204" pitchFamily="34" charset="0"/>
              </a:rPr>
              <a:t>1 Timothy 3:1–3</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71900"/>
            <a:ext cx="8991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 you know individuals whose lives fit these criteria? Is your own life an example of these qualifications?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are these criteria important for leaders in the church? </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143500"/>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LIVE EXEMPLARY LIVES</a:t>
            </a:r>
          </a:p>
          <a:p>
            <a:pPr>
              <a:lnSpc>
                <a:spcPts val="3840"/>
              </a:lnSpc>
            </a:pPr>
            <a:r>
              <a:rPr lang="en-US" sz="3200" spc="160" dirty="0">
                <a:solidFill>
                  <a:srgbClr val="FFFFFF"/>
                </a:solidFill>
                <a:latin typeface="Franklin Gothic Medium" panose="020B0603020102020204" pitchFamily="34" charset="0"/>
              </a:rPr>
              <a:t>1 Timothy 3:1–3</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515100"/>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 WORTHY OF RESPECT</a:t>
            </a:r>
          </a:p>
          <a:p>
            <a:pPr>
              <a:lnSpc>
                <a:spcPts val="3840"/>
              </a:lnSpc>
            </a:pPr>
            <a:r>
              <a:rPr lang="en-US" sz="3200" spc="160" dirty="0">
                <a:solidFill>
                  <a:srgbClr val="FFFFFF"/>
                </a:solidFill>
                <a:latin typeface="Franklin Gothic Medium" panose="020B0603020102020204" pitchFamily="34" charset="0"/>
              </a:rPr>
              <a:t>1 Timothy 3:4–7</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2964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ways might a new convert be more susceptible to pride? What strategy might the enemy use against them in this area?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a church leader’s family life reflect on their leadership of the church? What should characterize faithful leaders’ handling of their families?</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5364"/>
            <a:ext cx="7696200"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MATTERS OF COMPENSATION </a:t>
            </a:r>
          </a:p>
          <a:p>
            <a:pPr>
              <a:lnSpc>
                <a:spcPts val="3840"/>
              </a:lnSpc>
            </a:pPr>
            <a:r>
              <a:rPr lang="en-US" sz="3200" spc="160" dirty="0">
                <a:solidFill>
                  <a:srgbClr val="FFFFFF"/>
                </a:solidFill>
                <a:latin typeface="Franklin Gothic Medium" panose="020B0603020102020204" pitchFamily="34" charset="0"/>
              </a:rPr>
              <a:t>AND CORRECTION</a:t>
            </a:r>
          </a:p>
          <a:p>
            <a:pPr>
              <a:lnSpc>
                <a:spcPts val="3840"/>
              </a:lnSpc>
            </a:pPr>
            <a:r>
              <a:rPr lang="en-US" sz="3200" spc="160" dirty="0">
                <a:solidFill>
                  <a:srgbClr val="FFFFFF"/>
                </a:solidFill>
                <a:latin typeface="Franklin Gothic Medium" panose="020B0603020102020204" pitchFamily="34" charset="0"/>
              </a:rPr>
              <a:t>1 Timothy 5:17–20</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539</TotalTime>
  <Words>2220</Words>
  <Application>Microsoft Macintosh PowerPoint</Application>
  <PresentationFormat>Custom</PresentationFormat>
  <Paragraphs>143</Paragraphs>
  <Slides>23</Slides>
  <Notes>23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Franklin Gothic Medium</vt:lpstr>
      <vt:lpstr>Corbel</vt:lpstr>
      <vt:lpstr>Franklin Gothic Book</vt:lpstr>
      <vt:lpstr>Arial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Hightower, Liz</cp:lastModifiedBy>
  <cp:revision>14</cp:revision>
  <dcterms:created xsi:type="dcterms:W3CDTF">2023-08-11T18:12:45Z</dcterms:created>
  <dcterms:modified xsi:type="dcterms:W3CDTF">2024-02-06T19:34:17Z</dcterms:modified>
  <dc:identifier>DAEvRMTdTXk</dc:identifier>
</cp:coreProperties>
</file>