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2CD489-4EFA-1B47-A7BD-33A90C90F75B}" v="26" dt="2025-07-10T16:47:21.7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6939" autoAdjust="0"/>
  </p:normalViewPr>
  <p:slideViewPr>
    <p:cSldViewPr>
      <p:cViewPr varScale="1">
        <p:scale>
          <a:sx n="55" d="100"/>
          <a:sy n="55" d="100"/>
        </p:scale>
        <p:origin x="1256" y="2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Over the next four weeks, we’ll be studying what the Scriptures say about parents and children. Let’s clarify from the beginning that we’re not just talking about biological families. All of us have influence on younger generations, and with that influence comes responsibility. So, when we say the word parents, we mean biological parents, adoptive parents, foster parents, and spiritual parents. When we say the word children, we are referring to any young people under an adult’s influence. Let’s get started!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Starter—Good Parents</a:t>
            </a:r>
          </a:p>
          <a:p>
            <a:r>
              <a:rPr lang="en-US" sz="1200" kern="1200" dirty="0">
                <a:solidFill>
                  <a:schemeClr val="tx1"/>
                </a:solidFill>
                <a:effectLst/>
                <a:latin typeface="+mn-lt"/>
                <a:ea typeface="+mn-ea"/>
                <a:cs typeface="+mn-cs"/>
              </a:rPr>
              <a:t>American author Jill Churchill once wrote, “There’s no way to be a perfect [parent] and a million ways to be a good one.” Ask students to call out characteristics of good parents and list their answers on a whiteboard.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r>
              <a:rPr lang="en-US" sz="1200" kern="1200" dirty="0">
                <a:solidFill>
                  <a:schemeClr val="tx1"/>
                </a:solidFill>
                <a:effectLst/>
                <a:latin typeface="+mn-lt"/>
                <a:ea typeface="+mn-ea"/>
                <a:cs typeface="+mn-cs"/>
              </a:rPr>
              <a:t>There may be a million ways to be a good parent, but a biblical perspective helps us focus on the single most important aspect of godly parenting: teaching children to follow Jesus for a lifetime. Passing our faith on to the next generation is one of our most important callings.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Teaching the Bible to Kids</a:t>
            </a:r>
          </a:p>
          <a:p>
            <a:r>
              <a:rPr lang="en-US" sz="1200" kern="1200" dirty="0">
                <a:solidFill>
                  <a:schemeClr val="tx1"/>
                </a:solidFill>
                <a:effectLst/>
                <a:latin typeface="+mn-lt"/>
                <a:ea typeface="+mn-ea"/>
                <a:cs typeface="+mn-cs"/>
              </a:rPr>
              <a:t>We can do more than just hope the kids in our lives will catch our faith. This worksheet includes pointers for parents, grandparents, or any adults who are actively trying to pass along their faith to the next generation.</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Psalm 78:5–8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5. </a:t>
            </a:r>
            <a:r>
              <a:rPr lang="en-US" sz="1200" b="0" i="0" kern="1200" dirty="0">
                <a:solidFill>
                  <a:schemeClr val="tx1"/>
                </a:solidFill>
                <a:effectLst/>
                <a:latin typeface="+mn-lt"/>
                <a:ea typeface="+mn-ea"/>
                <a:cs typeface="+mn-cs"/>
              </a:rPr>
              <a:t>For he issued his laws to Jacob; he gave his instructions to Israel. He commanded our ancestors to teach them to their children, 6. so the next generation might know them—even the children not yet born—and they in turn will teach their own children. 7. So each generation should set its hope anew on God, not forgetting his glorious miracles and obeying his commands. 8. Then they will not be like their ancestors—stubborn, rebellious, and unfaithful, refusing to give their hearts to God.</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dirty="0">
                <a:solidFill>
                  <a:srgbClr val="000000"/>
                </a:solidFill>
                <a:effectLst/>
                <a:latin typeface="Arial" panose="020B0604020202020204" pitchFamily="34" charset="0"/>
              </a:rPr>
              <a:t>5. </a:t>
            </a:r>
            <a:r>
              <a:rPr lang="en-US" baseline="30000" dirty="0">
                <a:solidFill>
                  <a:srgbClr val="000000"/>
                </a:solidFill>
                <a:effectLst/>
                <a:latin typeface="Arial" panose="020B0604020202020204" pitchFamily="34" charset="0"/>
              </a:rPr>
              <a:t> </a:t>
            </a:r>
            <a:r>
              <a:rPr lang="en-US" sz="1200" b="0" i="0" kern="1200" dirty="0">
                <a:solidFill>
                  <a:schemeClr val="tx1"/>
                </a:solidFill>
                <a:effectLst/>
                <a:latin typeface="+mn-lt"/>
                <a:ea typeface="+mn-ea"/>
                <a:cs typeface="+mn-cs"/>
              </a:rPr>
              <a:t>For he established a testimony in Jacob, and appointed a law in Israel, which he commanded our fathers, that they should make them known to their children: 6. That the generation to come might know them, even the children which should be born; who should arise and declare them to their children: 7. That they might set their hope in God, and not forget the works of God, but keep his commandments: 8. And might not be as their fathers, a stubborn and rebellious generation; a generation that set not their heart aright, and whose spirit was not </a:t>
            </a:r>
            <a:r>
              <a:rPr lang="en-US" sz="1200" b="0" i="0" kern="1200" dirty="0" err="1">
                <a:solidFill>
                  <a:schemeClr val="tx1"/>
                </a:solidFill>
                <a:effectLst/>
                <a:latin typeface="+mn-lt"/>
                <a:ea typeface="+mn-ea"/>
                <a:cs typeface="+mn-cs"/>
              </a:rPr>
              <a:t>stedfast</a:t>
            </a:r>
            <a:r>
              <a:rPr lang="en-US" sz="1200" b="0" i="0" kern="1200" dirty="0">
                <a:solidFill>
                  <a:schemeClr val="tx1"/>
                </a:solidFill>
                <a:effectLst/>
                <a:latin typeface="+mn-lt"/>
                <a:ea typeface="+mn-ea"/>
                <a:cs typeface="+mn-cs"/>
              </a:rPr>
              <a:t> with God.</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Passing on the Faith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This journaling page guides students to reflect on the history of faith in their families. It would work best as a take-home page for personal devotions. </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Timothy 1:3–5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dirty="0">
                <a:solidFill>
                  <a:srgbClr val="000000"/>
                </a:solidFill>
                <a:effectLst/>
                <a:latin typeface="Arial" panose="020B0604020202020204" pitchFamily="34" charset="0"/>
              </a:rPr>
              <a:t>3.</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Timothy, I thank God for you—the God I serve with a clear conscience, just as my ancestors did. Night and day I constantly remember you in my prayers. 4. I long to see you again, for I remember your tears as we parted. And I will be filled with joy when we are together again. 5. I remember your genuine faith, for you share the faith that first filled your grandmother Lois and your mother, Eunice. And I know that same faith continues strong in you.</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dirty="0">
                <a:solidFill>
                  <a:srgbClr val="000000"/>
                </a:solidFill>
                <a:effectLst/>
                <a:latin typeface="Arial" panose="020B0604020202020204" pitchFamily="34" charset="0"/>
              </a:rPr>
              <a:t>3.</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thank God, whom I serve from my forefathers with pure conscience, that without ceasing I have remembrance of thee in my prayers night and day; 4. Greatly desiring to see thee, being mindful of thy tears, that I may be filled with joy; 5. When I call to remembrance the unfeigned faith that is in thee, which dwelt first in thy grandmother Lois, and thy mother Eunice; and I am persuaded that in thee also.</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1 Thessalonians 3:13–17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dirty="0">
                <a:solidFill>
                  <a:srgbClr val="000000"/>
                </a:solidFill>
                <a:effectLst/>
                <a:latin typeface="Arial" panose="020B0604020202020204" pitchFamily="34" charset="0"/>
              </a:rPr>
              <a:t>13. </a:t>
            </a:r>
            <a:r>
              <a:rPr lang="en-US" sz="1200" b="0" i="0" kern="1200" dirty="0">
                <a:solidFill>
                  <a:schemeClr val="tx1"/>
                </a:solidFill>
                <a:effectLst/>
                <a:latin typeface="+mn-lt"/>
                <a:ea typeface="+mn-ea"/>
                <a:cs typeface="+mn-cs"/>
              </a:rPr>
              <a:t>But evil people and impostors will flourish. They will deceive others and will themselves be deceived. 14. But you must remain faithful to the things you have been taught. You know they are true, for you know you can trust those who taught you. 15. You have been taught the holy Scriptures from childhood, and they have given you the wisdom to receive the salvation that comes by trusting in Christ Jesus. 16. All Scripture is inspired by God and is useful to teach us what is true and to make us realize what is wrong in our lives. It corrects us when we are wrong and teaches us to do what is right. 17. God uses it to prepare and equip his people to do every good work.</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dirty="0">
                <a:solidFill>
                  <a:srgbClr val="000000"/>
                </a:solidFill>
                <a:effectLst/>
                <a:latin typeface="Arial" panose="020B0604020202020204" pitchFamily="34" charset="0"/>
              </a:rPr>
              <a:t>13. </a:t>
            </a:r>
            <a:r>
              <a:rPr lang="en-US" sz="1200" b="0" i="0" kern="1200" dirty="0">
                <a:solidFill>
                  <a:schemeClr val="tx1"/>
                </a:solidFill>
                <a:effectLst/>
                <a:latin typeface="+mn-lt"/>
                <a:ea typeface="+mn-ea"/>
                <a:cs typeface="+mn-cs"/>
              </a:rPr>
              <a:t>But evil men and seducers shall wax worse and worse, deceiving, and being deceived. 14. But continue thou in the things which thou hast learned and hast been assured of, knowing of whom thou hast learned them; 15. And that from a child thou hast known the holy scriptures, which are able to make thee wise unto salvation through faith which is in Christ Jesus. 16. All scripture is given by inspiration of God, and is profitable for doctrine, for reproof, for correction, for instruction in righteousness: 17. That the man of God may be perfect, thoroughly furnished unto all good works.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Arial" panose="020B0604020202020204" pitchFamily="34" charset="0"/>
              </a:rPr>
              <a:t>Resource Packet Item 4: One Family’s Story</a:t>
            </a:r>
          </a:p>
          <a:p>
            <a:r>
              <a:rPr lang="en-US" dirty="0">
                <a:effectLst/>
                <a:latin typeface="Arial" panose="020B0604020202020204" pitchFamily="34" charset="0"/>
              </a:rPr>
              <a:t>The author of this lesson series shares a personal story of how teaching God’s Word to her children deepened her own faith.</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latin typeface="Arial" panose="020B0604020202020204" pitchFamily="34" charset="0"/>
            </a:endParaRPr>
          </a:p>
          <a:p>
            <a:r>
              <a:rPr lang="en-US" sz="1200" kern="1200" dirty="0">
                <a:solidFill>
                  <a:schemeClr val="tx1"/>
                </a:solidFill>
                <a:effectLst/>
                <a:latin typeface="+mn-lt"/>
                <a:ea typeface="+mn-ea"/>
                <a:cs typeface="+mn-cs"/>
              </a:rPr>
              <a:t>Isaiah 54:13 states, “I will teach all your children, and they will enjoy great peace.” Although God is speaking to the Israelites, we can be confident that God will also teach our children’s hearts as we pray for them and teach them His truth. By testifying of God’s goodness and working to leave a legacy of faith, we can inspire our children to love and serve God for the rest of their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Deuteronomy 6:1–9; Psalms 78:1–7; 101:1–3; 2 Timothy 1:3–5; 3:10–17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discover healthy and successful methods for communicating God’s truth to their family.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clarify how best to testify of God’s goodness to the children in their lives.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investigate effective ways to leave a legacy of faith.</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Deuteronomy 6:1–3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1.</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“These are the commands, decrees, and regulations that the Lord your God commanded me to teach you. You must obey them in the land you are about to enter and occupy, 2. and you and your children and grandchildren must fear the Lord your God as long as you live. If you obey all his decrees and commands, you will enjoy a long life. 3. Listen closely, Israel, and be careful to obey. Then all will go well with you, and you will have many children in the land flowing with milk and honey, just as the Lord, the God of your ancestors, promised you.”</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dirty="0">
                <a:solidFill>
                  <a:srgbClr val="000000"/>
                </a:solidFill>
                <a:effectLst/>
                <a:latin typeface="Arial" panose="020B0604020202020204" pitchFamily="34" charset="0"/>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Now these are the commandments, the statutes, and the judgments,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commanded to teach you, that ye might do them in the land whither ye go to possess it: 2. That thou </a:t>
            </a:r>
            <a:r>
              <a:rPr lang="en-US" sz="1200" b="0" i="0" kern="1200" dirty="0" err="1">
                <a:solidFill>
                  <a:schemeClr val="tx1"/>
                </a:solidFill>
                <a:effectLst/>
                <a:latin typeface="+mn-lt"/>
                <a:ea typeface="+mn-ea"/>
                <a:cs typeface="+mn-cs"/>
              </a:rPr>
              <a:t>mightest</a:t>
            </a:r>
            <a:r>
              <a:rPr lang="en-US" sz="1200" b="0" i="0" kern="1200" dirty="0">
                <a:solidFill>
                  <a:schemeClr val="tx1"/>
                </a:solidFill>
                <a:effectLst/>
                <a:latin typeface="+mn-lt"/>
                <a:ea typeface="+mn-ea"/>
                <a:cs typeface="+mn-cs"/>
              </a:rPr>
              <a:t> fear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to keep all his statutes and his commandments, which I command thee, thou, and thy son, and thy son's son, all the days of thy life; and that thy days may be prolonged. 3. Hear therefore, O Israel, and observe to do it; that it may be well with thee, and that ye may increase mightily,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thy fathers hath promised thee, in the land that </a:t>
            </a:r>
            <a:r>
              <a:rPr lang="en-US" sz="1200" b="0" i="0" kern="1200" dirty="0" err="1">
                <a:solidFill>
                  <a:schemeClr val="tx1"/>
                </a:solidFill>
                <a:effectLst/>
                <a:latin typeface="+mn-lt"/>
                <a:ea typeface="+mn-ea"/>
                <a:cs typeface="+mn-cs"/>
              </a:rPr>
              <a:t>floweth</a:t>
            </a:r>
            <a:r>
              <a:rPr lang="en-US" sz="1200" b="0" i="0" kern="1200" dirty="0">
                <a:solidFill>
                  <a:schemeClr val="tx1"/>
                </a:solidFill>
                <a:effectLst/>
                <a:latin typeface="+mn-lt"/>
                <a:ea typeface="+mn-ea"/>
                <a:cs typeface="+mn-cs"/>
              </a:rPr>
              <a:t> with milk and honey.</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Deuteronomy 6:4–9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dirty="0">
                <a:solidFill>
                  <a:srgbClr val="000000"/>
                </a:solidFill>
                <a:effectLst/>
                <a:latin typeface="Arial" panose="020B0604020202020204" pitchFamily="34" charset="0"/>
              </a:rPr>
              <a:t>4. </a:t>
            </a:r>
            <a:r>
              <a:rPr lang="en-US" sz="1200" b="0" i="0" kern="1200" dirty="0">
                <a:solidFill>
                  <a:schemeClr val="tx1"/>
                </a:solidFill>
                <a:effectLst/>
                <a:latin typeface="+mn-lt"/>
                <a:ea typeface="+mn-ea"/>
                <a:cs typeface="+mn-cs"/>
              </a:rPr>
              <a:t>“Listen, O Israel!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is our God,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alone. 5. And you must love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with all your heart, all your soul, and all your strength. 6. And you must commit yourselves wholeheartedly to these commands that I am giving you today. 7. Repeat them again and again to your children. Talk about them when you are at home and when you are on the road, when you are going to bed and when you are getting up. 8. Tie them to your hands and wear them on your forehead as reminders. 9. Write them on the doorposts of your house and on your gates.</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dirty="0">
                <a:solidFill>
                  <a:srgbClr val="000000"/>
                </a:solidFill>
                <a:effectLst/>
                <a:latin typeface="Arial" panose="020B0604020202020204" pitchFamily="34" charset="0"/>
              </a:rPr>
              <a:t>4.</a:t>
            </a:r>
            <a:r>
              <a:rPr lang="en-US" baseline="30000" dirty="0">
                <a:solidFill>
                  <a:srgbClr val="000000"/>
                </a:solidFill>
                <a:effectLst/>
                <a:latin typeface="Arial" panose="020B0604020202020204" pitchFamily="34" charset="0"/>
              </a:rPr>
              <a:t>  </a:t>
            </a:r>
            <a:r>
              <a:rPr lang="en-US" sz="1200" b="0" i="0" kern="1200" dirty="0">
                <a:solidFill>
                  <a:schemeClr val="tx1"/>
                </a:solidFill>
                <a:effectLst/>
                <a:latin typeface="+mn-lt"/>
                <a:ea typeface="+mn-ea"/>
                <a:cs typeface="+mn-cs"/>
              </a:rPr>
              <a:t>Hear, O Israel: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is one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5. And thou shalt love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with all thine heart, and with all thy soul, and with all thy might. 6. And these words, which I command thee this day, shall be in thine heart: 7. And thou shalt teach them diligently unto thy children, and shalt talk of them when thou </a:t>
            </a:r>
            <a:r>
              <a:rPr lang="en-US" sz="1200" b="0" i="0" kern="1200" dirty="0" err="1">
                <a:solidFill>
                  <a:schemeClr val="tx1"/>
                </a:solidFill>
                <a:effectLst/>
                <a:latin typeface="+mn-lt"/>
                <a:ea typeface="+mn-ea"/>
                <a:cs typeface="+mn-cs"/>
              </a:rPr>
              <a:t>sittest</a:t>
            </a:r>
            <a:r>
              <a:rPr lang="en-US" sz="1200" b="0" i="0" kern="1200" dirty="0">
                <a:solidFill>
                  <a:schemeClr val="tx1"/>
                </a:solidFill>
                <a:effectLst/>
                <a:latin typeface="+mn-lt"/>
                <a:ea typeface="+mn-ea"/>
                <a:cs typeface="+mn-cs"/>
              </a:rPr>
              <a:t> in thine house, and when thou </a:t>
            </a:r>
            <a:r>
              <a:rPr lang="en-US" sz="1200" b="0" i="0" kern="1200" dirty="0" err="1">
                <a:solidFill>
                  <a:schemeClr val="tx1"/>
                </a:solidFill>
                <a:effectLst/>
                <a:latin typeface="+mn-lt"/>
                <a:ea typeface="+mn-ea"/>
                <a:cs typeface="+mn-cs"/>
              </a:rPr>
              <a:t>walkest</a:t>
            </a:r>
            <a:r>
              <a:rPr lang="en-US" sz="1200" b="0" i="0" kern="1200" dirty="0">
                <a:solidFill>
                  <a:schemeClr val="tx1"/>
                </a:solidFill>
                <a:effectLst/>
                <a:latin typeface="+mn-lt"/>
                <a:ea typeface="+mn-ea"/>
                <a:cs typeface="+mn-cs"/>
              </a:rPr>
              <a:t> by the way, and when thou </a:t>
            </a:r>
            <a:r>
              <a:rPr lang="en-US" sz="1200" b="0" i="0" kern="1200" dirty="0" err="1">
                <a:solidFill>
                  <a:schemeClr val="tx1"/>
                </a:solidFill>
                <a:effectLst/>
                <a:latin typeface="+mn-lt"/>
                <a:ea typeface="+mn-ea"/>
                <a:cs typeface="+mn-cs"/>
              </a:rPr>
              <a:t>liest</a:t>
            </a:r>
            <a:r>
              <a:rPr lang="en-US" sz="1200" b="0" i="0" kern="1200" dirty="0">
                <a:solidFill>
                  <a:schemeClr val="tx1"/>
                </a:solidFill>
                <a:effectLst/>
                <a:latin typeface="+mn-lt"/>
                <a:ea typeface="+mn-ea"/>
                <a:cs typeface="+mn-cs"/>
              </a:rPr>
              <a:t> down, and when thou </a:t>
            </a:r>
            <a:r>
              <a:rPr lang="en-US" sz="1200" b="0" i="0" kern="1200" dirty="0" err="1">
                <a:solidFill>
                  <a:schemeClr val="tx1"/>
                </a:solidFill>
                <a:effectLst/>
                <a:latin typeface="+mn-lt"/>
                <a:ea typeface="+mn-ea"/>
                <a:cs typeface="+mn-cs"/>
              </a:rPr>
              <a:t>risest</a:t>
            </a:r>
            <a:r>
              <a:rPr lang="en-US" sz="1200" b="0" i="0" kern="1200" dirty="0">
                <a:solidFill>
                  <a:schemeClr val="tx1"/>
                </a:solidFill>
                <a:effectLst/>
                <a:latin typeface="+mn-lt"/>
                <a:ea typeface="+mn-ea"/>
                <a:cs typeface="+mn-cs"/>
              </a:rPr>
              <a:t> up. 8. And thou shalt bind them for a sign upon thine hand, and they shall be as frontlets between thine eyes. 9. And thou shalt write them upon the posts of thy house, and on thy gates.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A Reminder of God’s Truth</a:t>
            </a:r>
          </a:p>
          <a:p>
            <a:r>
              <a:rPr lang="en-US" sz="1200" kern="1200" dirty="0">
                <a:solidFill>
                  <a:schemeClr val="tx1"/>
                </a:solidFill>
                <a:effectLst/>
                <a:latin typeface="+mn-lt"/>
                <a:ea typeface="+mn-ea"/>
                <a:cs typeface="+mn-cs"/>
              </a:rPr>
              <a:t>A phylactery is a small leather box worn by Jewish men during morning prayer. Students will learn about the contents and significance of phylacteries and consider how they can continually remind themselves of God’s truth.</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78:1–4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sz="1200" b="1" i="0" kern="1200" dirty="0">
              <a:solidFill>
                <a:schemeClr val="tx1"/>
              </a:solidFill>
              <a:effectLst/>
              <a:latin typeface="Franklin Gothic Book" panose="020B0503020102020204" pitchFamily="34" charset="0"/>
              <a:ea typeface="+mn-ea"/>
              <a:cs typeface="+mn-cs"/>
            </a:endParaRPr>
          </a:p>
          <a:p>
            <a:r>
              <a:rPr lang="en-US" sz="1200" b="0" i="0" kern="1200" dirty="0">
                <a:solidFill>
                  <a:schemeClr val="tx1"/>
                </a:solidFill>
                <a:effectLst/>
                <a:latin typeface="Franklin Gothic Book" panose="020B0503020102020204" pitchFamily="34" charset="0"/>
                <a:ea typeface="+mn-ea"/>
                <a:cs typeface="+mn-cs"/>
              </a:rPr>
              <a:t>1. </a:t>
            </a:r>
            <a:r>
              <a:rPr lang="en-US" sz="1200" b="0" i="0" kern="1200" dirty="0">
                <a:solidFill>
                  <a:schemeClr val="tx1"/>
                </a:solidFill>
                <a:effectLst/>
                <a:latin typeface="+mn-lt"/>
                <a:ea typeface="+mn-ea"/>
                <a:cs typeface="+mn-cs"/>
              </a:rPr>
              <a:t>O my people, listen to my instructions. Open your ears to what I am saying, 2. for I will speak to you in a parable. I will teach you hidden lessons from our past— 3. stories we have heard and known, stories our ancestors handed down to us. 4. We will not hide these truths from our children; we will tell the next generation about the glorious deeds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about his power and his mighty wonders.</a:t>
            </a:r>
          </a:p>
          <a:p>
            <a:pPr marL="0" indent="0" algn="l">
              <a:buNone/>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Arial" panose="020B0604020202020204" pitchFamily="34" charset="0"/>
              </a:rPr>
              <a:t>1.</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Give ear, O my people, to my law: incline your ears to the words of my mouth. 2. I will open my mouth in a parable: I will utter dark sayings of old: 3. Which we have heard and known, and our fathers have told us. 4. We will not hide them from their children, shewing to the generation to come the praises of the Lord, and his strength, and his wonderful works that he hath done.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9455B976-11AF-823D-5ADF-FAD5EC22B41E}"/>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88344"/>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8F0E2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WINTER 2025—UNIT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38914" y="6908621"/>
            <a:ext cx="7365550" cy="1590121"/>
            <a:chOff x="1072481" y="6829865"/>
            <a:chExt cx="7633493" cy="1590121"/>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82986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PARENTS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72481" y="7640221"/>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CHILDREN</a:t>
              </a:r>
            </a:p>
          </p:txBody>
        </p:sp>
      </p:grpSp>
      <p:sp>
        <p:nvSpPr>
          <p:cNvPr id="5" name="TextBox 7">
            <a:extLst>
              <a:ext uri="{FF2B5EF4-FFF2-40B4-BE49-F238E27FC236}">
                <a16:creationId xmlns:a16="http://schemas.microsoft.com/office/drawing/2014/main" id="{7A87FFFE-DC7F-FD32-8170-B1437223132A}"/>
              </a:ext>
            </a:extLst>
          </p:cNvPr>
          <p:cNvSpPr txBox="1"/>
          <p:nvPr userDrawn="1"/>
        </p:nvSpPr>
        <p:spPr>
          <a:xfrm>
            <a:off x="7612345" y="6564648"/>
            <a:ext cx="8618256" cy="2111925"/>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Over the next four weeks, we’ll be studying what the Scriptures say about parents and children. All of us have influence on younger generations, and with that influence comes responsibility.</a:t>
            </a:r>
            <a:endParaRPr lang="en-US" sz="28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TIMOTHY 3:15</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 t="23279" r="49966" b="300"/>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TEACH GOD’S TRUTH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537" t="5" r="26712" b="-5"/>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TESTIFY OF GOD’S GOODNESS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944" r="12304"/>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LEAVE A LEGACY OF FAITH</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70A81A-A0D3-FF4C-B254-845FF42DF1E5}"/>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F0E2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F0E2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9—TEACH GOD’S TRUTH AT HOME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have you “heard and known” about God from your own parents, grandparents, or spiritual elders?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specific testimonies of God’s faithfulness do you want to share with the next generation?</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78:1–4</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TELL OF HIS PRAISEWORTHY ACTS</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78:5–8</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TELL SO THEY WILL REMEMBER</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7719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remember when you established your own faith? What were some deciding factors?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 create space in your family’s schedule to talk about God?</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Timothy 1:3–5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GENUINE FAITH</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09600" y="3622506"/>
            <a:ext cx="9220200" cy="441659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If you have studied genealogy—or just from your memories—what do you know or remember of the spiritual heritage you received from your ancestors?</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evaluate your own efforts in passing along a spiritual heritage to your children? What are you doing well? What could you improve?</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Timothy 1:3–5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GENUINE FAITH</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Timothy 3:13–17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EQUIPPING FAITH</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did Paul feel he needed to warn Timothy of the coming evil days? Why should parents today do the same for their own children?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role of Scripture in training the next generation to serve God faithfully?</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762000" y="3238500"/>
            <a:ext cx="8153400" cy="6047809"/>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As a class, pray for guidance and direction for parents as they rededicate themselves to passing along their faith to their children.</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Have a conversation this week with your children, or someone you are mentoring, about their faith in Jesus.</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Encourage your students to implement ideas for strengthening their family’s faith—such as family prayer time, one-on-one time with each child, and making room in the daily routine to talk about God.</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Parents should nurture their children in the ways of the Lord.</a:t>
            </a:r>
          </a:p>
        </p:txBody>
      </p:sp>
      <p:sp>
        <p:nvSpPr>
          <p:cNvPr id="3" name="TextBox 2">
            <a:extLst>
              <a:ext uri="{FF2B5EF4-FFF2-40B4-BE49-F238E27FC236}">
                <a16:creationId xmlns:a16="http://schemas.microsoft.com/office/drawing/2014/main" id="{0F76A27E-B194-9A4C-902F-1B6661D4C273}"/>
              </a:ext>
            </a:extLst>
          </p:cNvPr>
          <p:cNvSpPr txBox="1"/>
          <p:nvPr/>
        </p:nvSpPr>
        <p:spPr>
          <a:xfrm>
            <a:off x="9679003" y="3242726"/>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RESPONSIBILITY OF PARENTS TO CHILDREN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Parents should live by Scripture and communicate its truth to </a:t>
            </a:r>
            <a:r>
              <a:rPr lang="en-US" sz="3600" i="1">
                <a:solidFill>
                  <a:schemeClr val="bg1">
                    <a:lumMod val="95000"/>
                  </a:schemeClr>
                </a:solidFill>
                <a:latin typeface="Corbel" panose="020B0503020204020204" pitchFamily="34" charset="0"/>
              </a:rPr>
              <a:t>their family.</a:t>
            </a: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TEACH GOD’S TRUTH AT HOME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747292"/>
            <a:ext cx="82296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From a child thou hast known the holy scriptures, which are able to make thee wise unto salvation through faith which is in Christ Jesus.</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8293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295003"/>
            <a:ext cx="8763000" cy="5078313"/>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You have been taught the holy</a:t>
            </a:r>
          </a:p>
          <a:p>
            <a:pPr>
              <a:lnSpc>
                <a:spcPts val="6599"/>
              </a:lnSpc>
            </a:pPr>
            <a:r>
              <a:rPr lang="en-US" sz="5500" dirty="0">
                <a:solidFill>
                  <a:srgbClr val="FFFFFF"/>
                </a:solidFill>
                <a:latin typeface="Corbel" panose="020B0503020204020204" pitchFamily="34" charset="0"/>
              </a:rPr>
              <a:t>Scriptures from childhood, and they have given you the wisdom to receive the salvation that comes by trusting in Christ Jesus.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8293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TEACH THEM TO FEAR THE LORD</a:t>
            </a:r>
          </a:p>
          <a:p>
            <a:pPr>
              <a:lnSpc>
                <a:spcPts val="3840"/>
              </a:lnSpc>
            </a:pPr>
            <a:r>
              <a:rPr lang="en-US" sz="3200" spc="160" dirty="0">
                <a:solidFill>
                  <a:srgbClr val="FFFFFF"/>
                </a:solidFill>
                <a:latin typeface="Franklin Gothic Medium" panose="020B0603020102020204" pitchFamily="34" charset="0"/>
              </a:rPr>
              <a:t>Deuteronomy 6:1–3</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did Moses stress the importance of the Israelites’ obedience?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 (or other parents you know) have taught children to respect God?</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TEACH THEM TO FEAR THE LORD</a:t>
            </a:r>
          </a:p>
          <a:p>
            <a:pPr>
              <a:lnSpc>
                <a:spcPts val="3840"/>
              </a:lnSpc>
            </a:pPr>
            <a:r>
              <a:rPr lang="en-US" sz="3200" spc="160" dirty="0">
                <a:solidFill>
                  <a:srgbClr val="FFFFFF"/>
                </a:solidFill>
                <a:latin typeface="Franklin Gothic Medium" panose="020B0603020102020204" pitchFamily="34" charset="0"/>
              </a:rPr>
              <a:t>Deuteronomy 6:1–3</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Deuteronomy 6:4–9</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TEACH THEM TO LOVE THE LORD</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771900"/>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did Jesus call Deuteronomy 6:5 the most important commandment?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can your friends and family members see your love for God?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78:1–4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TELL OF HIS PRAISEWORTHY ACTS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18888</TotalTime>
  <Words>2524</Words>
  <Application>Microsoft Macintosh PowerPoint</Application>
  <PresentationFormat>Custom</PresentationFormat>
  <Paragraphs>140</Paragraphs>
  <Slides>22</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Arial</vt:lpstr>
      <vt:lpstr>Calibri</vt:lpstr>
      <vt:lpstr>Franklin Gothic Medium</vt:lpstr>
      <vt:lpstr>Corbel</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2025-07-17T15:22:54Z</dcterms:modified>
  <dc:identifier>DAEvRMTdTXk</dc:identifier>
</cp:coreProperties>
</file>