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5"/>
  </p:notesMasterIdLst>
  <p:handoutMasterIdLst>
    <p:handoutMasterId r:id="rId26"/>
  </p:handoutMasterIdLst>
  <p:sldIdLst>
    <p:sldId id="264" r:id="rId3"/>
    <p:sldId id="282" r:id="rId4"/>
    <p:sldId id="265" r:id="rId5"/>
    <p:sldId id="266" r:id="rId6"/>
    <p:sldId id="267" r:id="rId7"/>
    <p:sldId id="276" r:id="rId8"/>
    <p:sldId id="268" r:id="rId9"/>
    <p:sldId id="277" r:id="rId10"/>
    <p:sldId id="269" r:id="rId11"/>
    <p:sldId id="278" r:id="rId12"/>
    <p:sldId id="292" r:id="rId13"/>
    <p:sldId id="291" r:id="rId14"/>
    <p:sldId id="271" r:id="rId15"/>
    <p:sldId id="280" r:id="rId16"/>
    <p:sldId id="272" r:id="rId17"/>
    <p:sldId id="279" r:id="rId18"/>
    <p:sldId id="273" r:id="rId19"/>
    <p:sldId id="284" r:id="rId20"/>
    <p:sldId id="283" r:id="rId21"/>
    <p:sldId id="286" r:id="rId22"/>
    <p:sldId id="287" r:id="rId23"/>
    <p:sldId id="288" r:id="rId24"/>
  </p:sldIdLst>
  <p:sldSz cx="18288000" cy="10287000"/>
  <p:notesSz cx="6858000" cy="9144000"/>
  <p:embeddedFontLst>
    <p:embeddedFont>
      <p:font typeface="Corbel" panose="020B0503020204020204" pitchFamily="34" charset="0"/>
      <p:regular r:id="rId27"/>
      <p:bold r:id="rId28"/>
      <p:italic r:id="rId29"/>
      <p:boldItalic r:id="rId30"/>
    </p:embeddedFont>
    <p:embeddedFont>
      <p:font typeface="Franklin Gothic Book" panose="020B0503020102020204" pitchFamily="34" charset="0"/>
      <p:regular r:id="rId31"/>
      <p:italic r:id="rId32"/>
    </p:embeddedFont>
    <p:embeddedFont>
      <p:font typeface="Franklin Gothic Medium" panose="020B0603020102020204" pitchFamily="34" charset="0"/>
      <p:regular r:id="rId33"/>
      <p:italic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F0E27"/>
    <a:srgbClr val="91AF93"/>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B9D3D95-0ED4-5742-874B-CEAAC93481A7}" v="2" dt="2025-07-14T14:50:45.2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76" autoAdjust="0"/>
    <p:restoredTop sz="66939" autoAdjust="0"/>
  </p:normalViewPr>
  <p:slideViewPr>
    <p:cSldViewPr>
      <p:cViewPr varScale="1">
        <p:scale>
          <a:sx n="55" d="100"/>
          <a:sy n="55" d="100"/>
        </p:scale>
        <p:origin x="432" y="216"/>
      </p:cViewPr>
      <p:guideLst>
        <p:guide orient="horz" pos="2160"/>
        <p:guide pos="2880"/>
      </p:guideLst>
    </p:cSldViewPr>
  </p:slideViewPr>
  <p:outlineViewPr>
    <p:cViewPr>
      <p:scale>
        <a:sx n="33" d="100"/>
        <a:sy n="33" d="100"/>
      </p:scale>
      <p:origin x="0" y="0"/>
    </p:cViewPr>
  </p:outlineViewPr>
  <p:notesTextViewPr>
    <p:cViewPr>
      <p:scale>
        <a:sx n="110" d="100"/>
        <a:sy n="11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9" Type="http://schemas.microsoft.com/office/2016/11/relationships/changesInfo" Target="changesInfos/changesInfo1.xml"/><Relationship Id="rId21" Type="http://schemas.openxmlformats.org/officeDocument/2006/relationships/slide" Target="slides/slide19.xml"/><Relationship Id="rId34" Type="http://schemas.openxmlformats.org/officeDocument/2006/relationships/font" Target="fonts/font8.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4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ulcher, Tyler" userId="4ea6c2f4-59ff-40e0-9e07-679bab8338ff" providerId="ADAL" clId="{AB9D3D95-0ED4-5742-874B-CEAAC93481A7}"/>
    <pc:docChg chg="modSld">
      <pc:chgData name="Fulcher, Tyler" userId="4ea6c2f4-59ff-40e0-9e07-679bab8338ff" providerId="ADAL" clId="{AB9D3D95-0ED4-5742-874B-CEAAC93481A7}" dt="2025-07-14T14:50:48.398" v="5"/>
      <pc:docMkLst>
        <pc:docMk/>
      </pc:docMkLst>
      <pc:sldChg chg="addSp delSp modSp mod">
        <pc:chgData name="Fulcher, Tyler" userId="4ea6c2f4-59ff-40e0-9e07-679bab8338ff" providerId="ADAL" clId="{AB9D3D95-0ED4-5742-874B-CEAAC93481A7}" dt="2025-07-14T14:50:48.398" v="5"/>
        <pc:sldMkLst>
          <pc:docMk/>
          <pc:sldMk cId="336364739" sldId="264"/>
        </pc:sldMkLst>
        <pc:spChg chg="add del mod">
          <ac:chgData name="Fulcher, Tyler" userId="4ea6c2f4-59ff-40e0-9e07-679bab8338ff" providerId="ADAL" clId="{AB9D3D95-0ED4-5742-874B-CEAAC93481A7}" dt="2025-07-14T14:50:32.736" v="2"/>
          <ac:spMkLst>
            <pc:docMk/>
            <pc:sldMk cId="336364739" sldId="264"/>
            <ac:spMk id="2" creationId="{1F66CE25-411E-7C3A-2815-522325F29042}"/>
          </ac:spMkLst>
        </pc:spChg>
        <pc:spChg chg="add del mod">
          <ac:chgData name="Fulcher, Tyler" userId="4ea6c2f4-59ff-40e0-9e07-679bab8338ff" providerId="ADAL" clId="{AB9D3D95-0ED4-5742-874B-CEAAC93481A7}" dt="2025-07-14T14:50:48.398" v="5"/>
          <ac:spMkLst>
            <pc:docMk/>
            <pc:sldMk cId="336364739" sldId="264"/>
            <ac:spMk id="3" creationId="{30E22D5C-59A6-F427-A546-2780F1F5042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7/15/25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7/15/25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biblegateway.com/passage/?search=Hebrews%2012&amp;version=KJV"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The topic of discipline is never far from mind for parents who are actively raising children. Godly parents are instructed by Scripture to discipline their children wisely and can find many resources to help. In essence, parents should seek God’s wisdom, humbly receive discipline themselves from their loving Heavenly Father, and help their children understand why correction is necessary.</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Starter—It’s Not Funny!</a:t>
            </a:r>
          </a:p>
          <a:p>
            <a:r>
              <a:rPr lang="en-US" sz="1200" kern="1200" dirty="0">
                <a:solidFill>
                  <a:schemeClr val="tx1"/>
                </a:solidFill>
                <a:effectLst/>
                <a:latin typeface="+mn-lt"/>
                <a:ea typeface="+mn-ea"/>
                <a:cs typeface="+mn-cs"/>
              </a:rPr>
              <a:t>Disciplining young children is a serious matter, but occasionally parents struggle not to laugh when their children have a funny response. For example, one little boy told his mother, “I don’t think Jesus’ mommy grounded Him, so why are you grounding me?” Share some of your own humorous stories before moving into the lesson.</a:t>
            </a:r>
          </a:p>
          <a:p>
            <a:endParaRPr lang="en-US" dirty="0">
              <a:effectLst/>
              <a:latin typeface="Arial" panose="020B0604020202020204" pitchFamily="34" charset="0"/>
            </a:endParaRPr>
          </a:p>
          <a:p>
            <a:r>
              <a:rPr lang="en-US" sz="1200" kern="1200" dirty="0">
                <a:solidFill>
                  <a:schemeClr val="tx1"/>
                </a:solidFill>
                <a:effectLst/>
                <a:latin typeface="+mn-lt"/>
                <a:ea typeface="+mn-ea"/>
                <a:cs typeface="+mn-cs"/>
              </a:rPr>
              <a:t>As parents, we soon realize we have a limited time to teach our children about God. In fact, we only have about eighteen summers, eighteen Christmases, and eighteen birthdays before our children are likely to venture out to make their own path.</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Medium" panose="020B0603020102020204" pitchFamily="34" charset="0"/>
              </a:rPr>
              <a:t>Resource Packet Item 3: 30-Day Prayer Plan</a:t>
            </a:r>
          </a:p>
          <a:p>
            <a:r>
              <a:rPr lang="en-US" sz="1200" kern="1200" dirty="0">
                <a:solidFill>
                  <a:schemeClr val="tx1"/>
                </a:solidFill>
                <a:effectLst/>
                <a:latin typeface="+mn-lt"/>
                <a:ea typeface="+mn-ea"/>
                <a:cs typeface="+mn-cs"/>
              </a:rPr>
              <a:t>Students can use this schedule to pray for the next generation—including their own</a:t>
            </a:r>
          </a:p>
          <a:p>
            <a:r>
              <a:rPr lang="en-US" sz="1200" kern="1200" dirty="0">
                <a:solidFill>
                  <a:schemeClr val="tx1"/>
                </a:solidFill>
                <a:effectLst/>
                <a:latin typeface="+mn-lt"/>
                <a:ea typeface="+mn-ea"/>
                <a:cs typeface="+mn-cs"/>
              </a:rPr>
              <a:t>kids or grandkids, students at church, neighbors, and any other kids in their lives.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792B1-C8E7-495C-2761-6192F3EFC4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281892-44F6-0046-FF6D-A9D2BD5A82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6702F8-CDE9-9F33-43F1-212991D57E55}"/>
              </a:ext>
            </a:extLst>
          </p:cNvPr>
          <p:cNvSpPr>
            <a:spLocks noGrp="1"/>
          </p:cNvSpPr>
          <p:nvPr>
            <p:ph type="body" idx="1"/>
          </p:nvPr>
        </p:nvSpPr>
        <p:spPr/>
        <p:txBody>
          <a:bodyPr/>
          <a:lstStyle/>
          <a:p>
            <a:r>
              <a:rPr lang="en-US" b="1" dirty="0">
                <a:effectLst/>
                <a:latin typeface="Franklin Gothic Book" panose="020B0503020102020204" pitchFamily="34" charset="0"/>
              </a:rPr>
              <a:t>Ephesians 6:4</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pPr algn="l"/>
            <a:r>
              <a:rPr lang="en-US" sz="1200" b="0" i="0" kern="1200" dirty="0">
                <a:solidFill>
                  <a:schemeClr val="tx1"/>
                </a:solidFill>
                <a:effectLst/>
                <a:latin typeface="+mn-lt"/>
                <a:ea typeface="+mn-ea"/>
                <a:cs typeface="+mn-cs"/>
              </a:rPr>
              <a:t>Fathers,</a:t>
            </a:r>
            <a:r>
              <a:rPr lang="en-US" sz="1200" b="0" i="0"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do not provoke your children to anger by the way you treat them. Rather, bring them up with the discipline and instruction that comes from the Lord.</a:t>
            </a:r>
          </a:p>
          <a:p>
            <a:pPr algn="l"/>
            <a:endParaRPr lang="en-US" b="1"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algn="l"/>
            <a:r>
              <a:rPr lang="en-US" sz="1200" b="1" i="0"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And, ye fathers, provoke not your children to wrath: but bring them up in the nurture and admonition of the Lord.</a:t>
            </a:r>
            <a:endParaRPr lang="en-US" dirty="0">
              <a:solidFill>
                <a:srgbClr val="000000"/>
              </a:solidFill>
              <a:effectLst/>
              <a:latin typeface="Arial" panose="020B0604020202020204" pitchFamily="34" charset="0"/>
            </a:endParaRPr>
          </a:p>
        </p:txBody>
      </p:sp>
      <p:sp>
        <p:nvSpPr>
          <p:cNvPr id="4" name="Slide Number Placeholder 3">
            <a:extLst>
              <a:ext uri="{FF2B5EF4-FFF2-40B4-BE49-F238E27FC236}">
                <a16:creationId xmlns:a16="http://schemas.microsoft.com/office/drawing/2014/main" id="{9F245C66-EFAA-44DC-E83C-338139B44259}"/>
              </a:ext>
            </a:extLst>
          </p:cNvPr>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4238451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031B8-EB99-ED84-0A0F-983E2D5A4D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6BAE4A-65D8-66E9-B3AA-5D7A4AADA1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FA8887-E859-653B-ECAF-267470F8944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a:extLst>
              <a:ext uri="{FF2B5EF4-FFF2-40B4-BE49-F238E27FC236}">
                <a16:creationId xmlns:a16="http://schemas.microsoft.com/office/drawing/2014/main" id="{1A78BF8A-959E-77F2-4C8D-4F62BA4DD79A}"/>
              </a:ext>
            </a:extLst>
          </p:cNvPr>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1857300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Hebrews 12:5–6</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And have you forgotten the encouraging words God spoke to you as his children? He said, “My child, don’t make light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discipline, and don’t give up when he corrects you. </a:t>
            </a: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For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disciplines those he loves, and he punishes each one he accepts as his child.”</a:t>
            </a:r>
          </a:p>
          <a:p>
            <a:br>
              <a:rPr lang="en-US" sz="1200" b="0" i="0" kern="1200" dirty="0">
                <a:solidFill>
                  <a:schemeClr val="tx1"/>
                </a:solidFill>
                <a:effectLst/>
                <a:latin typeface="+mn-lt"/>
                <a:ea typeface="+mn-ea"/>
                <a:cs typeface="+mn-cs"/>
                <a:hlinkClick r:id="rId3" tooltip="View Full Chapter"/>
              </a:rPr>
            </a:b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And ye have forgotten the exhortation which </a:t>
            </a:r>
            <a:r>
              <a:rPr lang="en-US" sz="1200" b="0" i="0" kern="1200" dirty="0" err="1">
                <a:solidFill>
                  <a:schemeClr val="tx1"/>
                </a:solidFill>
                <a:effectLst/>
                <a:latin typeface="+mn-lt"/>
                <a:ea typeface="+mn-ea"/>
                <a:cs typeface="+mn-cs"/>
              </a:rPr>
              <a:t>speaketh</a:t>
            </a:r>
            <a:r>
              <a:rPr lang="en-US" sz="1200" b="0" i="0" kern="1200" dirty="0">
                <a:solidFill>
                  <a:schemeClr val="tx1"/>
                </a:solidFill>
                <a:effectLst/>
                <a:latin typeface="+mn-lt"/>
                <a:ea typeface="+mn-ea"/>
                <a:cs typeface="+mn-cs"/>
              </a:rPr>
              <a:t> unto you as unto children, My son, despise not thou the chastening of the Lord, nor faint when thou art rebuked of him: </a:t>
            </a: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For whom the Lord loveth he </a:t>
            </a:r>
            <a:r>
              <a:rPr lang="en-US" sz="1200" b="0" i="0" kern="1200" dirty="0" err="1">
                <a:solidFill>
                  <a:schemeClr val="tx1"/>
                </a:solidFill>
                <a:effectLst/>
                <a:latin typeface="+mn-lt"/>
                <a:ea typeface="+mn-ea"/>
                <a:cs typeface="+mn-cs"/>
              </a:rPr>
              <a:t>chasteneth</a:t>
            </a:r>
            <a:r>
              <a:rPr lang="en-US" sz="1200" b="0" i="0" kern="1200" dirty="0">
                <a:solidFill>
                  <a:schemeClr val="tx1"/>
                </a:solidFill>
                <a:effectLst/>
                <a:latin typeface="+mn-lt"/>
                <a:ea typeface="+mn-ea"/>
                <a:cs typeface="+mn-cs"/>
              </a:rPr>
              <a:t>, and </a:t>
            </a:r>
            <a:r>
              <a:rPr lang="en-US" sz="1200" b="0" i="0" kern="1200" dirty="0" err="1">
                <a:solidFill>
                  <a:schemeClr val="tx1"/>
                </a:solidFill>
                <a:effectLst/>
                <a:latin typeface="+mn-lt"/>
                <a:ea typeface="+mn-ea"/>
                <a:cs typeface="+mn-cs"/>
              </a:rPr>
              <a:t>scourgeth</a:t>
            </a:r>
            <a:r>
              <a:rPr lang="en-US" sz="1200" b="0" i="0" kern="1200" dirty="0">
                <a:solidFill>
                  <a:schemeClr val="tx1"/>
                </a:solidFill>
                <a:effectLst/>
                <a:latin typeface="+mn-lt"/>
                <a:ea typeface="+mn-ea"/>
                <a:cs typeface="+mn-cs"/>
              </a:rPr>
              <a:t> every son whom he </a:t>
            </a:r>
            <a:r>
              <a:rPr lang="en-US" sz="1200" b="0" i="0" kern="1200" dirty="0" err="1">
                <a:solidFill>
                  <a:schemeClr val="tx1"/>
                </a:solidFill>
                <a:effectLst/>
                <a:latin typeface="+mn-lt"/>
                <a:ea typeface="+mn-ea"/>
                <a:cs typeface="+mn-cs"/>
              </a:rPr>
              <a:t>receiveth</a:t>
            </a:r>
            <a:r>
              <a:rPr lang="en-US" sz="1200" b="0" i="0" kern="1200" dirty="0">
                <a:solidFill>
                  <a:schemeClr val="tx1"/>
                </a:solidFill>
                <a:effectLst/>
                <a:latin typeface="+mn-lt"/>
                <a:ea typeface="+mn-ea"/>
                <a:cs typeface="+mn-cs"/>
              </a:rPr>
              <a:t>.</a:t>
            </a:r>
          </a:p>
          <a:p>
            <a:br>
              <a:rPr lang="en-US" sz="1200" b="0" i="0" kern="1200" dirty="0">
                <a:solidFill>
                  <a:schemeClr val="tx1"/>
                </a:solidFill>
                <a:effectLst/>
                <a:latin typeface="+mn-lt"/>
                <a:ea typeface="+mn-ea"/>
                <a:cs typeface="+mn-cs"/>
                <a:hlinkClick r:id="rId3" tooltip="View Full Chapter"/>
              </a:rPr>
            </a:br>
            <a:endParaRPr lang="en-US" dirty="0">
              <a:solidFill>
                <a:srgbClr val="000000"/>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Medium" panose="020B0603020102020204" pitchFamily="34" charset="0"/>
              </a:rPr>
              <a:t>Resource Packet Item 4: Discipline to Show Love </a:t>
            </a:r>
            <a:endParaRPr lang="en-US" b="0" dirty="0">
              <a:effectLst/>
              <a:latin typeface="Franklin Gothic Medium" panose="020B0603020102020204" pitchFamily="34" charset="0"/>
            </a:endParaRPr>
          </a:p>
          <a:p>
            <a:r>
              <a:rPr lang="en-US" sz="1200" kern="1200" dirty="0">
                <a:solidFill>
                  <a:schemeClr val="tx1"/>
                </a:solidFill>
                <a:effectLst/>
                <a:latin typeface="+mn-lt"/>
                <a:ea typeface="+mn-ea"/>
                <a:cs typeface="+mn-cs"/>
              </a:rPr>
              <a:t>Even if they don’t admit it, kids and youth want their parents or guardians to correct them in a way that makes them feel loved. Students will read an excerpt from the book For Parents Only: Getting Inside the Head of Your Kid, and think of ways to apply practical discipline tips.</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Hebrews 12:7-11</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As you endure this divine discipline, remember that God is treating you as his own children. Who ever heard of a child who is never disciplined by its father? </a:t>
            </a:r>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If God doesn’t discipline you as he does all of his children, it means that you are illegitimate and are not really his children at all. </a:t>
            </a:r>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Since we respected our earthly fathers who disciplined us, shouldn’t we submit even more to the discipline of the Father of our spirits, and live forever?</a:t>
            </a:r>
            <a:r>
              <a:rPr lang="en-US" sz="1200" b="0" i="0" kern="1200" baseline="0" dirty="0">
                <a:solidFill>
                  <a:schemeClr val="tx1"/>
                </a:solidFill>
                <a:effectLst/>
                <a:latin typeface="+mn-lt"/>
                <a:ea typeface="+mn-ea"/>
                <a:cs typeface="+mn-cs"/>
              </a:rPr>
              <a:t> </a:t>
            </a:r>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For our earthly fathers disciplined us for a few years, doing the best they knew how. But God’s discipline is always good for us, so that we might share in his holiness. </a:t>
            </a:r>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No discipline is enjoyable while it is happening—it’s painful! But afterward there will be a peaceful harvest of right living for those who are trained in this way.</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If ye endure chastening, God </a:t>
            </a:r>
            <a:r>
              <a:rPr lang="en-US" sz="1200" b="0" i="0" kern="1200" dirty="0" err="1">
                <a:solidFill>
                  <a:schemeClr val="tx1"/>
                </a:solidFill>
                <a:effectLst/>
                <a:latin typeface="+mn-lt"/>
                <a:ea typeface="+mn-ea"/>
                <a:cs typeface="+mn-cs"/>
              </a:rPr>
              <a:t>dealeth</a:t>
            </a:r>
            <a:r>
              <a:rPr lang="en-US" sz="1200" b="0" i="0" kern="1200" dirty="0">
                <a:solidFill>
                  <a:schemeClr val="tx1"/>
                </a:solidFill>
                <a:effectLst/>
                <a:latin typeface="+mn-lt"/>
                <a:ea typeface="+mn-ea"/>
                <a:cs typeface="+mn-cs"/>
              </a:rPr>
              <a:t> with you as with sons; for what son is he whom the father </a:t>
            </a:r>
            <a:r>
              <a:rPr lang="en-US" sz="1200" b="0" i="0" kern="1200" dirty="0" err="1">
                <a:solidFill>
                  <a:schemeClr val="tx1"/>
                </a:solidFill>
                <a:effectLst/>
                <a:latin typeface="+mn-lt"/>
                <a:ea typeface="+mn-ea"/>
                <a:cs typeface="+mn-cs"/>
              </a:rPr>
              <a:t>chasteneth</a:t>
            </a:r>
            <a:r>
              <a:rPr lang="en-US" sz="1200" b="0" i="0" kern="1200" dirty="0">
                <a:solidFill>
                  <a:schemeClr val="tx1"/>
                </a:solidFill>
                <a:effectLst/>
                <a:latin typeface="+mn-lt"/>
                <a:ea typeface="+mn-ea"/>
                <a:cs typeface="+mn-cs"/>
              </a:rPr>
              <a:t> not? </a:t>
            </a:r>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But if ye be without chastisement, whereof all are partakers, then are ye bastards, and not sons. </a:t>
            </a:r>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Furthermore we have had fathers of our flesh which corrected us, and we gave them reverence: shall we not much rather be in subjection unto the Father of spirits, and live? </a:t>
            </a:r>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For they verily for a few days chastened us after their own pleasure; but he for our profit, that we might be partakers of his holiness. </a:t>
            </a:r>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Now no chastening for the present </a:t>
            </a:r>
            <a:r>
              <a:rPr lang="en-US" sz="1200" b="0" i="0" kern="1200" dirty="0" err="1">
                <a:solidFill>
                  <a:schemeClr val="tx1"/>
                </a:solidFill>
                <a:effectLst/>
                <a:latin typeface="+mn-lt"/>
                <a:ea typeface="+mn-ea"/>
                <a:cs typeface="+mn-cs"/>
              </a:rPr>
              <a:t>seemeth</a:t>
            </a:r>
            <a:r>
              <a:rPr lang="en-US" sz="1200" b="0" i="0" kern="1200" dirty="0">
                <a:solidFill>
                  <a:schemeClr val="tx1"/>
                </a:solidFill>
                <a:effectLst/>
                <a:latin typeface="+mn-lt"/>
                <a:ea typeface="+mn-ea"/>
                <a:cs typeface="+mn-cs"/>
              </a:rPr>
              <a:t> to be joyous, but grievous: nevertheless afterward it </a:t>
            </a:r>
            <a:r>
              <a:rPr lang="en-US" sz="1200" b="0" i="0" kern="1200" dirty="0" err="1">
                <a:solidFill>
                  <a:schemeClr val="tx1"/>
                </a:solidFill>
                <a:effectLst/>
                <a:latin typeface="+mn-lt"/>
                <a:ea typeface="+mn-ea"/>
                <a:cs typeface="+mn-cs"/>
              </a:rPr>
              <a:t>yieldeth</a:t>
            </a:r>
            <a:r>
              <a:rPr lang="en-US" sz="1200" b="0" i="0" kern="1200" dirty="0">
                <a:solidFill>
                  <a:schemeClr val="tx1"/>
                </a:solidFill>
                <a:effectLst/>
                <a:latin typeface="+mn-lt"/>
                <a:ea typeface="+mn-ea"/>
                <a:cs typeface="+mn-cs"/>
              </a:rPr>
              <a:t> the peaceable fruit of righteousness unto them which are exercised thereby.</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latin typeface="Arial" panose="020B0604020202020204" pitchFamily="34" charset="0"/>
              </a:rPr>
              <a:t>Resource Packet Item 3: Words to Live By</a:t>
            </a:r>
          </a:p>
          <a:p>
            <a:r>
              <a:rPr lang="en-US" dirty="0">
                <a:effectLst/>
                <a:latin typeface="Arial" panose="020B0604020202020204" pitchFamily="34" charset="0"/>
              </a:rPr>
              <a:t>Students will reflect on Paul’s instructions in 1 Thessalonians 4:9–12 and write goal statements to help them apply Paul’s words in their daily lives.</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dirty="0">
              <a:effectLst/>
              <a:latin typeface="Arial" panose="020B0604020202020204" pitchFamily="34" charset="0"/>
            </a:endParaRPr>
          </a:p>
          <a:p>
            <a:r>
              <a:rPr lang="en-US" sz="1200" kern="1200" dirty="0">
                <a:solidFill>
                  <a:schemeClr val="tx1"/>
                </a:solidFill>
                <a:effectLst/>
                <a:latin typeface="+mn-lt"/>
                <a:ea typeface="+mn-ea"/>
                <a:cs typeface="+mn-cs"/>
              </a:rPr>
              <a:t>The discipline that comes from God is for our good. We can accept it—and even embrace it—because it is a result of His love. We should follow God’s example when correcting the children He has placed in our lives. The discipline we give should be motivated by a desire to help them grow in godliness. Just as God’s discipline is a sign of His love for us, so our discipline is a sign of our love for our children.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Study Text: </a:t>
            </a:r>
            <a:r>
              <a:rPr lang="en-US" sz="1200" kern="1200" dirty="0">
                <a:solidFill>
                  <a:schemeClr val="tx1"/>
                </a:solidFill>
                <a:effectLst/>
                <a:latin typeface="+mn-lt"/>
                <a:ea typeface="+mn-ea"/>
                <a:cs typeface="+mn-cs"/>
              </a:rPr>
              <a:t>Psalms 127:1 through 128:6; Proverbs 22:6, 15; 29:15; Ephesians 6:4; Hebrews 12:5–17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review God’s specific instructions for disciplining children.</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compare the discipline they give their own children to the discipline of the loving Heavenly Father. </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accept God’s discipline, knowing He is a loving Father who wants good for them. </a:t>
            </a: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Psalm 127:3–5</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r>
              <a:rPr lang="en-US" b="0" i="0" dirty="0">
                <a:solidFill>
                  <a:schemeClr val="tx1"/>
                </a:solidFill>
                <a:effectLst/>
                <a:latin typeface="Franklin Gothic Book" panose="020B0503020102020204" pitchFamily="34" charset="0"/>
              </a:rPr>
              <a:t>3.</a:t>
            </a:r>
            <a:r>
              <a:rPr lang="en-US" baseline="30000" dirty="0">
                <a:solidFill>
                  <a:srgbClr val="000000"/>
                </a:solidFill>
                <a:effectLst/>
                <a:latin typeface="Arial" panose="020B0604020202020204" pitchFamily="34" charset="0"/>
              </a:rPr>
              <a:t> </a:t>
            </a:r>
            <a:r>
              <a:rPr lang="en-US" sz="1200" b="0" i="0" kern="1200" dirty="0">
                <a:solidFill>
                  <a:schemeClr val="tx1"/>
                </a:solidFill>
                <a:effectLst/>
                <a:latin typeface="+mn-lt"/>
                <a:ea typeface="+mn-ea"/>
                <a:cs typeface="+mn-cs"/>
              </a:rPr>
              <a:t>Children are a gift from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they are a reward from him. 4. Children born to a young man are like arrows in a warrior’s hands. 5. How joyful is the man whose quiver is full of them! He will not be put to shame when he confronts his accusers at the city gates.</a:t>
            </a:r>
          </a:p>
          <a:p>
            <a:endParaRPr lang="en-US" b="1"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dirty="0">
                <a:solidFill>
                  <a:srgbClr val="000000"/>
                </a:solidFill>
                <a:effectLst/>
                <a:latin typeface="Arial" panose="020B0604020202020204" pitchFamily="34" charset="0"/>
              </a:rPr>
              <a:t>3. </a:t>
            </a:r>
            <a:r>
              <a:rPr lang="en-US" sz="1200" b="0" i="0" kern="1200" dirty="0">
                <a:solidFill>
                  <a:schemeClr val="tx1"/>
                </a:solidFill>
                <a:effectLst/>
                <a:latin typeface="+mn-lt"/>
                <a:ea typeface="+mn-ea"/>
                <a:cs typeface="+mn-cs"/>
              </a:rPr>
              <a:t>Lo, children are an heritage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and the fruit of the womb is his reward. 4. As arrows are in the hand of a mighty man; so are children of the youth. 5. Happy is the man that hath his quiver full of them: they shall not be ashamed, but they shall speak with the enemies in the gate.</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Medium" panose="020B0603020102020204" pitchFamily="34" charset="0"/>
              </a:rPr>
              <a:t>Resource Packet Item 1: A Home That Honors God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ffectLst/>
                <a:latin typeface="Franklin Gothic Medium" panose="020B0603020102020204" pitchFamily="34" charset="0"/>
              </a:rPr>
              <a:t>Students will consider scriptural principles that contribute to a godly home and family life. </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Psalm 128:1–6</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algn="l"/>
            <a:r>
              <a:rPr lang="en-US" dirty="0">
                <a:solidFill>
                  <a:srgbClr val="000000"/>
                </a:solidFill>
                <a:effectLst/>
                <a:latin typeface="Arial" panose="020B0604020202020204" pitchFamily="34" charset="0"/>
              </a:rPr>
              <a:t>1. How joyful are those who fear the Lord—all who follow his ways! 2. You will enjoy the fruit of your labor. How joyful and prosperous you will be! 3. Your wife will be like a fruitful grapevine, flourishing within your home. Your children will be like vigorous young olive trees as they sit around your table. 4. That is the Lord’s blessing for those who fear him. 5. May the Lord continually bless you from Zion. May you see Jerusalem prosper as long as you live. 6. May you live to enjoy your grandchildren. May Israel have peace!</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pPr algn="l"/>
            <a:r>
              <a:rPr lang="en-US" dirty="0">
                <a:solidFill>
                  <a:srgbClr val="000000"/>
                </a:solidFill>
                <a:effectLst/>
                <a:latin typeface="Arial" panose="020B0604020202020204" pitchFamily="34" charset="0"/>
              </a:rPr>
              <a:t>15.</a:t>
            </a:r>
            <a:r>
              <a:rPr lang="en-US" baseline="30000" dirty="0">
                <a:solidFill>
                  <a:srgbClr val="000000"/>
                </a:solidFill>
                <a:effectLst/>
                <a:latin typeface="Arial" panose="020B0604020202020204" pitchFamily="34" charset="0"/>
              </a:rPr>
              <a:t>  </a:t>
            </a:r>
            <a:r>
              <a:rPr lang="en-US" dirty="0">
                <a:solidFill>
                  <a:srgbClr val="000000"/>
                </a:solidFill>
                <a:effectLst/>
                <a:latin typeface="Arial" panose="020B0604020202020204" pitchFamily="34" charset="0"/>
              </a:rPr>
              <a:t>See that none render evil for evil unto any man; but ever follow that which is good, both among yourselves, and to all men. 16. Rejoice evermore. 17. Pray without ceasing. 18. In every thing give thanks: for this is the will of God in Christ Jesus concerning you. 19. Quench not the Spirit. 20. Despise not prophesyings. 21. Prove all things; hold fast that which is good. 22. Abstain from all appearance of evil.</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Resource Packet Item 2: Praying for Your Grandchildren</a:t>
            </a:r>
          </a:p>
          <a:p>
            <a:r>
              <a:rPr lang="en-US" sz="1200" kern="1200" dirty="0">
                <a:solidFill>
                  <a:schemeClr val="tx1"/>
                </a:solidFill>
                <a:effectLst/>
                <a:latin typeface="+mn-lt"/>
                <a:ea typeface="+mn-ea"/>
                <a:cs typeface="+mn-cs"/>
              </a:rPr>
              <a:t>“Grandchildren are the crowning glory of the aged” (Proverbs 17:6). Students will write out three Scriptures to guide their daily prayer for their grandchildren. We suggest providing this worksheet as a take-home page for the students in your</a:t>
            </a:r>
          </a:p>
          <a:p>
            <a:r>
              <a:rPr lang="en-US" sz="1200" kern="1200" dirty="0">
                <a:solidFill>
                  <a:schemeClr val="tx1"/>
                </a:solidFill>
                <a:effectLst/>
                <a:latin typeface="+mn-lt"/>
                <a:ea typeface="+mn-ea"/>
                <a:cs typeface="+mn-cs"/>
              </a:rPr>
              <a:t>class who are grandparents.</a:t>
            </a:r>
          </a:p>
          <a:p>
            <a:endParaRPr lang="en-US" b="1"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Proverbs 22:6; 29:15</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algn="l"/>
            <a:r>
              <a:rPr lang="en-US" sz="1200" b="0" i="0" kern="1200" dirty="0">
                <a:solidFill>
                  <a:schemeClr val="tx1"/>
                </a:solidFill>
                <a:effectLst/>
                <a:latin typeface="+mn-lt"/>
                <a:ea typeface="+mn-ea"/>
                <a:cs typeface="+mn-cs"/>
              </a:rPr>
              <a:t>22:6 Start children off on the way they should go, and even when they are old they will not turn from it.</a:t>
            </a:r>
          </a:p>
          <a:p>
            <a:pPr algn="l"/>
            <a:endParaRPr lang="en-US" sz="1200" b="0" i="0" kern="1200" dirty="0">
              <a:solidFill>
                <a:schemeClr val="tx1"/>
              </a:solidFill>
              <a:effectLst/>
              <a:latin typeface="+mn-lt"/>
              <a:ea typeface="+mn-ea"/>
              <a:cs typeface="+mn-cs"/>
            </a:endParaRPr>
          </a:p>
          <a:p>
            <a:pPr algn="l"/>
            <a:r>
              <a:rPr lang="en-US" sz="1200" b="0" i="0" kern="1200" dirty="0">
                <a:solidFill>
                  <a:schemeClr val="tx1"/>
                </a:solidFill>
                <a:effectLst/>
                <a:latin typeface="+mn-lt"/>
                <a:ea typeface="+mn-ea"/>
                <a:cs typeface="+mn-cs"/>
              </a:rPr>
              <a:t>29:15 To discipline a child produces wisdom, but a mother is disgraced by an undisciplined child.</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pPr algn="l"/>
            <a:r>
              <a:rPr lang="en-US" sz="1200" b="0" i="0" kern="1200" dirty="0">
                <a:solidFill>
                  <a:schemeClr val="tx1"/>
                </a:solidFill>
                <a:effectLst/>
                <a:latin typeface="+mn-lt"/>
                <a:ea typeface="+mn-ea"/>
                <a:cs typeface="+mn-cs"/>
              </a:rPr>
              <a:t>22:6 Train up a child in the way he should go: and when he is old, he will not depart from it.</a:t>
            </a:r>
          </a:p>
          <a:p>
            <a:pPr algn="l"/>
            <a:endParaRPr lang="en-US" sz="1200" b="0" i="0" kern="1200" dirty="0">
              <a:solidFill>
                <a:schemeClr val="tx1"/>
              </a:solidFill>
              <a:effectLst/>
              <a:latin typeface="+mn-lt"/>
              <a:ea typeface="+mn-ea"/>
              <a:cs typeface="+mn-cs"/>
            </a:endParaRPr>
          </a:p>
          <a:p>
            <a:pPr algn="l"/>
            <a:r>
              <a:rPr lang="en-US" sz="1200" b="0" i="0" kern="1200" dirty="0">
                <a:solidFill>
                  <a:schemeClr val="tx1"/>
                </a:solidFill>
                <a:effectLst/>
                <a:latin typeface="+mn-lt"/>
                <a:ea typeface="+mn-ea"/>
                <a:cs typeface="+mn-cs"/>
              </a:rPr>
              <a:t>29:15 The rod and reproof give wisdom: but a child left to himself bringeth his mother to shame.</a:t>
            </a:r>
            <a:endParaRPr lang="en-US" dirty="0">
              <a:solidFill>
                <a:srgbClr val="000000"/>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D397671A-C534-CD09-9595-5F6F53F4FA60}"/>
              </a:ext>
            </a:extLst>
          </p:cNvPr>
          <p:cNvPicPr>
            <a:picLocks noChangeAspect="1"/>
          </p:cNvPicPr>
          <p:nvPr userDrawn="1"/>
        </p:nvPicPr>
        <p:blipFill>
          <a:blip r:embed="rId2">
            <a:extLst>
              <a:ext uri="{28A0092B-C50C-407E-A947-70E740481C1C}">
                <a14:useLocalDpi xmlns:a14="http://schemas.microsoft.com/office/drawing/2010/main" val="0"/>
              </a:ext>
            </a:extLst>
          </a:blip>
          <a:srcRect l="41" t="16007" r="5200" b="41145"/>
          <a:stretch>
            <a:fillRect/>
          </a:stretch>
        </p:blipFill>
        <p:spPr>
          <a:xfrm>
            <a:off x="910796" y="1088344"/>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8F0E27"/>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52545" y="6025913"/>
            <a:ext cx="10238836" cy="3204730"/>
          </a:xfrm>
          <a:prstGeom prst="rect">
            <a:avLst/>
          </a:prstGeom>
          <a:solidFill>
            <a:srgbClr val="8F0E27">
              <a:alpha val="35000"/>
            </a:srgbClr>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WINTER 2025—UNIT 2</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238914" y="6908621"/>
            <a:ext cx="7365550" cy="1590121"/>
            <a:chOff x="1072481" y="6829865"/>
            <a:chExt cx="7633493" cy="1590121"/>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072481" y="6829865"/>
              <a:ext cx="5458540" cy="711990"/>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PARENTS AND</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072481" y="7640221"/>
              <a:ext cx="7633493" cy="779765"/>
            </a:xfrm>
            <a:prstGeom prst="rect">
              <a:avLst/>
            </a:prstGeom>
          </p:spPr>
          <p:txBody>
            <a:bodyPr wrap="square" lIns="0" tIns="0" rIns="0" bIns="0" rtlCol="0" anchor="t">
              <a:spAutoFit/>
            </a:bodyPr>
            <a:lstStyle/>
            <a:p>
              <a:pPr>
                <a:lnSpc>
                  <a:spcPts val="5880"/>
                </a:lnSpc>
              </a:pPr>
              <a:r>
                <a:rPr lang="en-US" sz="63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CHILDREN</a:t>
              </a:r>
            </a:p>
          </p:txBody>
        </p:sp>
      </p:grpSp>
      <p:sp>
        <p:nvSpPr>
          <p:cNvPr id="5" name="TextBox 7">
            <a:extLst>
              <a:ext uri="{FF2B5EF4-FFF2-40B4-BE49-F238E27FC236}">
                <a16:creationId xmlns:a16="http://schemas.microsoft.com/office/drawing/2014/main" id="{4A8FE35C-4F82-C6D4-02CB-183D0B7DE0EE}"/>
              </a:ext>
            </a:extLst>
          </p:cNvPr>
          <p:cNvSpPr txBox="1"/>
          <p:nvPr userDrawn="1"/>
        </p:nvSpPr>
        <p:spPr>
          <a:xfrm>
            <a:off x="7612345" y="6564648"/>
            <a:ext cx="8618256" cy="2111925"/>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800" i="1" spc="169" dirty="0">
                <a:solidFill>
                  <a:srgbClr val="1C2327"/>
                </a:solidFill>
                <a:latin typeface="Corbel" panose="020B0503020204020204" pitchFamily="34" charset="0"/>
              </a:rPr>
              <a:t>Over the next four weeks, we’ll be studying what the Scriptures say about parents and children. All of us have influence on younger generations, and with that influence comes responsibility.</a:t>
            </a:r>
            <a:endParaRPr lang="en-US" sz="2800" b="0" i="0" dirty="0">
              <a:effectLst/>
              <a:latin typeface="Franklin Gothic Medium" panose="020B06030201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F0E27"/>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F0E27">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F0E27">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351277" y="3762180"/>
              <a:ext cx="5695040" cy="114805"/>
            </a:xfrm>
            <a:prstGeom prst="rect">
              <a:avLst/>
            </a:prstGeom>
            <a:solidFill>
              <a:srgbClr val="FFFFFF"/>
            </a:solidFill>
          </p:spPr>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0" y="4131982"/>
              <a:ext cx="4170369"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Deuteronomy 6:6–7</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0105" t="-454" r="11219" b="454"/>
          <a:stretch>
            <a:fillRect/>
          </a:stretch>
        </p:blipFill>
        <p:spPr>
          <a:xfrm>
            <a:off x="1028699" y="1078523"/>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F0E27"/>
          </a:solidFill>
        </p:spPr>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CHILDREN ARE BLESSINGS</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1586" t="1923" r="3929"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F0E27"/>
          </a:solidFill>
        </p:spPr>
      </p:sp>
      <p:sp>
        <p:nvSpPr>
          <p:cNvPr id="2" name="TextBox 4">
            <a:extLst>
              <a:ext uri="{FF2B5EF4-FFF2-40B4-BE49-F238E27FC236}">
                <a16:creationId xmlns:a16="http://schemas.microsoft.com/office/drawing/2014/main" id="{3A31D424-BB70-4637-4E55-1FDED185A759}"/>
              </a:ext>
            </a:extLst>
          </p:cNvPr>
          <p:cNvSpPr txBox="1"/>
          <p:nvPr userDrawn="1"/>
        </p:nvSpPr>
        <p:spPr>
          <a:xfrm>
            <a:off x="9145099"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DISCIPLINE AND INSTRUCTION</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24" r="17124"/>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F0E27"/>
          </a:solidFill>
        </p:spPr>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PURPOSE OF GOD’S CORRECTION</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9DBE0DA-3FAB-7690-313E-F1D86E09218D}"/>
              </a:ext>
            </a:extLst>
          </p:cNvPr>
          <p:cNvPicPr>
            <a:picLocks noChangeAspect="1"/>
          </p:cNvPicPr>
          <p:nvPr userDrawn="1"/>
        </p:nvPicPr>
        <p:blipFill>
          <a:blip r:embed="rId2">
            <a:extLst>
              <a:ext uri="{28A0092B-C50C-407E-A947-70E740481C1C}">
                <a14:useLocalDpi xmlns:a14="http://schemas.microsoft.com/office/drawing/2010/main" val="0"/>
              </a:ext>
            </a:extLst>
          </a:blip>
          <a:srcRect l="-91" r="36150"/>
          <a:stretch>
            <a:fillRect/>
          </a:stretch>
        </p:blipFill>
        <p:spPr>
          <a:xfrm>
            <a:off x="9144000" y="0"/>
            <a:ext cx="9144000" cy="9563099"/>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F0E27"/>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F0E27"/>
          </a:solidFill>
          <a:ln>
            <a:noFill/>
          </a:ln>
        </p:spPr>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F0E27"/>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2025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8F0E27"/>
            </a:solidFill>
          </p:spPr>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F0E27"/>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8F0E27"/>
          </a:solidFill>
          <a:ln>
            <a:noFill/>
          </a:ln>
        </p:spPr>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6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390900"/>
            <a:ext cx="9912927" cy="64008"/>
          </a:xfrm>
          <a:prstGeom prst="rect">
            <a:avLst/>
          </a:prstGeom>
          <a:solidFill>
            <a:srgbClr val="8F0E27"/>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F0E27"/>
          </a:solidFill>
        </p:spPr>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F0E27"/>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10—RESPONSIBILITY OF PARENTS TO CHILDREN</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609600" y="3848100"/>
            <a:ext cx="92202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In light of today’s culture and attitudes toward biblical discipline, what methods of loving discipline work for your family?</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to pray for a child who is not following Jesus?</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E7465-2CB5-BE1E-AF13-E811FF9F510E}"/>
            </a:ext>
          </a:extLst>
        </p:cNvPr>
        <p:cNvGrpSpPr/>
        <p:nvPr/>
      </p:nvGrpSpPr>
      <p:grpSpPr>
        <a:xfrm>
          <a:off x="0" y="0"/>
          <a:ext cx="0" cy="0"/>
          <a:chOff x="0" y="0"/>
          <a:chExt cx="0" cy="0"/>
        </a:xfrm>
      </p:grpSpPr>
      <p:sp>
        <p:nvSpPr>
          <p:cNvPr id="4" name="TextBox 5">
            <a:extLst>
              <a:ext uri="{FF2B5EF4-FFF2-40B4-BE49-F238E27FC236}">
                <a16:creationId xmlns:a16="http://schemas.microsoft.com/office/drawing/2014/main" id="{B02F96CD-7E28-2001-CD50-07E682939F40}"/>
              </a:ext>
            </a:extLst>
          </p:cNvPr>
          <p:cNvSpPr txBox="1"/>
          <p:nvPr/>
        </p:nvSpPr>
        <p:spPr>
          <a:xfrm>
            <a:off x="9403153" y="5804996"/>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Proverbs 22:6; 29:15</a:t>
            </a:r>
          </a:p>
        </p:txBody>
      </p:sp>
      <p:sp>
        <p:nvSpPr>
          <p:cNvPr id="5" name="TextBox 6">
            <a:extLst>
              <a:ext uri="{FF2B5EF4-FFF2-40B4-BE49-F238E27FC236}">
                <a16:creationId xmlns:a16="http://schemas.microsoft.com/office/drawing/2014/main" id="{7FA4BB79-24AA-C5B8-380D-D4C8B7402863}"/>
              </a:ext>
            </a:extLst>
          </p:cNvPr>
          <p:cNvSpPr txBox="1"/>
          <p:nvPr/>
        </p:nvSpPr>
        <p:spPr>
          <a:xfrm>
            <a:off x="9414305" y="5302737"/>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DISCIPLINE WITH LOVE</a:t>
            </a:r>
          </a:p>
        </p:txBody>
      </p:sp>
      <p:sp>
        <p:nvSpPr>
          <p:cNvPr id="6" name="TextBox 7">
            <a:extLst>
              <a:ext uri="{FF2B5EF4-FFF2-40B4-BE49-F238E27FC236}">
                <a16:creationId xmlns:a16="http://schemas.microsoft.com/office/drawing/2014/main" id="{D964B02F-70D3-FEFC-D54C-F5DE3A48159F}"/>
              </a:ext>
            </a:extLst>
          </p:cNvPr>
          <p:cNvSpPr txBox="1"/>
          <p:nvPr/>
        </p:nvSpPr>
        <p:spPr>
          <a:xfrm>
            <a:off x="9414305" y="723758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Ephesians 6:4</a:t>
            </a:r>
          </a:p>
        </p:txBody>
      </p:sp>
      <p:sp>
        <p:nvSpPr>
          <p:cNvPr id="7" name="TextBox 8">
            <a:extLst>
              <a:ext uri="{FF2B5EF4-FFF2-40B4-BE49-F238E27FC236}">
                <a16:creationId xmlns:a16="http://schemas.microsoft.com/office/drawing/2014/main" id="{25125C70-90BD-0DAA-6987-EF11A8310C59}"/>
              </a:ext>
            </a:extLst>
          </p:cNvPr>
          <p:cNvSpPr txBox="1"/>
          <p:nvPr/>
        </p:nvSpPr>
        <p:spPr>
          <a:xfrm>
            <a:off x="9381382" y="6724358"/>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INSTRUCT WITH LOVE</a:t>
            </a:r>
          </a:p>
        </p:txBody>
      </p:sp>
    </p:spTree>
    <p:extLst>
      <p:ext uri="{BB962C8B-B14F-4D97-AF65-F5344CB8AC3E}">
        <p14:creationId xmlns:p14="http://schemas.microsoft.com/office/powerpoint/2010/main" val="6571666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29883-B596-D15D-FD9D-F424F205641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314F8AA-A969-F0CE-733F-08CD52158261}"/>
              </a:ext>
            </a:extLst>
          </p:cNvPr>
          <p:cNvSpPr txBox="1"/>
          <p:nvPr/>
        </p:nvSpPr>
        <p:spPr>
          <a:xfrm>
            <a:off x="1143000" y="3695700"/>
            <a:ext cx="88392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to discipline children </a:t>
            </a:r>
            <a:r>
              <a:rPr lang="en-US" sz="3600" dirty="0">
                <a:solidFill>
                  <a:schemeClr val="bg1"/>
                </a:solidFill>
                <a:latin typeface="Corbel" panose="020B0503020204020204" pitchFamily="34" charset="0"/>
                <a:ea typeface="Palatino" pitchFamily="2" charset="77"/>
                <a:cs typeface="Calibri" panose="020F0502020204030204" pitchFamily="34" charset="0"/>
              </a:rPr>
              <a:t>without provoking them?</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is the role of love in godly discipline? How can parents make sure their children know they are loved, no matter what else happens?</a:t>
            </a:r>
          </a:p>
        </p:txBody>
      </p:sp>
    </p:spTree>
    <p:extLst>
      <p:ext uri="{BB962C8B-B14F-4D97-AF65-F5344CB8AC3E}">
        <p14:creationId xmlns:p14="http://schemas.microsoft.com/office/powerpoint/2010/main" val="5303733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Hebrews 12:5–6</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730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GOD’S LOVING DISCIPLINE</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685800" y="3771900"/>
            <a:ext cx="90678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Which people mentioned in Hebrews 11 provide good examples of being loved and disciplined by God?</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does discipline show that we love our children?</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Hebrews 12:5–6</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654495" cy="498278"/>
          </a:xfrm>
          <a:prstGeom prst="rect">
            <a:avLst/>
          </a:prstGeom>
        </p:spPr>
        <p:txBody>
          <a:bodyPr wrap="square"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GOD’S LOVING DISCIPLINE</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195678"/>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Hebrews 12:7–11</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11052"/>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BENEFITS OF DISCIPLINE</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1066800" y="3619500"/>
            <a:ext cx="9067800" cy="232371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Why can it be difficult to accept discipline from God?</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Why can it be difficult for our children to accept discipline from us?</a:t>
            </a:r>
          </a:p>
        </p:txBody>
      </p:sp>
    </p:spTree>
    <p:extLst>
      <p:ext uri="{BB962C8B-B14F-4D97-AF65-F5344CB8AC3E}">
        <p14:creationId xmlns:p14="http://schemas.microsoft.com/office/powerpoint/2010/main" val="4637179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447800" y="3086100"/>
            <a:ext cx="7391400" cy="6370975"/>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Pray together for the members of your group who are parents, grandparents, or spiritual parents. Ask God to help them show godly love toward their children in the form of discipline.</a:t>
            </a:r>
          </a:p>
          <a:p>
            <a:pPr marL="571500" indent="-571500">
              <a:spcAft>
                <a:spcPts val="1800"/>
              </a:spcAft>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Seek out Christian resources to help you more effectively influence the next generation.</a:t>
            </a:r>
          </a:p>
          <a:p>
            <a:pPr marL="571500" indent="-571500">
              <a:spcAft>
                <a:spcPts val="1800"/>
              </a:spcAft>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If you are a parent or grandparent, ask for the Holy Spirit’s wisdom and courage as you lovingly correct the children in your life.</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81180" y="5905500"/>
            <a:ext cx="7906385" cy="110799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God’s Word instructs children to honor and obey their parents.</a:t>
            </a:r>
          </a:p>
        </p:txBody>
      </p:sp>
      <p:sp>
        <p:nvSpPr>
          <p:cNvPr id="3" name="TextBox 2">
            <a:extLst>
              <a:ext uri="{FF2B5EF4-FFF2-40B4-BE49-F238E27FC236}">
                <a16:creationId xmlns:a16="http://schemas.microsoft.com/office/drawing/2014/main" id="{0F76A27E-B194-9A4C-902F-1B6661D4C273}"/>
              </a:ext>
            </a:extLst>
          </p:cNvPr>
          <p:cNvSpPr txBox="1"/>
          <p:nvPr/>
        </p:nvSpPr>
        <p:spPr>
          <a:xfrm>
            <a:off x="9655780" y="3242726"/>
            <a:ext cx="7906385" cy="2277547"/>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11</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Responsibility of Children to Parents</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829300"/>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Parents should nurture their children in the ways of the Lord.</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4000500"/>
            <a:ext cx="88293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10</a:t>
            </a:r>
            <a:br>
              <a:rPr lang="en-US" sz="4400" i="0" dirty="0">
                <a:solidFill>
                  <a:schemeClr val="bg1">
                    <a:lumMod val="95000"/>
                  </a:schemeClr>
                </a:solidFill>
                <a:latin typeface="Franklin Gothic Medium" panose="020B0603020102020204" pitchFamily="34" charset="0"/>
              </a:rPr>
            </a:br>
            <a:r>
              <a:rPr lang="en-US" sz="3400" dirty="0">
                <a:solidFill>
                  <a:schemeClr val="bg1">
                    <a:lumMod val="95000"/>
                  </a:schemeClr>
                </a:solidFill>
                <a:latin typeface="Franklin Gothic Medium" panose="020B0603020102020204" pitchFamily="34" charset="0"/>
              </a:rPr>
              <a:t>RESPONSIBILITY OF PARENTS TO CHILDREN</a:t>
            </a:r>
            <a:endParaRPr lang="en-US" sz="3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77000" y="2747293"/>
            <a:ext cx="8229600" cy="4206473"/>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These words, which I command thee this day, shall be in thine heart: And thou shalt teach them diligently unto thy children.</a:t>
            </a:r>
          </a:p>
        </p:txBody>
      </p:sp>
      <p:sp>
        <p:nvSpPr>
          <p:cNvPr id="3" name="TextBox 2">
            <a:extLst>
              <a:ext uri="{FF2B5EF4-FFF2-40B4-BE49-F238E27FC236}">
                <a16:creationId xmlns:a16="http://schemas.microsoft.com/office/drawing/2014/main" id="{7636D966-1D60-DC31-F708-C3955322E333}"/>
              </a:ext>
            </a:extLst>
          </p:cNvPr>
          <p:cNvSpPr txBox="1"/>
          <p:nvPr/>
        </p:nvSpPr>
        <p:spPr>
          <a:xfrm>
            <a:off x="3429000" y="5917168"/>
            <a:ext cx="19812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324600" y="2718195"/>
            <a:ext cx="8763000" cy="4231928"/>
          </a:xfrm>
          <a:prstGeom prst="rect">
            <a:avLst/>
          </a:prstGeom>
        </p:spPr>
        <p:txBody>
          <a:bodyPr wrap="square" lIns="0" tIns="0" rIns="0" bIns="0" rtlCol="0" anchor="ctr">
            <a:spAutoFit/>
          </a:bodyPr>
          <a:lstStyle/>
          <a:p>
            <a:pPr>
              <a:lnSpc>
                <a:spcPts val="6599"/>
              </a:lnSpc>
            </a:pPr>
            <a:r>
              <a:rPr lang="en-US" sz="5500" dirty="0">
                <a:solidFill>
                  <a:srgbClr val="FFFFFF"/>
                </a:solidFill>
                <a:latin typeface="Corbel" panose="020B0503020204020204" pitchFamily="34" charset="0"/>
              </a:rPr>
              <a:t>You must commit yourselves</a:t>
            </a:r>
          </a:p>
          <a:p>
            <a:pPr>
              <a:lnSpc>
                <a:spcPts val="6599"/>
              </a:lnSpc>
            </a:pPr>
            <a:r>
              <a:rPr lang="en-US" sz="5500" dirty="0">
                <a:solidFill>
                  <a:srgbClr val="FFFFFF"/>
                </a:solidFill>
                <a:latin typeface="Corbel" panose="020B0503020204020204" pitchFamily="34" charset="0"/>
              </a:rPr>
              <a:t>wholeheartedly to these commands that I am giving you today. Repeat them again and again to your children.</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17168"/>
            <a:ext cx="21336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 HERITAGE FROM THE LORD</a:t>
            </a:r>
          </a:p>
          <a:p>
            <a:pPr>
              <a:lnSpc>
                <a:spcPts val="3840"/>
              </a:lnSpc>
            </a:pPr>
            <a:r>
              <a:rPr lang="en-US" sz="3200" spc="160" dirty="0">
                <a:solidFill>
                  <a:srgbClr val="FFFFFF"/>
                </a:solidFill>
                <a:latin typeface="Franklin Gothic Medium" panose="020B0603020102020204" pitchFamily="34" charset="0"/>
              </a:rPr>
              <a:t>Psalm 127:3–5</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8392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does culture sometimes send the message that children are not blessings?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parents can shape their children as warriors shape arrows?</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Psalm 127:3–5</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8"/>
            <a:ext cx="75782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 HERITAGE FROM THE LORD</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Psalm 128:1–6</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CHILDREN BRING JOY</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1066800" y="3619500"/>
            <a:ext cx="89916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you cultivate the fear of God in your life and your children’s lives?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are you passing along a spiritual legacy to the next generation?</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56518" y="568473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PROVERBS 22:6; 29:15</a:t>
            </a:r>
          </a:p>
        </p:txBody>
      </p:sp>
      <p:sp>
        <p:nvSpPr>
          <p:cNvPr id="5" name="TextBox 6">
            <a:extLst>
              <a:ext uri="{FF2B5EF4-FFF2-40B4-BE49-F238E27FC236}">
                <a16:creationId xmlns:a16="http://schemas.microsoft.com/office/drawing/2014/main" id="{FB67BC36-FF11-8150-B054-E3F014E098FD}"/>
              </a:ext>
            </a:extLst>
          </p:cNvPr>
          <p:cNvSpPr txBox="1"/>
          <p:nvPr/>
        </p:nvSpPr>
        <p:spPr>
          <a:xfrm>
            <a:off x="9434747" y="5170203"/>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DISCIPLINE WITH LOVE</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20098</TotalTime>
  <Words>2019</Words>
  <Application>Microsoft Macintosh PowerPoint</Application>
  <PresentationFormat>Custom</PresentationFormat>
  <Paragraphs>149</Paragraphs>
  <Slides>22</Slides>
  <Notes>22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22</vt:i4>
      </vt:variant>
    </vt:vector>
  </HeadingPairs>
  <TitlesOfParts>
    <vt:vector size="29" baseType="lpstr">
      <vt:lpstr>Franklin Gothic Medium</vt:lpstr>
      <vt:lpstr>Corbel</vt:lpstr>
      <vt:lpstr>Franklin Gothic Book</vt:lpstr>
      <vt:lpstr>Arial</vt:lpstr>
      <vt:lpstr>Calibri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Lee, Whitney</cp:lastModifiedBy>
  <cp:revision>4</cp:revision>
  <dcterms:created xsi:type="dcterms:W3CDTF">2023-08-11T18:12:45Z</dcterms:created>
  <dcterms:modified xsi:type="dcterms:W3CDTF">2025-07-15T20:18:47Z</dcterms:modified>
  <dc:identifier>DAEvRMTdTXk</dc:identifier>
</cp:coreProperties>
</file>