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0E27"/>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CBE7C9-15FF-224A-A8A2-60903A2F333C}" v="25" dt="2025-01-17T15:46:51.2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416" autoAdjust="0"/>
    <p:restoredTop sz="66939" autoAdjust="0"/>
  </p:normalViewPr>
  <p:slideViewPr>
    <p:cSldViewPr>
      <p:cViewPr varScale="1">
        <p:scale>
          <a:sx n="55" d="100"/>
          <a:sy n="55" d="100"/>
        </p:scale>
        <p:origin x="672" y="216"/>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7/17/25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7/17/25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dirty="0">
              <a:effectLst/>
              <a:latin typeface="Arial" panose="020B0604020202020204" pitchFamily="34" charset="0"/>
            </a:endParaRPr>
          </a:p>
          <a:p>
            <a:r>
              <a:rPr lang="en-US" dirty="0">
                <a:effectLst/>
                <a:latin typeface="Arial" panose="020B0604020202020204" pitchFamily="34" charset="0"/>
              </a:rPr>
              <a:t>The next issue Paul addressed for the Thessalonians was their understanding of Jesus’ return and how they should live in light of that expectation. Some of the believers’ apparent questions had deeply emotional consequences, like, “What hope is there for believers who die?” Paul’s words would certainly have encouraged the Thessalonians, much as they continue to encourage us.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Starter—When Death Comes Knocking</a:t>
            </a:r>
          </a:p>
          <a:p>
            <a:r>
              <a:rPr lang="en-US" dirty="0">
                <a:effectLst/>
                <a:latin typeface="Arial" panose="020B0604020202020204" pitchFamily="34" charset="0"/>
              </a:rPr>
              <a:t>It’s been said, “At a funeral, we’re forced to face questions we prefer to ignore at other times.” What are some of these questions?</a:t>
            </a:r>
          </a:p>
          <a:p>
            <a:endParaRPr lang="en-US" dirty="0">
              <a:effectLst/>
              <a:latin typeface="Arial" panose="020B0604020202020204" pitchFamily="34" charset="0"/>
            </a:endParaRPr>
          </a:p>
          <a:p>
            <a:r>
              <a:rPr lang="en-US" dirty="0">
                <a:effectLst/>
                <a:latin typeface="Arial" panose="020B0604020202020204" pitchFamily="34" charset="0"/>
              </a:rPr>
              <a:t>The passage of Scripture we’re studying today begins with words we often hear at gravesides. The hope of Jesus’ return encourages all of us who have placed our faith in Him—not just when we’re grieving but as we’re living for Jesus every day.</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Lessons in Obedience</a:t>
            </a:r>
          </a:p>
          <a:p>
            <a:r>
              <a:rPr lang="en-US" sz="1200" kern="1200" dirty="0">
                <a:solidFill>
                  <a:schemeClr val="tx1"/>
                </a:solidFill>
                <a:effectLst/>
                <a:latin typeface="+mn-lt"/>
                <a:ea typeface="+mn-ea"/>
                <a:cs typeface="+mn-cs"/>
              </a:rPr>
              <a:t>The Bible includes many examples of obeying and disobeying God. Students will</a:t>
            </a:r>
          </a:p>
          <a:p>
            <a:r>
              <a:rPr lang="en-US" sz="1200" kern="1200" dirty="0">
                <a:solidFill>
                  <a:schemeClr val="tx1"/>
                </a:solidFill>
                <a:effectLst/>
                <a:latin typeface="+mn-lt"/>
                <a:ea typeface="+mn-ea"/>
                <a:cs typeface="+mn-cs"/>
              </a:rPr>
              <a:t>read several of these passages, noting who obeyed (or disobeyed) God and what</a:t>
            </a:r>
          </a:p>
          <a:p>
            <a:r>
              <a:rPr lang="en-US" sz="1200" kern="1200" dirty="0">
                <a:solidFill>
                  <a:schemeClr val="tx1"/>
                </a:solidFill>
                <a:effectLst/>
                <a:latin typeface="+mn-lt"/>
                <a:ea typeface="+mn-ea"/>
                <a:cs typeface="+mn-cs"/>
              </a:rPr>
              <a:t>the consequences were.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Ephesians 6:1; Colossians 3:20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b="0" i="0" dirty="0">
                <a:solidFill>
                  <a:schemeClr val="tx1"/>
                </a:solidFill>
                <a:effectLst/>
                <a:latin typeface="Franklin Gothic Book" panose="020B0503020102020204" pitchFamily="34" charset="0"/>
              </a:rPr>
              <a:t>Ephesians 6:1</a:t>
            </a:r>
          </a:p>
          <a:p>
            <a:r>
              <a:rPr lang="en-US" sz="1200" kern="1200" dirty="0">
                <a:solidFill>
                  <a:schemeClr val="tx1"/>
                </a:solidFill>
                <a:effectLst/>
                <a:latin typeface="+mn-lt"/>
                <a:ea typeface="+mn-ea"/>
                <a:cs typeface="+mn-cs"/>
              </a:rPr>
              <a:t>Children, obey your parents because you belong to the Lord, for this is the right thing to do.</a:t>
            </a:r>
          </a:p>
          <a:p>
            <a:endParaRPr lang="en-US" b="0" i="0" dirty="0">
              <a:solidFill>
                <a:schemeClr val="tx1"/>
              </a:solidFill>
              <a:effectLst/>
              <a:latin typeface="Franklin Gothic Book" panose="020B0503020102020204" pitchFamily="34" charset="0"/>
            </a:endParaRPr>
          </a:p>
          <a:p>
            <a:pPr algn="l"/>
            <a:r>
              <a:rPr lang="en-US" b="0" i="0" dirty="0">
                <a:solidFill>
                  <a:schemeClr val="tx1"/>
                </a:solidFill>
                <a:effectLst/>
                <a:latin typeface="Franklin Gothic Book" panose="020B0503020102020204" pitchFamily="34" charset="0"/>
              </a:rPr>
              <a:t>Colossians 3:20</a:t>
            </a:r>
          </a:p>
          <a:p>
            <a:r>
              <a:rPr lang="en-US" sz="1200" kern="1200" dirty="0">
                <a:solidFill>
                  <a:schemeClr val="tx1"/>
                </a:solidFill>
                <a:effectLst/>
                <a:latin typeface="+mn-lt"/>
                <a:ea typeface="+mn-ea"/>
                <a:cs typeface="+mn-cs"/>
              </a:rPr>
              <a:t>Children, always obey your parents, for this pleases the Lord.</a:t>
            </a:r>
            <a:endParaRPr lang="en-US" b="0" i="0" dirty="0">
              <a:solidFill>
                <a:schemeClr val="tx1"/>
              </a:solidFill>
              <a:effectLst/>
              <a:latin typeface="Franklin Gothic Book" panose="020B0503020102020204" pitchFamily="34" charset="0"/>
            </a:endParaRP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pPr algn="l"/>
            <a:r>
              <a:rPr lang="en-US" dirty="0">
                <a:solidFill>
                  <a:srgbClr val="000000"/>
                </a:solidFill>
                <a:effectLst/>
                <a:latin typeface="Arial" panose="020B0604020202020204" pitchFamily="34" charset="0"/>
              </a:rPr>
              <a:t>Ephesians 6:1</a:t>
            </a:r>
          </a:p>
          <a:p>
            <a:r>
              <a:rPr lang="en-US" sz="1200" kern="1200" dirty="0">
                <a:solidFill>
                  <a:schemeClr val="tx1"/>
                </a:solidFill>
                <a:effectLst/>
                <a:latin typeface="+mn-lt"/>
                <a:ea typeface="+mn-ea"/>
                <a:cs typeface="+mn-cs"/>
              </a:rPr>
              <a:t>Children, obey your parents in the Lord: for this is right. </a:t>
            </a:r>
            <a:endParaRPr lang="en-US" dirty="0">
              <a:solidFill>
                <a:srgbClr val="000000"/>
              </a:solidFill>
              <a:effectLst/>
              <a:latin typeface="Arial" panose="020B0604020202020204" pitchFamily="34" charset="0"/>
            </a:endParaRPr>
          </a:p>
          <a:p>
            <a:pPr algn="l"/>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Colossians 3:20</a:t>
            </a:r>
          </a:p>
          <a:p>
            <a:r>
              <a:rPr lang="en-US" sz="1200" kern="1200" dirty="0">
                <a:solidFill>
                  <a:schemeClr val="tx1"/>
                </a:solidFill>
                <a:effectLst/>
                <a:latin typeface="+mn-lt"/>
                <a:ea typeface="+mn-ea"/>
                <a:cs typeface="+mn-cs"/>
              </a:rPr>
              <a:t>Children, obey </a:t>
            </a:r>
            <a:r>
              <a:rPr lang="en-US" sz="1200" i="1" kern="1200" dirty="0">
                <a:solidFill>
                  <a:schemeClr val="tx1"/>
                </a:solidFill>
                <a:effectLst/>
                <a:latin typeface="+mn-lt"/>
                <a:ea typeface="+mn-ea"/>
                <a:cs typeface="+mn-cs"/>
              </a:rPr>
              <a:t>your</a:t>
            </a:r>
            <a:r>
              <a:rPr lang="en-US" sz="1200" kern="1200" dirty="0">
                <a:solidFill>
                  <a:schemeClr val="tx1"/>
                </a:solidFill>
                <a:effectLst/>
                <a:latin typeface="+mn-lt"/>
                <a:ea typeface="+mn-ea"/>
                <a:cs typeface="+mn-cs"/>
              </a:rPr>
              <a:t> parents in all things: for this is well pleasing unto the Lord.</a:t>
            </a:r>
          </a:p>
          <a:p>
            <a:pPr algn="l"/>
            <a:endParaRPr lang="en-US" dirty="0">
              <a:solidFill>
                <a:srgbClr val="000000"/>
              </a:solidFill>
              <a:effectLst/>
              <a:latin typeface="Arial" panose="020B0604020202020204" pitchFamily="34" charset="0"/>
            </a:endParaRP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2: The Full Armor of God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Most believers are familiar with the armor of God listed in Ephesians 6, but this theme appears elsewhere in Scripture as well. Students will compare these passages and consider how God equips them for spiritual battle. </a:t>
            </a: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Proverbs 1:8–9; 2:1–6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dirty="0">
                <a:solidFill>
                  <a:srgbClr val="000000"/>
                </a:solidFill>
                <a:effectLst/>
                <a:latin typeface="Arial" panose="020B0604020202020204" pitchFamily="34" charset="0"/>
              </a:rPr>
              <a:t>1:8–9</a:t>
            </a:r>
          </a:p>
          <a:p>
            <a:r>
              <a:rPr lang="en-US" sz="1200" kern="1200" baseline="30000" dirty="0">
                <a:solidFill>
                  <a:schemeClr val="tx1"/>
                </a:solidFill>
                <a:effectLst/>
                <a:latin typeface="+mn-lt"/>
                <a:ea typeface="+mn-ea"/>
                <a:cs typeface="+mn-cs"/>
              </a:rPr>
              <a:t>8 </a:t>
            </a:r>
            <a:r>
              <a:rPr lang="en-US" sz="1200" kern="1200" dirty="0">
                <a:solidFill>
                  <a:schemeClr val="tx1"/>
                </a:solidFill>
                <a:effectLst/>
                <a:latin typeface="+mn-lt"/>
                <a:ea typeface="+mn-ea"/>
                <a:cs typeface="+mn-cs"/>
              </a:rPr>
              <a:t>My child, listen when your father corrects you. Don’t neglect your mother’s instruction. </a:t>
            </a:r>
            <a:r>
              <a:rPr lang="en-US" sz="1200" kern="1200" baseline="30000" dirty="0">
                <a:solidFill>
                  <a:schemeClr val="tx1"/>
                </a:solidFill>
                <a:effectLst/>
                <a:latin typeface="+mn-lt"/>
                <a:ea typeface="+mn-ea"/>
                <a:cs typeface="+mn-cs"/>
              </a:rPr>
              <a:t>9 </a:t>
            </a:r>
            <a:r>
              <a:rPr lang="en-US" sz="1200" kern="1200" dirty="0">
                <a:solidFill>
                  <a:schemeClr val="tx1"/>
                </a:solidFill>
                <a:effectLst/>
                <a:latin typeface="+mn-lt"/>
                <a:ea typeface="+mn-ea"/>
                <a:cs typeface="+mn-cs"/>
              </a:rPr>
              <a:t>What you learn from them will crown you with grace and be a chain of honor around your neck. </a:t>
            </a:r>
          </a:p>
          <a:p>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2:1–6</a:t>
            </a:r>
          </a:p>
          <a:p>
            <a:r>
              <a:rPr lang="en-US" sz="1200" kern="1200" baseline="30000" dirty="0">
                <a:solidFill>
                  <a:schemeClr val="tx1"/>
                </a:solidFill>
                <a:effectLst/>
                <a:latin typeface="+mn-lt"/>
                <a:ea typeface="+mn-ea"/>
                <a:cs typeface="+mn-cs"/>
              </a:rPr>
              <a:t>1 </a:t>
            </a:r>
            <a:r>
              <a:rPr lang="en-US" sz="1200" kern="1200" dirty="0">
                <a:solidFill>
                  <a:schemeClr val="tx1"/>
                </a:solidFill>
                <a:effectLst/>
                <a:latin typeface="+mn-lt"/>
                <a:ea typeface="+mn-ea"/>
                <a:cs typeface="+mn-cs"/>
              </a:rPr>
              <a:t>My child, listen to what I say, and treasure my commands. </a:t>
            </a:r>
            <a:r>
              <a:rPr lang="en-US" sz="1200" kern="1200" baseline="30000" dirty="0">
                <a:solidFill>
                  <a:schemeClr val="tx1"/>
                </a:solidFill>
                <a:effectLst/>
                <a:latin typeface="+mn-lt"/>
                <a:ea typeface="+mn-ea"/>
                <a:cs typeface="+mn-cs"/>
              </a:rPr>
              <a:t>2 </a:t>
            </a:r>
            <a:r>
              <a:rPr lang="en-US" sz="1200" kern="1200" dirty="0">
                <a:solidFill>
                  <a:schemeClr val="tx1"/>
                </a:solidFill>
                <a:effectLst/>
                <a:latin typeface="+mn-lt"/>
                <a:ea typeface="+mn-ea"/>
                <a:cs typeface="+mn-cs"/>
              </a:rPr>
              <a:t>Tune your ears to wisdom, and concentrate on understanding. </a:t>
            </a:r>
            <a:r>
              <a:rPr lang="en-US" sz="1200" kern="1200" baseline="30000" dirty="0">
                <a:solidFill>
                  <a:schemeClr val="tx1"/>
                </a:solidFill>
                <a:effectLst/>
                <a:latin typeface="+mn-lt"/>
                <a:ea typeface="+mn-ea"/>
                <a:cs typeface="+mn-cs"/>
              </a:rPr>
              <a:t>3 </a:t>
            </a:r>
            <a:r>
              <a:rPr lang="en-US" sz="1200" kern="1200" dirty="0">
                <a:solidFill>
                  <a:schemeClr val="tx1"/>
                </a:solidFill>
                <a:effectLst/>
                <a:latin typeface="+mn-lt"/>
                <a:ea typeface="+mn-ea"/>
                <a:cs typeface="+mn-cs"/>
              </a:rPr>
              <a:t>Cry out for insight, and ask for understanding. </a:t>
            </a:r>
            <a:r>
              <a:rPr lang="en-US" sz="1200" kern="1200" baseline="30000" dirty="0">
                <a:solidFill>
                  <a:schemeClr val="tx1"/>
                </a:solidFill>
                <a:effectLst/>
                <a:latin typeface="+mn-lt"/>
                <a:ea typeface="+mn-ea"/>
                <a:cs typeface="+mn-cs"/>
              </a:rPr>
              <a:t>4 </a:t>
            </a:r>
            <a:r>
              <a:rPr lang="en-US" sz="1200" kern="1200" dirty="0">
                <a:solidFill>
                  <a:schemeClr val="tx1"/>
                </a:solidFill>
                <a:effectLst/>
                <a:latin typeface="+mn-lt"/>
                <a:ea typeface="+mn-ea"/>
                <a:cs typeface="+mn-cs"/>
              </a:rPr>
              <a:t>Search for them as you would for silver; </a:t>
            </a:r>
          </a:p>
          <a:p>
            <a:r>
              <a:rPr lang="en-US" sz="1200" kern="1200" dirty="0">
                <a:solidFill>
                  <a:schemeClr val="tx1"/>
                </a:solidFill>
                <a:effectLst/>
                <a:latin typeface="+mn-lt"/>
                <a:ea typeface="+mn-ea"/>
                <a:cs typeface="+mn-cs"/>
              </a:rPr>
              <a:t>seek them like hidden treasures. </a:t>
            </a:r>
            <a:r>
              <a:rPr lang="en-US" sz="1200" kern="1200" baseline="30000" dirty="0">
                <a:solidFill>
                  <a:schemeClr val="tx1"/>
                </a:solidFill>
                <a:effectLst/>
                <a:latin typeface="+mn-lt"/>
                <a:ea typeface="+mn-ea"/>
                <a:cs typeface="+mn-cs"/>
              </a:rPr>
              <a:t>5 </a:t>
            </a:r>
            <a:r>
              <a:rPr lang="en-US" sz="1200" kern="1200" dirty="0">
                <a:solidFill>
                  <a:schemeClr val="tx1"/>
                </a:solidFill>
                <a:effectLst/>
                <a:latin typeface="+mn-lt"/>
                <a:ea typeface="+mn-ea"/>
                <a:cs typeface="+mn-cs"/>
              </a:rPr>
              <a:t>Then you will understand what it means to fear the Lord, and you will gain knowledge of God. </a:t>
            </a:r>
            <a:r>
              <a:rPr lang="en-US" sz="1200" kern="1200" baseline="30000" dirty="0">
                <a:solidFill>
                  <a:schemeClr val="tx1"/>
                </a:solidFill>
                <a:effectLst/>
                <a:latin typeface="+mn-lt"/>
                <a:ea typeface="+mn-ea"/>
                <a:cs typeface="+mn-cs"/>
              </a:rPr>
              <a:t>6 </a:t>
            </a:r>
            <a:r>
              <a:rPr lang="en-US" sz="1200" kern="1200" dirty="0">
                <a:solidFill>
                  <a:schemeClr val="tx1"/>
                </a:solidFill>
                <a:effectLst/>
                <a:latin typeface="+mn-lt"/>
                <a:ea typeface="+mn-ea"/>
                <a:cs typeface="+mn-cs"/>
              </a:rPr>
              <a:t>For the Lord grants wisdom! From his mouth come knowledge and understanding. </a:t>
            </a:r>
            <a:endParaRPr lang="en-US" dirty="0">
              <a:solidFill>
                <a:srgbClr val="000000"/>
              </a:solidFill>
              <a:effectLst/>
              <a:latin typeface="Arial" panose="020B0604020202020204" pitchFamily="34" charset="0"/>
            </a:endParaRP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algn="l"/>
            <a:r>
              <a:rPr lang="en-US" dirty="0">
                <a:solidFill>
                  <a:srgbClr val="000000"/>
                </a:solidFill>
                <a:effectLst/>
                <a:latin typeface="Arial" panose="020B0604020202020204" pitchFamily="34" charset="0"/>
              </a:rPr>
              <a:t>1:8–9</a:t>
            </a:r>
          </a:p>
          <a:p>
            <a:r>
              <a:rPr lang="en-US" sz="1200" kern="1200" baseline="30000" dirty="0">
                <a:solidFill>
                  <a:schemeClr val="tx1"/>
                </a:solidFill>
                <a:effectLst/>
                <a:latin typeface="+mn-lt"/>
                <a:ea typeface="+mn-ea"/>
                <a:cs typeface="+mn-cs"/>
              </a:rPr>
              <a:t>8 </a:t>
            </a:r>
            <a:r>
              <a:rPr lang="en-US" sz="1200" kern="1200" dirty="0">
                <a:solidFill>
                  <a:schemeClr val="tx1"/>
                </a:solidFill>
                <a:effectLst/>
                <a:latin typeface="+mn-lt"/>
                <a:ea typeface="+mn-ea"/>
                <a:cs typeface="+mn-cs"/>
              </a:rPr>
              <a:t> My son, hear the instruction of thy father, And forsake not the law of thy mother: </a:t>
            </a:r>
            <a:r>
              <a:rPr lang="en-US" sz="1200" kern="1200" baseline="30000" dirty="0">
                <a:solidFill>
                  <a:schemeClr val="tx1"/>
                </a:solidFill>
                <a:effectLst/>
                <a:latin typeface="+mn-lt"/>
                <a:ea typeface="+mn-ea"/>
                <a:cs typeface="+mn-cs"/>
              </a:rPr>
              <a:t>9 </a:t>
            </a:r>
            <a:r>
              <a:rPr lang="en-US" sz="1200" kern="1200" dirty="0">
                <a:solidFill>
                  <a:schemeClr val="tx1"/>
                </a:solidFill>
                <a:effectLst/>
                <a:latin typeface="+mn-lt"/>
                <a:ea typeface="+mn-ea"/>
                <a:cs typeface="+mn-cs"/>
              </a:rPr>
              <a:t>For they </a:t>
            </a:r>
            <a:r>
              <a:rPr lang="en-US" sz="1200" i="1" kern="1200" dirty="0">
                <a:solidFill>
                  <a:schemeClr val="tx1"/>
                </a:solidFill>
                <a:effectLst/>
                <a:latin typeface="+mn-lt"/>
                <a:ea typeface="+mn-ea"/>
                <a:cs typeface="+mn-cs"/>
              </a:rPr>
              <a:t>shall be</a:t>
            </a:r>
            <a:r>
              <a:rPr lang="en-US" sz="1200" kern="1200" dirty="0">
                <a:solidFill>
                  <a:schemeClr val="tx1"/>
                </a:solidFill>
                <a:effectLst/>
                <a:latin typeface="+mn-lt"/>
                <a:ea typeface="+mn-ea"/>
                <a:cs typeface="+mn-cs"/>
              </a:rPr>
              <a:t> an ornament of grace unto thy head, And chains about thy neck.</a:t>
            </a:r>
            <a:endParaRPr lang="en-US" dirty="0">
              <a:solidFill>
                <a:srgbClr val="000000"/>
              </a:solidFill>
              <a:effectLst/>
              <a:latin typeface="Arial" panose="020B0604020202020204" pitchFamily="34" charset="0"/>
            </a:endParaRPr>
          </a:p>
          <a:p>
            <a:pPr algn="l"/>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2:1–6</a:t>
            </a:r>
          </a:p>
          <a:p>
            <a:r>
              <a:rPr lang="en-US" sz="1200" kern="1200" dirty="0">
                <a:solidFill>
                  <a:schemeClr val="tx1"/>
                </a:solidFill>
                <a:effectLst/>
                <a:latin typeface="+mn-lt"/>
                <a:ea typeface="+mn-ea"/>
                <a:cs typeface="+mn-cs"/>
              </a:rPr>
              <a:t>My son, if thou wilt receive my words, And hide my commandments with thee; </a:t>
            </a:r>
            <a:r>
              <a:rPr lang="en-US" sz="1200" kern="1200" baseline="30000" dirty="0">
                <a:solidFill>
                  <a:schemeClr val="tx1"/>
                </a:solidFill>
                <a:effectLst/>
                <a:latin typeface="+mn-lt"/>
                <a:ea typeface="+mn-ea"/>
                <a:cs typeface="+mn-cs"/>
              </a:rPr>
              <a:t>2 </a:t>
            </a:r>
            <a:r>
              <a:rPr lang="en-US" sz="1200" kern="1200" dirty="0">
                <a:solidFill>
                  <a:schemeClr val="tx1"/>
                </a:solidFill>
                <a:effectLst/>
                <a:latin typeface="+mn-lt"/>
                <a:ea typeface="+mn-ea"/>
                <a:cs typeface="+mn-cs"/>
              </a:rPr>
              <a:t> So that thou incline thine ear unto wisdom, </a:t>
            </a:r>
            <a:r>
              <a:rPr lang="en-US" sz="1200" i="1" kern="1200" dirty="0">
                <a:solidFill>
                  <a:schemeClr val="tx1"/>
                </a:solidFill>
                <a:effectLst/>
                <a:latin typeface="+mn-lt"/>
                <a:ea typeface="+mn-ea"/>
                <a:cs typeface="+mn-cs"/>
              </a:rPr>
              <a:t>And</a:t>
            </a:r>
            <a:r>
              <a:rPr lang="en-US" sz="1200" kern="1200" dirty="0">
                <a:solidFill>
                  <a:schemeClr val="tx1"/>
                </a:solidFill>
                <a:effectLst/>
                <a:latin typeface="+mn-lt"/>
                <a:ea typeface="+mn-ea"/>
                <a:cs typeface="+mn-cs"/>
              </a:rPr>
              <a:t> apply thine heart to understanding; </a:t>
            </a:r>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 Yea, if thou </a:t>
            </a:r>
            <a:r>
              <a:rPr lang="en-US" sz="1200" kern="1200" dirty="0" err="1">
                <a:solidFill>
                  <a:schemeClr val="tx1"/>
                </a:solidFill>
                <a:effectLst/>
                <a:latin typeface="+mn-lt"/>
                <a:ea typeface="+mn-ea"/>
                <a:cs typeface="+mn-cs"/>
              </a:rPr>
              <a:t>criest</a:t>
            </a:r>
            <a:r>
              <a:rPr lang="en-US" sz="1200" kern="1200" dirty="0">
                <a:solidFill>
                  <a:schemeClr val="tx1"/>
                </a:solidFill>
                <a:effectLst/>
                <a:latin typeface="+mn-lt"/>
                <a:ea typeface="+mn-ea"/>
                <a:cs typeface="+mn-cs"/>
              </a:rPr>
              <a:t> after knowledge, </a:t>
            </a:r>
            <a:r>
              <a:rPr lang="en-US" sz="1200" i="1" kern="1200" dirty="0">
                <a:solidFill>
                  <a:schemeClr val="tx1"/>
                </a:solidFill>
                <a:effectLst/>
                <a:latin typeface="+mn-lt"/>
                <a:ea typeface="+mn-ea"/>
                <a:cs typeface="+mn-cs"/>
              </a:rPr>
              <a:t>And</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liftest</a:t>
            </a:r>
            <a:r>
              <a:rPr lang="en-US" sz="1200" kern="1200" dirty="0">
                <a:solidFill>
                  <a:schemeClr val="tx1"/>
                </a:solidFill>
                <a:effectLst/>
                <a:latin typeface="+mn-lt"/>
                <a:ea typeface="+mn-ea"/>
                <a:cs typeface="+mn-cs"/>
              </a:rPr>
              <a:t> up thy voice for understanding; </a:t>
            </a:r>
            <a:r>
              <a:rPr lang="en-US" sz="1200" kern="1200" baseline="30000" dirty="0">
                <a:solidFill>
                  <a:schemeClr val="tx1"/>
                </a:solidFill>
                <a:effectLst/>
                <a:latin typeface="+mn-lt"/>
                <a:ea typeface="+mn-ea"/>
                <a:cs typeface="+mn-cs"/>
              </a:rPr>
              <a:t>4 </a:t>
            </a:r>
            <a:r>
              <a:rPr lang="en-US" sz="1200" kern="1200" dirty="0">
                <a:solidFill>
                  <a:schemeClr val="tx1"/>
                </a:solidFill>
                <a:effectLst/>
                <a:latin typeface="+mn-lt"/>
                <a:ea typeface="+mn-ea"/>
                <a:cs typeface="+mn-cs"/>
              </a:rPr>
              <a:t>If thou </a:t>
            </a:r>
            <a:r>
              <a:rPr lang="en-US" sz="1200" kern="1200" dirty="0" err="1">
                <a:solidFill>
                  <a:schemeClr val="tx1"/>
                </a:solidFill>
                <a:effectLst/>
                <a:latin typeface="+mn-lt"/>
                <a:ea typeface="+mn-ea"/>
                <a:cs typeface="+mn-cs"/>
              </a:rPr>
              <a:t>seekest</a:t>
            </a:r>
            <a:r>
              <a:rPr lang="en-US" sz="1200" kern="1200" dirty="0">
                <a:solidFill>
                  <a:schemeClr val="tx1"/>
                </a:solidFill>
                <a:effectLst/>
                <a:latin typeface="+mn-lt"/>
                <a:ea typeface="+mn-ea"/>
                <a:cs typeface="+mn-cs"/>
              </a:rPr>
              <a:t> her as silver, And </a:t>
            </a:r>
            <a:r>
              <a:rPr lang="en-US" sz="1200" kern="1200" dirty="0" err="1">
                <a:solidFill>
                  <a:schemeClr val="tx1"/>
                </a:solidFill>
                <a:effectLst/>
                <a:latin typeface="+mn-lt"/>
                <a:ea typeface="+mn-ea"/>
                <a:cs typeface="+mn-cs"/>
              </a:rPr>
              <a:t>searchest</a:t>
            </a:r>
            <a:r>
              <a:rPr lang="en-US" sz="1200" kern="1200" dirty="0">
                <a:solidFill>
                  <a:schemeClr val="tx1"/>
                </a:solidFill>
                <a:effectLst/>
                <a:latin typeface="+mn-lt"/>
                <a:ea typeface="+mn-ea"/>
                <a:cs typeface="+mn-cs"/>
              </a:rPr>
              <a:t> for her as </a:t>
            </a:r>
            <a:r>
              <a:rPr lang="en-US" sz="1200" i="1" kern="1200" dirty="0">
                <a:solidFill>
                  <a:schemeClr val="tx1"/>
                </a:solidFill>
                <a:effectLst/>
                <a:latin typeface="+mn-lt"/>
                <a:ea typeface="+mn-ea"/>
                <a:cs typeface="+mn-cs"/>
              </a:rPr>
              <a:t>for</a:t>
            </a:r>
            <a:r>
              <a:rPr lang="en-US" sz="1200" kern="1200" dirty="0">
                <a:solidFill>
                  <a:schemeClr val="tx1"/>
                </a:solidFill>
                <a:effectLst/>
                <a:latin typeface="+mn-lt"/>
                <a:ea typeface="+mn-ea"/>
                <a:cs typeface="+mn-cs"/>
              </a:rPr>
              <a:t> hid treasures; </a:t>
            </a:r>
            <a:r>
              <a:rPr lang="en-US" sz="1200" kern="1200" baseline="30000" dirty="0">
                <a:solidFill>
                  <a:schemeClr val="tx1"/>
                </a:solidFill>
                <a:effectLst/>
                <a:latin typeface="+mn-lt"/>
                <a:ea typeface="+mn-ea"/>
                <a:cs typeface="+mn-cs"/>
              </a:rPr>
              <a:t>5 </a:t>
            </a:r>
            <a:r>
              <a:rPr lang="en-US" sz="1200" kern="1200" dirty="0">
                <a:solidFill>
                  <a:schemeClr val="tx1"/>
                </a:solidFill>
                <a:effectLst/>
                <a:latin typeface="+mn-lt"/>
                <a:ea typeface="+mn-ea"/>
                <a:cs typeface="+mn-cs"/>
              </a:rPr>
              <a:t>Then shalt thou understand the fear of the Lord, And find the knowledge of God. </a:t>
            </a:r>
            <a:r>
              <a:rPr lang="en-US" sz="1200" kern="1200" baseline="30000" dirty="0">
                <a:solidFill>
                  <a:schemeClr val="tx1"/>
                </a:solidFill>
                <a:effectLst/>
                <a:latin typeface="+mn-lt"/>
                <a:ea typeface="+mn-ea"/>
                <a:cs typeface="+mn-cs"/>
              </a:rPr>
              <a:t>6 </a:t>
            </a:r>
            <a:r>
              <a:rPr lang="en-US" sz="1200" kern="1200" dirty="0">
                <a:solidFill>
                  <a:schemeClr val="tx1"/>
                </a:solidFill>
                <a:effectLst/>
                <a:latin typeface="+mn-lt"/>
                <a:ea typeface="+mn-ea"/>
                <a:cs typeface="+mn-cs"/>
              </a:rPr>
              <a:t>For the Lord giveth wisdom: Out of his mouth </a:t>
            </a:r>
            <a:r>
              <a:rPr lang="en-US" sz="1200" i="1" kern="1200" dirty="0">
                <a:solidFill>
                  <a:schemeClr val="tx1"/>
                </a:solidFill>
                <a:effectLst/>
                <a:latin typeface="+mn-lt"/>
                <a:ea typeface="+mn-ea"/>
                <a:cs typeface="+mn-cs"/>
              </a:rPr>
              <a:t>cometh</a:t>
            </a:r>
            <a:r>
              <a:rPr lang="en-US" sz="1200" kern="1200" dirty="0">
                <a:solidFill>
                  <a:schemeClr val="tx1"/>
                </a:solidFill>
                <a:effectLst/>
                <a:latin typeface="+mn-lt"/>
                <a:ea typeface="+mn-ea"/>
                <a:cs typeface="+mn-cs"/>
              </a:rPr>
              <a:t> knowledge and understanding.</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Honoring Your Parents</a:t>
            </a:r>
          </a:p>
          <a:p>
            <a:r>
              <a:rPr lang="en-US" sz="1200" kern="1200" dirty="0">
                <a:solidFill>
                  <a:schemeClr val="tx1"/>
                </a:solidFill>
                <a:effectLst/>
                <a:latin typeface="+mn-lt"/>
                <a:ea typeface="+mn-ea"/>
                <a:cs typeface="+mn-cs"/>
              </a:rPr>
              <a:t>As a group, discuss ways to show honor to your parents—whether biological, adopted, honorary, or spiritual. Make a plan to carry out one of your ideas, either as a group or individually. Include the next generation in your activity as well.</a:t>
            </a:r>
          </a:p>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Ephesians 6:2–3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kern="1200" baseline="30000" dirty="0">
                <a:solidFill>
                  <a:schemeClr val="tx1"/>
                </a:solidFill>
                <a:effectLst/>
                <a:latin typeface="+mn-lt"/>
                <a:ea typeface="+mn-ea"/>
                <a:cs typeface="+mn-cs"/>
              </a:rPr>
              <a:t>2 </a:t>
            </a:r>
            <a:r>
              <a:rPr lang="en-US" sz="1200" kern="1200" dirty="0">
                <a:solidFill>
                  <a:schemeClr val="tx1"/>
                </a:solidFill>
                <a:effectLst/>
                <a:latin typeface="+mn-lt"/>
                <a:ea typeface="+mn-ea"/>
                <a:cs typeface="+mn-cs"/>
              </a:rPr>
              <a:t>“Honor your father and mother.” This is the first commandment with a promise: </a:t>
            </a:r>
            <a:r>
              <a:rPr lang="en-US" sz="1200" kern="1200" baseline="30000" dirty="0">
                <a:solidFill>
                  <a:schemeClr val="tx1"/>
                </a:solidFill>
                <a:effectLst/>
                <a:latin typeface="+mn-lt"/>
                <a:ea typeface="+mn-ea"/>
                <a:cs typeface="+mn-cs"/>
              </a:rPr>
              <a:t>3 </a:t>
            </a:r>
            <a:r>
              <a:rPr lang="en-US" sz="1200" kern="1200" dirty="0">
                <a:solidFill>
                  <a:schemeClr val="tx1"/>
                </a:solidFill>
                <a:effectLst/>
                <a:latin typeface="+mn-lt"/>
                <a:ea typeface="+mn-ea"/>
                <a:cs typeface="+mn-cs"/>
              </a:rPr>
              <a:t>If you honor your father and mother, “things will go well for you, and you will have a long life on the earth.” </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kern="1200" baseline="300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Honour</a:t>
            </a:r>
            <a:r>
              <a:rPr lang="en-US" sz="1200" kern="1200" dirty="0">
                <a:solidFill>
                  <a:schemeClr val="tx1"/>
                </a:solidFill>
                <a:effectLst/>
                <a:latin typeface="+mn-lt"/>
                <a:ea typeface="+mn-ea"/>
                <a:cs typeface="+mn-cs"/>
              </a:rPr>
              <a:t> thy father and mother; (which is the first commandment with promise;) </a:t>
            </a:r>
            <a:r>
              <a:rPr lang="en-US" sz="1200" kern="1200" baseline="30000" dirty="0">
                <a:solidFill>
                  <a:schemeClr val="tx1"/>
                </a:solidFill>
                <a:effectLst/>
                <a:latin typeface="+mn-lt"/>
                <a:ea typeface="+mn-ea"/>
                <a:cs typeface="+mn-cs"/>
              </a:rPr>
              <a:t>3 </a:t>
            </a:r>
            <a:r>
              <a:rPr lang="en-US" sz="1200" kern="1200" dirty="0">
                <a:solidFill>
                  <a:schemeClr val="tx1"/>
                </a:solidFill>
                <a:effectLst/>
                <a:latin typeface="+mn-lt"/>
                <a:ea typeface="+mn-ea"/>
                <a:cs typeface="+mn-cs"/>
              </a:rPr>
              <a:t>That it may be well with thee, and thou mayest live long on the earth</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dirty="0">
              <a:effectLst/>
              <a:latin typeface="Arial" panose="020B0604020202020204" pitchFamily="34" charset="0"/>
            </a:endParaRPr>
          </a:p>
          <a:p>
            <a:r>
              <a:rPr lang="en-US" sz="1200" kern="1200" dirty="0">
                <a:solidFill>
                  <a:schemeClr val="tx1"/>
                </a:solidFill>
                <a:effectLst/>
                <a:latin typeface="+mn-lt"/>
                <a:ea typeface="+mn-ea"/>
                <a:cs typeface="+mn-cs"/>
              </a:rPr>
              <a:t>We have so many reasons to teach obedience to the children in our lives and to be obedient to those in authority over us. As we teach children to show honor, and as we show honor to our own parents, we not only benefit our children now, but in their future as well. In fact, society as a whole is strengthened when we teach children the principles of honoring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b="0" dirty="0">
                <a:effectLst/>
                <a:latin typeface="Franklin Gothic Medium" panose="020B0603020102020204" pitchFamily="34" charset="0"/>
              </a:rPr>
              <a:t>Exodus 20:12; Leviticus 19:3; Proverbs 1:8-9; 2:1-6; 23:22, 24–26; Matthew 15:4; Ephesians 6:1-3; Colossians 3:20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a:t>
            </a:r>
            <a:r>
              <a:rPr lang="en-US" sz="1200" kern="1200" dirty="0">
                <a:solidFill>
                  <a:schemeClr val="tx1"/>
                </a:solidFill>
                <a:effectLst/>
                <a:latin typeface="+mn-lt"/>
                <a:ea typeface="+mn-ea"/>
                <a:cs typeface="+mn-cs"/>
              </a:rPr>
              <a:t>will analyze God’s commands for children to honor their parents.</a:t>
            </a:r>
            <a:endParaRPr lang="en-US" dirty="0">
              <a:effectLst/>
              <a:latin typeface="Franklin Gothic Medium" panose="020B06030201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a:t>
            </a:r>
            <a:r>
              <a:rPr lang="en-US" sz="1200" kern="1200" dirty="0">
                <a:solidFill>
                  <a:schemeClr val="tx1"/>
                </a:solidFill>
                <a:effectLst/>
                <a:latin typeface="+mn-lt"/>
                <a:ea typeface="+mn-ea"/>
                <a:cs typeface="+mn-cs"/>
              </a:rPr>
              <a:t>examine Scriptures about obeying parents to learn godly principles of obedience.</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a:t>
            </a:r>
            <a:r>
              <a:rPr lang="en-US" sz="1200" kern="1200" dirty="0">
                <a:solidFill>
                  <a:schemeClr val="tx1"/>
                </a:solidFill>
                <a:effectLst/>
                <a:latin typeface="+mn-lt"/>
                <a:ea typeface="+mn-ea"/>
                <a:cs typeface="+mn-cs"/>
              </a:rPr>
              <a:t> assess the benefits of honoring parents.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Exodus 20:12; Leviticus 19:3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sz="1200" b="0" i="0" kern="1200" dirty="0">
                <a:solidFill>
                  <a:schemeClr val="tx1"/>
                </a:solidFill>
                <a:effectLst/>
                <a:latin typeface="+mn-lt"/>
                <a:ea typeface="+mn-ea"/>
                <a:cs typeface="+mn-cs"/>
              </a:rPr>
              <a:t>Exodus 20:12</a:t>
            </a:r>
          </a:p>
          <a:p>
            <a:pPr algn="l"/>
            <a:r>
              <a:rPr lang="en-US" sz="1200" b="0" i="0" kern="1200" dirty="0">
                <a:solidFill>
                  <a:schemeClr val="tx1"/>
                </a:solidFill>
                <a:effectLst/>
                <a:latin typeface="+mn-lt"/>
                <a:ea typeface="+mn-ea"/>
                <a:cs typeface="+mn-cs"/>
              </a:rPr>
              <a:t>“Honor your father and mother. Then you will live a long, full life in the land the LORD your God is giving you.</a:t>
            </a:r>
          </a:p>
          <a:p>
            <a:pPr algn="l"/>
            <a:endParaRPr lang="en-US" sz="1200" b="0" i="0" kern="1200" dirty="0">
              <a:solidFill>
                <a:schemeClr val="tx1"/>
              </a:solidFill>
              <a:effectLst/>
              <a:latin typeface="+mn-lt"/>
              <a:ea typeface="+mn-ea"/>
              <a:cs typeface="+mn-cs"/>
            </a:endParaRPr>
          </a:p>
          <a:p>
            <a:pPr algn="l"/>
            <a:r>
              <a:rPr lang="en-US" sz="1200" b="0" i="0" kern="1200" dirty="0">
                <a:solidFill>
                  <a:schemeClr val="tx1"/>
                </a:solidFill>
                <a:effectLst/>
                <a:latin typeface="+mn-lt"/>
                <a:ea typeface="+mn-ea"/>
                <a:cs typeface="+mn-cs"/>
              </a:rPr>
              <a:t>Leviticus 19:3</a:t>
            </a:r>
          </a:p>
          <a:p>
            <a:pPr algn="l"/>
            <a:r>
              <a:rPr lang="en-US" sz="1200" b="0" i="0" kern="1200" dirty="0">
                <a:solidFill>
                  <a:schemeClr val="tx1"/>
                </a:solidFill>
                <a:effectLst/>
                <a:latin typeface="+mn-lt"/>
                <a:ea typeface="+mn-ea"/>
                <a:cs typeface="+mn-cs"/>
              </a:rPr>
              <a:t>“Each of you must show great respect for your mother and father, and you must always observe my Sabbath days of rest. I am the LORD your God.</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algn="l"/>
            <a:r>
              <a:rPr lang="en-US" sz="1200" b="0" i="0" kern="1200" dirty="0">
                <a:solidFill>
                  <a:schemeClr val="tx1"/>
                </a:solidFill>
                <a:effectLst/>
                <a:latin typeface="+mn-lt"/>
                <a:ea typeface="+mn-ea"/>
                <a:cs typeface="+mn-cs"/>
              </a:rPr>
              <a:t>Exodus 20:12 </a:t>
            </a:r>
          </a:p>
          <a:p>
            <a:pPr algn="l"/>
            <a:r>
              <a:rPr lang="en-US" sz="1200" b="0" i="0" kern="1200" dirty="0" err="1">
                <a:solidFill>
                  <a:schemeClr val="tx1"/>
                </a:solidFill>
                <a:effectLst/>
                <a:latin typeface="+mn-lt"/>
                <a:ea typeface="+mn-ea"/>
                <a:cs typeface="+mn-cs"/>
              </a:rPr>
              <a:t>Honour</a:t>
            </a:r>
            <a:r>
              <a:rPr lang="en-US" sz="1200" b="0" i="0" kern="1200" dirty="0">
                <a:solidFill>
                  <a:schemeClr val="tx1"/>
                </a:solidFill>
                <a:effectLst/>
                <a:latin typeface="+mn-lt"/>
                <a:ea typeface="+mn-ea"/>
                <a:cs typeface="+mn-cs"/>
              </a:rPr>
              <a:t> thy father and thy mother: that thy days may be long upon the land which the LORD thy God giveth thee.</a:t>
            </a:r>
          </a:p>
          <a:p>
            <a:pPr algn="l"/>
            <a:endParaRPr lang="en-US" sz="1200" b="0" i="0" kern="1200" dirty="0">
              <a:solidFill>
                <a:schemeClr val="tx1"/>
              </a:solidFill>
              <a:effectLst/>
              <a:latin typeface="+mn-lt"/>
              <a:ea typeface="+mn-ea"/>
              <a:cs typeface="+mn-cs"/>
            </a:endParaRPr>
          </a:p>
          <a:p>
            <a:pPr algn="l"/>
            <a:r>
              <a:rPr lang="en-US" sz="1200" b="0" i="0" kern="1200" dirty="0">
                <a:solidFill>
                  <a:schemeClr val="tx1"/>
                </a:solidFill>
                <a:effectLst/>
                <a:latin typeface="+mn-lt"/>
                <a:ea typeface="+mn-ea"/>
                <a:cs typeface="+mn-cs"/>
              </a:rPr>
              <a:t>Leviticus 19:3</a:t>
            </a:r>
          </a:p>
          <a:p>
            <a:pPr algn="l"/>
            <a:r>
              <a:rPr lang="en-US" sz="1200" b="0" i="0" kern="1200" dirty="0">
                <a:solidFill>
                  <a:schemeClr val="tx1"/>
                </a:solidFill>
                <a:effectLst/>
                <a:latin typeface="+mn-lt"/>
                <a:ea typeface="+mn-ea"/>
                <a:cs typeface="+mn-cs"/>
              </a:rPr>
              <a:t>Ye shall fear every man his mother, and his father, and keep my sabbaths: I am the LORD your God.</a:t>
            </a:r>
          </a:p>
          <a:p>
            <a:pPr algn="l"/>
            <a:endParaRPr lang="en-US" sz="1200" b="0" i="0" kern="1200" dirty="0">
              <a:solidFill>
                <a:schemeClr val="tx1"/>
              </a:solidFill>
              <a:effectLst/>
              <a:latin typeface="+mn-lt"/>
              <a:ea typeface="+mn-ea"/>
              <a:cs typeface="+mn-cs"/>
            </a:endParaRPr>
          </a:p>
          <a:p>
            <a:pPr algn="l"/>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Family Wisdom in Proverbs</a:t>
            </a:r>
          </a:p>
          <a:p>
            <a:r>
              <a:rPr lang="en-US" sz="1200" kern="1200" dirty="0">
                <a:solidFill>
                  <a:schemeClr val="tx1"/>
                </a:solidFill>
                <a:effectLst/>
                <a:latin typeface="+mn-lt"/>
                <a:ea typeface="+mn-ea"/>
                <a:cs typeface="+mn-cs"/>
              </a:rPr>
              <a:t>Students will read several verses from Proverbs and note their insights about family relationships.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15:1–6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kern="1200" baseline="30000" dirty="0">
                <a:solidFill>
                  <a:schemeClr val="tx1"/>
                </a:solidFill>
                <a:effectLst/>
                <a:latin typeface="+mn-lt"/>
                <a:ea typeface="+mn-ea"/>
                <a:cs typeface="+mn-cs"/>
              </a:rPr>
              <a:t>1</a:t>
            </a:r>
            <a:r>
              <a:rPr lang="en-US" sz="1200" kern="1200" dirty="0">
                <a:solidFill>
                  <a:schemeClr val="tx1"/>
                </a:solidFill>
                <a:effectLst/>
                <a:latin typeface="+mn-lt"/>
                <a:ea typeface="+mn-ea"/>
                <a:cs typeface="+mn-cs"/>
              </a:rPr>
              <a:t> Some Pharisees and teachers of religious law now arrived from Jerusalem to see Jesus. They asked him, </a:t>
            </a:r>
            <a:r>
              <a:rPr lang="en-US" sz="1200" kern="1200" baseline="30000" dirty="0">
                <a:solidFill>
                  <a:schemeClr val="tx1"/>
                </a:solidFill>
                <a:effectLst/>
                <a:latin typeface="+mn-lt"/>
                <a:ea typeface="+mn-ea"/>
                <a:cs typeface="+mn-cs"/>
              </a:rPr>
              <a:t>2 </a:t>
            </a:r>
            <a:r>
              <a:rPr lang="en-US" sz="1200" kern="1200" dirty="0">
                <a:solidFill>
                  <a:schemeClr val="tx1"/>
                </a:solidFill>
                <a:effectLst/>
                <a:latin typeface="+mn-lt"/>
                <a:ea typeface="+mn-ea"/>
                <a:cs typeface="+mn-cs"/>
              </a:rPr>
              <a:t>“Why do your disciples disobey our age-old tradition? For they ignore our tradition of ceremonial hand washing before they eat.” </a:t>
            </a:r>
            <a:r>
              <a:rPr lang="en-US" sz="1200" kern="1200" baseline="30000" dirty="0">
                <a:solidFill>
                  <a:schemeClr val="tx1"/>
                </a:solidFill>
                <a:effectLst/>
                <a:latin typeface="+mn-lt"/>
                <a:ea typeface="+mn-ea"/>
                <a:cs typeface="+mn-cs"/>
              </a:rPr>
              <a:t>3 </a:t>
            </a:r>
            <a:r>
              <a:rPr lang="en-US" sz="1200" kern="1200" dirty="0">
                <a:solidFill>
                  <a:schemeClr val="tx1"/>
                </a:solidFill>
                <a:effectLst/>
                <a:latin typeface="+mn-lt"/>
                <a:ea typeface="+mn-ea"/>
                <a:cs typeface="+mn-cs"/>
              </a:rPr>
              <a:t>Jesus replied, “And why do you, by your traditions, violate the direct commandments of God? </a:t>
            </a:r>
            <a:r>
              <a:rPr lang="en-US" sz="1200" kern="1200" baseline="30000" dirty="0">
                <a:solidFill>
                  <a:schemeClr val="tx1"/>
                </a:solidFill>
                <a:effectLst/>
                <a:latin typeface="+mn-lt"/>
                <a:ea typeface="+mn-ea"/>
                <a:cs typeface="+mn-cs"/>
              </a:rPr>
              <a:t>4 </a:t>
            </a:r>
            <a:r>
              <a:rPr lang="en-US" sz="1200" kern="1200" dirty="0">
                <a:solidFill>
                  <a:schemeClr val="tx1"/>
                </a:solidFill>
                <a:effectLst/>
                <a:latin typeface="+mn-lt"/>
                <a:ea typeface="+mn-ea"/>
                <a:cs typeface="+mn-cs"/>
              </a:rPr>
              <a:t>For instance, God says, ‘Honor your father and mother,’ and ‘Anyone who speaks disrespectfully of father or mother must be put to death.’ </a:t>
            </a:r>
            <a:r>
              <a:rPr lang="en-US" sz="1200" kern="1200" baseline="30000" dirty="0">
                <a:solidFill>
                  <a:schemeClr val="tx1"/>
                </a:solidFill>
                <a:effectLst/>
                <a:latin typeface="+mn-lt"/>
                <a:ea typeface="+mn-ea"/>
                <a:cs typeface="+mn-cs"/>
              </a:rPr>
              <a:t>5 </a:t>
            </a:r>
            <a:r>
              <a:rPr lang="en-US" sz="1200" kern="1200" dirty="0">
                <a:solidFill>
                  <a:schemeClr val="tx1"/>
                </a:solidFill>
                <a:effectLst/>
                <a:latin typeface="+mn-lt"/>
                <a:ea typeface="+mn-ea"/>
                <a:cs typeface="+mn-cs"/>
              </a:rPr>
              <a:t>But you say it is all right for people to say to their parents, ‘Sorry, I can’t help you. For I have vowed to give to God what I would have given to you.’ </a:t>
            </a:r>
            <a:r>
              <a:rPr lang="en-US" sz="1200" kern="1200" baseline="30000" dirty="0">
                <a:solidFill>
                  <a:schemeClr val="tx1"/>
                </a:solidFill>
                <a:effectLst/>
                <a:latin typeface="+mn-lt"/>
                <a:ea typeface="+mn-ea"/>
                <a:cs typeface="+mn-cs"/>
              </a:rPr>
              <a:t>6 </a:t>
            </a:r>
            <a:r>
              <a:rPr lang="en-US" sz="1200" kern="1200" dirty="0">
                <a:solidFill>
                  <a:schemeClr val="tx1"/>
                </a:solidFill>
                <a:effectLst/>
                <a:latin typeface="+mn-lt"/>
                <a:ea typeface="+mn-ea"/>
                <a:cs typeface="+mn-cs"/>
              </a:rPr>
              <a:t>In this way, you say they don’t need to honor their parents. And so you cancel the word of God for the sake of your own tradition.</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kern="1200" dirty="0">
                <a:solidFill>
                  <a:schemeClr val="tx1"/>
                </a:solidFill>
                <a:effectLst/>
                <a:latin typeface="+mn-lt"/>
                <a:ea typeface="+mn-ea"/>
                <a:cs typeface="+mn-cs"/>
              </a:rPr>
              <a:t>Then came to Jesus scribes and Pharisees, which were of Jerusalem, saying, </a:t>
            </a:r>
            <a:r>
              <a:rPr lang="en-US" sz="1200" kern="1200" baseline="30000" dirty="0">
                <a:solidFill>
                  <a:schemeClr val="tx1"/>
                </a:solidFill>
                <a:effectLst/>
                <a:latin typeface="+mn-lt"/>
                <a:ea typeface="+mn-ea"/>
                <a:cs typeface="+mn-cs"/>
              </a:rPr>
              <a:t>2 </a:t>
            </a:r>
            <a:r>
              <a:rPr lang="en-US" sz="1200" kern="1200" dirty="0">
                <a:solidFill>
                  <a:schemeClr val="tx1"/>
                </a:solidFill>
                <a:effectLst/>
                <a:latin typeface="+mn-lt"/>
                <a:ea typeface="+mn-ea"/>
                <a:cs typeface="+mn-cs"/>
              </a:rPr>
              <a:t>Why do thy disciples transgress the tradition of the elders? for they wash not their hands when they eat bread. </a:t>
            </a:r>
            <a:r>
              <a:rPr lang="en-US" sz="1200" kern="1200" baseline="30000" dirty="0">
                <a:solidFill>
                  <a:schemeClr val="tx1"/>
                </a:solidFill>
                <a:effectLst/>
                <a:latin typeface="+mn-lt"/>
                <a:ea typeface="+mn-ea"/>
                <a:cs typeface="+mn-cs"/>
              </a:rPr>
              <a:t>3 </a:t>
            </a:r>
            <a:r>
              <a:rPr lang="en-US" sz="1200" kern="1200" dirty="0">
                <a:solidFill>
                  <a:schemeClr val="tx1"/>
                </a:solidFill>
                <a:effectLst/>
                <a:latin typeface="+mn-lt"/>
                <a:ea typeface="+mn-ea"/>
                <a:cs typeface="+mn-cs"/>
              </a:rPr>
              <a:t>But he answered and said unto them, Why do ye also transgress the commandment of God by your tradition? </a:t>
            </a:r>
            <a:r>
              <a:rPr lang="en-US" sz="1200" kern="1200" baseline="30000" dirty="0">
                <a:solidFill>
                  <a:schemeClr val="tx1"/>
                </a:solidFill>
                <a:effectLst/>
                <a:latin typeface="+mn-lt"/>
                <a:ea typeface="+mn-ea"/>
                <a:cs typeface="+mn-cs"/>
              </a:rPr>
              <a:t>4 </a:t>
            </a:r>
            <a:r>
              <a:rPr lang="en-US" sz="1200" kern="1200" dirty="0">
                <a:solidFill>
                  <a:schemeClr val="tx1"/>
                </a:solidFill>
                <a:effectLst/>
                <a:latin typeface="+mn-lt"/>
                <a:ea typeface="+mn-ea"/>
                <a:cs typeface="+mn-cs"/>
              </a:rPr>
              <a:t>For God commanded, saying, </a:t>
            </a:r>
            <a:r>
              <a:rPr lang="en-US" sz="1200" kern="1200" dirty="0" err="1">
                <a:solidFill>
                  <a:schemeClr val="tx1"/>
                </a:solidFill>
                <a:effectLst/>
                <a:latin typeface="+mn-lt"/>
                <a:ea typeface="+mn-ea"/>
                <a:cs typeface="+mn-cs"/>
              </a:rPr>
              <a:t>Honour</a:t>
            </a:r>
            <a:r>
              <a:rPr lang="en-US" sz="1200" kern="1200" dirty="0">
                <a:solidFill>
                  <a:schemeClr val="tx1"/>
                </a:solidFill>
                <a:effectLst/>
                <a:latin typeface="+mn-lt"/>
                <a:ea typeface="+mn-ea"/>
                <a:cs typeface="+mn-cs"/>
              </a:rPr>
              <a:t> thy father and mother: and, He that </a:t>
            </a:r>
            <a:r>
              <a:rPr lang="en-US" sz="1200" kern="1200" dirty="0" err="1">
                <a:solidFill>
                  <a:schemeClr val="tx1"/>
                </a:solidFill>
                <a:effectLst/>
                <a:latin typeface="+mn-lt"/>
                <a:ea typeface="+mn-ea"/>
                <a:cs typeface="+mn-cs"/>
              </a:rPr>
              <a:t>curseth</a:t>
            </a:r>
            <a:r>
              <a:rPr lang="en-US" sz="1200" kern="1200" dirty="0">
                <a:solidFill>
                  <a:schemeClr val="tx1"/>
                </a:solidFill>
                <a:effectLst/>
                <a:latin typeface="+mn-lt"/>
                <a:ea typeface="+mn-ea"/>
                <a:cs typeface="+mn-cs"/>
              </a:rPr>
              <a:t> father or mother, let him die the death. </a:t>
            </a:r>
            <a:r>
              <a:rPr lang="en-US" sz="1200" kern="1200" baseline="30000" dirty="0">
                <a:solidFill>
                  <a:schemeClr val="tx1"/>
                </a:solidFill>
                <a:effectLst/>
                <a:latin typeface="+mn-lt"/>
                <a:ea typeface="+mn-ea"/>
                <a:cs typeface="+mn-cs"/>
              </a:rPr>
              <a:t>5 </a:t>
            </a:r>
            <a:r>
              <a:rPr lang="en-US" sz="1200" kern="1200" dirty="0">
                <a:solidFill>
                  <a:schemeClr val="tx1"/>
                </a:solidFill>
                <a:effectLst/>
                <a:latin typeface="+mn-lt"/>
                <a:ea typeface="+mn-ea"/>
                <a:cs typeface="+mn-cs"/>
              </a:rPr>
              <a:t>But ye say, Whosoever shall say to </a:t>
            </a:r>
            <a:r>
              <a:rPr lang="en-US" sz="1200" i="1" kern="1200" dirty="0">
                <a:solidFill>
                  <a:schemeClr val="tx1"/>
                </a:solidFill>
                <a:effectLst/>
                <a:latin typeface="+mn-lt"/>
                <a:ea typeface="+mn-ea"/>
                <a:cs typeface="+mn-cs"/>
              </a:rPr>
              <a:t>his</a:t>
            </a:r>
            <a:r>
              <a:rPr lang="en-US" sz="1200" kern="1200" dirty="0">
                <a:solidFill>
                  <a:schemeClr val="tx1"/>
                </a:solidFill>
                <a:effectLst/>
                <a:latin typeface="+mn-lt"/>
                <a:ea typeface="+mn-ea"/>
                <a:cs typeface="+mn-cs"/>
              </a:rPr>
              <a:t> father or </a:t>
            </a:r>
            <a:r>
              <a:rPr lang="en-US" sz="1200" i="1" kern="1200" dirty="0">
                <a:solidFill>
                  <a:schemeClr val="tx1"/>
                </a:solidFill>
                <a:effectLst/>
                <a:latin typeface="+mn-lt"/>
                <a:ea typeface="+mn-ea"/>
                <a:cs typeface="+mn-cs"/>
              </a:rPr>
              <a:t>his</a:t>
            </a:r>
            <a:r>
              <a:rPr lang="en-US" sz="1200" kern="1200" dirty="0">
                <a:solidFill>
                  <a:schemeClr val="tx1"/>
                </a:solidFill>
                <a:effectLst/>
                <a:latin typeface="+mn-lt"/>
                <a:ea typeface="+mn-ea"/>
                <a:cs typeface="+mn-cs"/>
              </a:rPr>
              <a:t> mother, </a:t>
            </a:r>
            <a:r>
              <a:rPr lang="en-US" sz="1200" i="1" kern="1200" dirty="0">
                <a:solidFill>
                  <a:schemeClr val="tx1"/>
                </a:solidFill>
                <a:effectLst/>
                <a:latin typeface="+mn-lt"/>
                <a:ea typeface="+mn-ea"/>
                <a:cs typeface="+mn-cs"/>
              </a:rPr>
              <a:t>It is</a:t>
            </a:r>
            <a:r>
              <a:rPr lang="en-US" sz="1200" kern="1200" dirty="0">
                <a:solidFill>
                  <a:schemeClr val="tx1"/>
                </a:solidFill>
                <a:effectLst/>
                <a:latin typeface="+mn-lt"/>
                <a:ea typeface="+mn-ea"/>
                <a:cs typeface="+mn-cs"/>
              </a:rPr>
              <a:t> a gift, by whatsoever thou </a:t>
            </a:r>
            <a:r>
              <a:rPr lang="en-US" sz="1200" kern="1200" dirty="0" err="1">
                <a:solidFill>
                  <a:schemeClr val="tx1"/>
                </a:solidFill>
                <a:effectLst/>
                <a:latin typeface="+mn-lt"/>
                <a:ea typeface="+mn-ea"/>
                <a:cs typeface="+mn-cs"/>
              </a:rPr>
              <a:t>mightest</a:t>
            </a:r>
            <a:r>
              <a:rPr lang="en-US" sz="1200" kern="1200" dirty="0">
                <a:solidFill>
                  <a:schemeClr val="tx1"/>
                </a:solidFill>
                <a:effectLst/>
                <a:latin typeface="+mn-lt"/>
                <a:ea typeface="+mn-ea"/>
                <a:cs typeface="+mn-cs"/>
              </a:rPr>
              <a:t> be profited by me; </a:t>
            </a:r>
            <a:r>
              <a:rPr lang="en-US" sz="1200" kern="1200" baseline="30000" dirty="0">
                <a:solidFill>
                  <a:schemeClr val="tx1"/>
                </a:solidFill>
                <a:effectLst/>
                <a:latin typeface="+mn-lt"/>
                <a:ea typeface="+mn-ea"/>
                <a:cs typeface="+mn-cs"/>
              </a:rPr>
              <a:t>6 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honour</a:t>
            </a:r>
            <a:r>
              <a:rPr lang="en-US" sz="1200" kern="1200" dirty="0">
                <a:solidFill>
                  <a:schemeClr val="tx1"/>
                </a:solidFill>
                <a:effectLst/>
                <a:latin typeface="+mn-lt"/>
                <a:ea typeface="+mn-ea"/>
                <a:cs typeface="+mn-cs"/>
              </a:rPr>
              <a:t> not his father or his mother, </a:t>
            </a:r>
            <a:r>
              <a:rPr lang="en-US" sz="1200" i="1" kern="1200" dirty="0">
                <a:solidFill>
                  <a:schemeClr val="tx1"/>
                </a:solidFill>
                <a:effectLst/>
                <a:latin typeface="+mn-lt"/>
                <a:ea typeface="+mn-ea"/>
                <a:cs typeface="+mn-cs"/>
              </a:rPr>
              <a:t>he shall be free</a:t>
            </a:r>
            <a:r>
              <a:rPr lang="en-US" sz="1200" kern="1200" dirty="0">
                <a:solidFill>
                  <a:schemeClr val="tx1"/>
                </a:solidFill>
                <a:effectLst/>
                <a:latin typeface="+mn-lt"/>
                <a:ea typeface="+mn-ea"/>
                <a:cs typeface="+mn-cs"/>
              </a:rPr>
              <a:t>. Thus have ye made the commandment of God of none effect by your tradition.</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Proverbs 23:22, 24–26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kern="1200" baseline="30000" dirty="0">
                <a:solidFill>
                  <a:schemeClr val="tx1"/>
                </a:solidFill>
                <a:effectLst/>
                <a:latin typeface="+mn-lt"/>
                <a:ea typeface="+mn-ea"/>
                <a:cs typeface="+mn-cs"/>
              </a:rPr>
              <a:t>22</a:t>
            </a:r>
            <a:r>
              <a:rPr lang="en-US" sz="1200" kern="1200" dirty="0">
                <a:solidFill>
                  <a:schemeClr val="tx1"/>
                </a:solidFill>
                <a:effectLst/>
                <a:latin typeface="+mn-lt"/>
                <a:ea typeface="+mn-ea"/>
                <a:cs typeface="+mn-cs"/>
              </a:rPr>
              <a:t> Listen to your father, who gave you life, and don’t despise your mother when she is old. </a:t>
            </a:r>
          </a:p>
          <a:p>
            <a:endParaRPr lang="en-US" sz="1200" kern="1200" baseline="30000" dirty="0">
              <a:solidFill>
                <a:schemeClr val="tx1"/>
              </a:solidFill>
              <a:effectLst/>
              <a:latin typeface="+mn-lt"/>
              <a:ea typeface="+mn-ea"/>
              <a:cs typeface="+mn-cs"/>
            </a:endParaRPr>
          </a:p>
          <a:p>
            <a:r>
              <a:rPr lang="en-US" sz="1200" kern="1200" baseline="30000" dirty="0">
                <a:solidFill>
                  <a:schemeClr val="tx1"/>
                </a:solidFill>
                <a:effectLst/>
                <a:latin typeface="+mn-lt"/>
                <a:ea typeface="+mn-ea"/>
                <a:cs typeface="+mn-cs"/>
              </a:rPr>
              <a:t>24 </a:t>
            </a:r>
            <a:r>
              <a:rPr lang="en-US" sz="1200" kern="1200" dirty="0">
                <a:solidFill>
                  <a:schemeClr val="tx1"/>
                </a:solidFill>
                <a:effectLst/>
                <a:latin typeface="+mn-lt"/>
                <a:ea typeface="+mn-ea"/>
                <a:cs typeface="+mn-cs"/>
              </a:rPr>
              <a:t>The father of godly children has cause for joy. What a pleasure to have children who are wise. </a:t>
            </a:r>
            <a:r>
              <a:rPr lang="en-US" sz="1200" kern="1200" baseline="30000" dirty="0">
                <a:solidFill>
                  <a:schemeClr val="tx1"/>
                </a:solidFill>
                <a:effectLst/>
                <a:latin typeface="+mn-lt"/>
                <a:ea typeface="+mn-ea"/>
                <a:cs typeface="+mn-cs"/>
              </a:rPr>
              <a:t>25 </a:t>
            </a:r>
            <a:r>
              <a:rPr lang="en-US" sz="1200" kern="1200" dirty="0">
                <a:solidFill>
                  <a:schemeClr val="tx1"/>
                </a:solidFill>
                <a:effectLst/>
                <a:latin typeface="+mn-lt"/>
                <a:ea typeface="+mn-ea"/>
                <a:cs typeface="+mn-cs"/>
              </a:rPr>
              <a:t>So give your father and mother joy!  May she who gave you birth be happy.  </a:t>
            </a:r>
            <a:r>
              <a:rPr lang="en-US" sz="1200" kern="1200" baseline="30000" dirty="0">
                <a:solidFill>
                  <a:schemeClr val="tx1"/>
                </a:solidFill>
                <a:effectLst/>
                <a:latin typeface="+mn-lt"/>
                <a:ea typeface="+mn-ea"/>
                <a:cs typeface="+mn-cs"/>
              </a:rPr>
              <a:t>26 </a:t>
            </a:r>
            <a:r>
              <a:rPr lang="en-US" sz="1200" kern="1200" dirty="0">
                <a:solidFill>
                  <a:schemeClr val="tx1"/>
                </a:solidFill>
                <a:effectLst/>
                <a:latin typeface="+mn-lt"/>
                <a:ea typeface="+mn-ea"/>
                <a:cs typeface="+mn-cs"/>
              </a:rPr>
              <a:t>O my son, give me your heart.  May your eyes take delight in following my ways. </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kern="1200" baseline="30000" dirty="0">
                <a:solidFill>
                  <a:schemeClr val="tx1"/>
                </a:solidFill>
                <a:effectLst/>
                <a:latin typeface="+mn-lt"/>
                <a:ea typeface="+mn-ea"/>
                <a:cs typeface="+mn-cs"/>
              </a:rPr>
              <a:t>22</a:t>
            </a:r>
            <a:r>
              <a:rPr lang="en-US" sz="1200" kern="1200" dirty="0">
                <a:solidFill>
                  <a:schemeClr val="tx1"/>
                </a:solidFill>
                <a:effectLst/>
                <a:latin typeface="+mn-lt"/>
                <a:ea typeface="+mn-ea"/>
                <a:cs typeface="+mn-cs"/>
              </a:rPr>
              <a:t> Hearken unto thy father that begat thee, And despise not thy mother when she is old.</a:t>
            </a:r>
          </a:p>
          <a:p>
            <a:endParaRPr lang="en-US" sz="1200" kern="1200" dirty="0">
              <a:solidFill>
                <a:schemeClr val="tx1"/>
              </a:solidFill>
              <a:effectLst/>
              <a:latin typeface="+mn-lt"/>
              <a:ea typeface="+mn-ea"/>
              <a:cs typeface="+mn-cs"/>
            </a:endParaRPr>
          </a:p>
          <a:p>
            <a:r>
              <a:rPr lang="en-US" sz="1200" kern="1200" baseline="30000" dirty="0">
                <a:solidFill>
                  <a:schemeClr val="tx1"/>
                </a:solidFill>
                <a:effectLst/>
                <a:latin typeface="+mn-lt"/>
                <a:ea typeface="+mn-ea"/>
                <a:cs typeface="+mn-cs"/>
              </a:rPr>
              <a:t>24 </a:t>
            </a:r>
            <a:r>
              <a:rPr lang="en-US" sz="1200" kern="1200" dirty="0">
                <a:solidFill>
                  <a:schemeClr val="tx1"/>
                </a:solidFill>
                <a:effectLst/>
                <a:latin typeface="+mn-lt"/>
                <a:ea typeface="+mn-ea"/>
                <a:cs typeface="+mn-cs"/>
              </a:rPr>
              <a:t> The father of the righteous shall greatly rejoice: And he that </a:t>
            </a:r>
            <a:r>
              <a:rPr lang="en-US" sz="1200" kern="1200" dirty="0" err="1">
                <a:solidFill>
                  <a:schemeClr val="tx1"/>
                </a:solidFill>
                <a:effectLst/>
                <a:latin typeface="+mn-lt"/>
                <a:ea typeface="+mn-ea"/>
                <a:cs typeface="+mn-cs"/>
              </a:rPr>
              <a:t>begetteth</a:t>
            </a:r>
            <a:r>
              <a:rPr lang="en-US" sz="1200" kern="1200" dirty="0">
                <a:solidFill>
                  <a:schemeClr val="tx1"/>
                </a:solidFill>
                <a:effectLst/>
                <a:latin typeface="+mn-lt"/>
                <a:ea typeface="+mn-ea"/>
                <a:cs typeface="+mn-cs"/>
              </a:rPr>
              <a:t> a wise </a:t>
            </a:r>
            <a:r>
              <a:rPr lang="en-US" sz="1200" i="1" kern="1200" dirty="0">
                <a:solidFill>
                  <a:schemeClr val="tx1"/>
                </a:solidFill>
                <a:effectLst/>
                <a:latin typeface="+mn-lt"/>
                <a:ea typeface="+mn-ea"/>
                <a:cs typeface="+mn-cs"/>
              </a:rPr>
              <a:t>child</a:t>
            </a:r>
            <a:r>
              <a:rPr lang="en-US" sz="1200" kern="1200" dirty="0">
                <a:solidFill>
                  <a:schemeClr val="tx1"/>
                </a:solidFill>
                <a:effectLst/>
                <a:latin typeface="+mn-lt"/>
                <a:ea typeface="+mn-ea"/>
                <a:cs typeface="+mn-cs"/>
              </a:rPr>
              <a:t> shall have joy of him. </a:t>
            </a:r>
            <a:r>
              <a:rPr lang="en-US" sz="1200" kern="1200" baseline="30000" dirty="0">
                <a:solidFill>
                  <a:schemeClr val="tx1"/>
                </a:solidFill>
                <a:effectLst/>
                <a:latin typeface="+mn-lt"/>
                <a:ea typeface="+mn-ea"/>
                <a:cs typeface="+mn-cs"/>
              </a:rPr>
              <a:t>25 </a:t>
            </a:r>
            <a:r>
              <a:rPr lang="en-US" sz="1200" kern="1200" dirty="0">
                <a:solidFill>
                  <a:schemeClr val="tx1"/>
                </a:solidFill>
                <a:effectLst/>
                <a:latin typeface="+mn-lt"/>
                <a:ea typeface="+mn-ea"/>
                <a:cs typeface="+mn-cs"/>
              </a:rPr>
              <a:t> Thy father and thy mother shall be glad, And she that bare thee shall rejoice. </a:t>
            </a:r>
            <a:r>
              <a:rPr lang="en-US" sz="1200" kern="1200" baseline="30000" dirty="0">
                <a:solidFill>
                  <a:schemeClr val="tx1"/>
                </a:solidFill>
                <a:effectLst/>
                <a:latin typeface="+mn-lt"/>
                <a:ea typeface="+mn-ea"/>
                <a:cs typeface="+mn-cs"/>
              </a:rPr>
              <a:t>26 </a:t>
            </a:r>
            <a:r>
              <a:rPr lang="en-US" sz="1200" kern="1200" dirty="0">
                <a:solidFill>
                  <a:schemeClr val="tx1"/>
                </a:solidFill>
                <a:effectLst/>
                <a:latin typeface="+mn-lt"/>
                <a:ea typeface="+mn-ea"/>
                <a:cs typeface="+mn-cs"/>
              </a:rPr>
              <a:t> My son, give me thine heart, And let thine eyes observe my ways.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8922B7DE-6A21-0EC8-1C9F-67C63A1C6EB9}"/>
              </a:ext>
            </a:extLst>
          </p:cNvPr>
          <p:cNvPicPr>
            <a:picLocks noChangeAspect="1"/>
          </p:cNvPicPr>
          <p:nvPr userDrawn="1"/>
        </p:nvPicPr>
        <p:blipFill>
          <a:blip r:embed="rId2">
            <a:extLst>
              <a:ext uri="{28A0092B-C50C-407E-A947-70E740481C1C}">
                <a14:useLocalDpi xmlns:a14="http://schemas.microsoft.com/office/drawing/2010/main" val="0"/>
              </a:ext>
            </a:extLst>
          </a:blip>
          <a:srcRect l="41" t="16007" r="5200" b="41145"/>
          <a:stretch>
            <a:fillRect/>
          </a:stretch>
        </p:blipFill>
        <p:spPr>
          <a:xfrm>
            <a:off x="910796" y="1088344"/>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F0E27"/>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52545" y="6025913"/>
            <a:ext cx="10238836" cy="3204730"/>
          </a:xfrm>
          <a:prstGeom prst="rect">
            <a:avLst/>
          </a:prstGeom>
          <a:solidFill>
            <a:srgbClr val="8F0E2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66606" y="6522896"/>
            <a:ext cx="9610714" cy="2111925"/>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Over the next four weeks, we’ll be studying what the Scriptures say about parents and children. All of us have influence on younger generations, and with that influence comes responsibility.</a:t>
            </a:r>
            <a:endParaRPr lang="en-US" sz="28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WINTER 2025—UNIT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38914" y="6822242"/>
            <a:ext cx="7365550" cy="1513235"/>
            <a:chOff x="1072481" y="6743486"/>
            <a:chExt cx="7633493" cy="1513235"/>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072481" y="6829865"/>
              <a:ext cx="5458540" cy="711990"/>
            </a:xfrm>
            <a:prstGeom prst="rect">
              <a:avLst/>
            </a:prstGeom>
          </p:spPr>
          <p:txBody>
            <a:bodyPr wrap="square" lIns="0" tIns="0" rIns="0" bIns="0" rtlCol="0" anchor="t">
              <a:spAutoFit/>
            </a:bodyPr>
            <a:lstStyle/>
            <a:p>
              <a:pPr>
                <a:lnSpc>
                  <a:spcPts val="5880"/>
                </a:lnSpc>
              </a:pPr>
              <a:endPar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endParaRP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72481" y="6743486"/>
              <a:ext cx="7633493" cy="1513235"/>
            </a:xfrm>
            <a:prstGeom prst="rect">
              <a:avLst/>
            </a:prstGeom>
          </p:spPr>
          <p:txBody>
            <a:bodyPr wrap="square" lIns="0" tIns="0" rIns="0" bIns="0" rtlCol="0" anchor="t">
              <a:spAutoFit/>
            </a:bodyPr>
            <a:lstStyle/>
            <a:p>
              <a:pPr>
                <a:lnSpc>
                  <a:spcPts val="5880"/>
                </a:lnSpc>
              </a:pPr>
              <a:r>
                <a:rPr lang="en-US" sz="63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Parents and Children</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F0E2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F0E27">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0" y="4131982"/>
              <a:ext cx="4170369" cy="1693028"/>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EPHESIANS 6:2–3</a:t>
              </a:r>
            </a:p>
            <a:p>
              <a:pPr algn="ctr">
                <a:lnSpc>
                  <a:spcPts val="3359"/>
                </a:lnSpc>
              </a:pPr>
              <a:endParaRPr lang="en-US" sz="2400" dirty="0">
                <a:solidFill>
                  <a:srgbClr val="FFFFFF"/>
                </a:solidFill>
                <a:latin typeface="Franklin Gothic Medium" panose="020B0603020102020204" pitchFamily="34" charset="0"/>
              </a:endParaRP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849" r="25359"/>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52376"/>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CHILDREN MUST HONOR THEIR PARENTS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5704" t="3359" r="6966" b="7081"/>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CHILDREN MUST OBEY THEIR PARENTS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2" name="Picture 1">
            <a:extLst>
              <a:ext uri="{FF2B5EF4-FFF2-40B4-BE49-F238E27FC236}">
                <a16:creationId xmlns:a16="http://schemas.microsoft.com/office/drawing/2014/main" id="{ACC92441-6093-3C32-E6B8-8B58D65BCE6B}"/>
              </a:ext>
            </a:extLst>
          </p:cNvPr>
          <p:cNvPicPr>
            <a:picLocks noChangeAspect="1"/>
          </p:cNvPicPr>
          <p:nvPr userDrawn="1"/>
        </p:nvPicPr>
        <p:blipFill>
          <a:blip r:embed="rId2">
            <a:extLst>
              <a:ext uri="{28A0092B-C50C-407E-A947-70E740481C1C}">
                <a14:useLocalDpi xmlns:a14="http://schemas.microsoft.com/office/drawing/2010/main" val="0"/>
              </a:ext>
            </a:extLst>
          </a:blip>
          <a:srcRect l="30973" r="9810" b="9936"/>
          <a:stretch>
            <a:fillRect/>
          </a:stretch>
        </p:blipFill>
        <p:spPr>
          <a:xfrm>
            <a:off x="1028700" y="1088431"/>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F0E27"/>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9174480"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BENEFITS OF HONORING PARENTS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743ED5-6BD1-B047-8116-B2E7B34068C3}"/>
              </a:ext>
            </a:extLst>
          </p:cNvPr>
          <p:cNvPicPr>
            <a:picLocks noChangeAspect="1"/>
          </p:cNvPicPr>
          <p:nvPr userDrawn="1"/>
        </p:nvPicPr>
        <p:blipFill>
          <a:blip r:embed="rId2">
            <a:extLst>
              <a:ext uri="{28A0092B-C50C-407E-A947-70E740481C1C}">
                <a14:useLocalDpi xmlns:a14="http://schemas.microsoft.com/office/drawing/2010/main" val="0"/>
              </a:ext>
            </a:extLst>
          </a:blip>
          <a:srcRect l="-91" r="3615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F0E2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F0E27"/>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2025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F0E27"/>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F0E27"/>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F0E27"/>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F0E27"/>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11—RESPONSIBILITY OF CHILDREN TO PARENTS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 children need to understand about obedience?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methods parents  can use to instill obedience in their children?</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03153" y="580499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Proverbs 23:22, 24–26</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GIVE YOUR PARENTS JOY!</a:t>
            </a:r>
          </a:p>
        </p:txBody>
      </p:sp>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Ephesians 6:1; Colossians 3:20</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OBEDIENCE PLEASES THE LORD</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143000" y="3695700"/>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should be the first step in teaching children to obey?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should be the goal of teaching obedience?</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Proverbs 1:8–9; 2:1–6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TO CROWN YOU WITH GRACE</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Solomon used terms of adornment––a chain and a crown––to describe the benefits of obedience?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often do you remember to ask for understanding when you need direction in your life?</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Proverbs 1:8–9; 2:1–6</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TO CROWN YOU WITH GRACE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Ephesians 6:2–3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TO GIVE YOU LONG LIFE</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066800" y="3695700"/>
            <a:ext cx="9067800" cy="18004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does God bless obedience?</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can you put this principle into practice in your unique family situation?</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219200" y="3009900"/>
            <a:ext cx="7543800"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Consider ways you can teach obedience to the children in your life. Prayerfully put those ideas into practice this week.</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If you have children at home and are struggling with teaching them to obey, ask for advice from more experienced parents in your church.</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If your parents are living, put forth the effort to honor them this week.</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553998"/>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We are called to live holy and loving lives.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55780" y="3242726"/>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Imitating Our Heavenly Father</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God’s Word instructs children to honor and obey their parents.</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Responsibility of Children to Parents</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2324102"/>
            <a:ext cx="87630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Honor they father and mother; which is the first commandment with promise; that it may be well with thee, and thou mayest live long on the earth.</a:t>
            </a:r>
          </a:p>
        </p:txBody>
      </p:sp>
      <p:sp>
        <p:nvSpPr>
          <p:cNvPr id="3" name="TextBox 2">
            <a:extLst>
              <a:ext uri="{FF2B5EF4-FFF2-40B4-BE49-F238E27FC236}">
                <a16:creationId xmlns:a16="http://schemas.microsoft.com/office/drawing/2014/main" id="{7636D966-1D60-DC31-F708-C3955322E333}"/>
              </a:ext>
            </a:extLst>
          </p:cNvPr>
          <p:cNvSpPr txBox="1"/>
          <p:nvPr/>
        </p:nvSpPr>
        <p:spPr>
          <a:xfrm>
            <a:off x="3233057" y="5829300"/>
            <a:ext cx="19812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248400" y="2327499"/>
            <a:ext cx="9144000" cy="5022401"/>
          </a:xfrm>
          <a:prstGeom prst="rect">
            <a:avLst/>
          </a:prstGeom>
        </p:spPr>
        <p:txBody>
          <a:bodyPr wrap="square" lIns="0" tIns="0" rIns="0" bIns="0" rtlCol="0" anchor="ctr">
            <a:spAutoFit/>
          </a:bodyPr>
          <a:lstStyle/>
          <a:p>
            <a:pPr>
              <a:lnSpc>
                <a:spcPts val="6599"/>
              </a:lnSpc>
            </a:pPr>
            <a:r>
              <a:rPr lang="en-US" sz="4600" dirty="0">
                <a:solidFill>
                  <a:srgbClr val="FFFFFF"/>
                </a:solidFill>
                <a:latin typeface="Corbel" panose="020B0503020204020204" pitchFamily="34" charset="0"/>
              </a:rPr>
              <a:t>”Honor your father and mother.” This is the first commandment with a promise: If you honor your father and mother, “things will go well for you and you will have a long life on the earth”</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829300"/>
            <a:ext cx="21336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SHOWING HONOR</a:t>
            </a:r>
          </a:p>
          <a:p>
            <a:pPr>
              <a:lnSpc>
                <a:spcPts val="3840"/>
              </a:lnSpc>
            </a:pPr>
            <a:r>
              <a:rPr lang="en-US" sz="3200" spc="160" dirty="0">
                <a:solidFill>
                  <a:srgbClr val="FFFFFF"/>
                </a:solidFill>
                <a:latin typeface="Franklin Gothic Medium" panose="020B0603020102020204" pitchFamily="34" charset="0"/>
              </a:rPr>
              <a:t>Exodus 20:12; Leviticus 19:3</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526" y="3543300"/>
            <a:ext cx="92964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so highly values the principle of honoring one’s parents?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honoring a parent include? What does it not include? (For example, does it require a close ongoing relationship, financial support, saying ye to every request, or enduring verbal or physical abuse?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Exodus 20:12; Leviticus 19:3</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SHOWING HONOR</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15:1–6</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COMMANDMENT OR TRADITION?</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8481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did the Pharisees allow people to use tradition as an excuse to not help their parents?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excuses do we sometimes make for not helping our parents?</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Proverbs 23:22, 24–26 </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GIVE YOUR PARENTS JOY!</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28378</TotalTime>
  <Words>2054</Words>
  <Application>Microsoft Macintosh PowerPoint</Application>
  <PresentationFormat>Custom</PresentationFormat>
  <Paragraphs>170</Paragraphs>
  <Slides>22</Slides>
  <Notes>22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Arial</vt:lpstr>
      <vt:lpstr>Calibri</vt:lpstr>
      <vt:lpstr>Franklin Gothic Medium</vt:lpstr>
      <vt:lpstr>Corbel</vt:lpstr>
      <vt:lpstr>Franklin Gothic Book</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2025-07-17T16:35:54Z</dcterms:modified>
  <dc:identifier>DAEvRMTdTXk</dc:identifier>
</cp:coreProperties>
</file>