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2"/>
  </p:notesMasterIdLst>
  <p:handoutMasterIdLst>
    <p:handoutMasterId r:id="rId23"/>
  </p:handoutMasterIdLst>
  <p:sldIdLst>
    <p:sldId id="264" r:id="rId3"/>
    <p:sldId id="282" r:id="rId4"/>
    <p:sldId id="266" r:id="rId5"/>
    <p:sldId id="267" r:id="rId6"/>
    <p:sldId id="276" r:id="rId7"/>
    <p:sldId id="268" r:id="rId8"/>
    <p:sldId id="277" r:id="rId9"/>
    <p:sldId id="269" r:id="rId10"/>
    <p:sldId id="278" r:id="rId11"/>
    <p:sldId id="270" r:id="rId12"/>
    <p:sldId id="279" r:id="rId13"/>
    <p:sldId id="271" r:id="rId14"/>
    <p:sldId id="280" r:id="rId15"/>
    <p:sldId id="272" r:id="rId16"/>
    <p:sldId id="289" r:id="rId17"/>
    <p:sldId id="273" r:id="rId18"/>
    <p:sldId id="284" r:id="rId19"/>
    <p:sldId id="283" r:id="rId20"/>
    <p:sldId id="288" r:id="rId21"/>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634359"/>
    <a:srgbClr val="91AF93"/>
    <a:srgbClr val="006E97"/>
    <a:srgbClr val="1C2327"/>
    <a:srgbClr val="B97B44"/>
    <a:srgbClr val="000000"/>
    <a:srgbClr val="D6A951"/>
    <a:srgbClr val="EC9C55"/>
    <a:srgbClr val="FFFAEC"/>
    <a:srgbClr val="694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060" autoAdjust="0"/>
    <p:restoredTop sz="69452" autoAdjust="0"/>
  </p:normalViewPr>
  <p:slideViewPr>
    <p:cSldViewPr>
      <p:cViewPr varScale="1">
        <p:scale>
          <a:sx n="57" d="100"/>
          <a:sy n="57" d="100"/>
        </p:scale>
        <p:origin x="1880" y="1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121" d="100"/>
          <a:sy n="121" d="100"/>
        </p:scale>
        <p:origin x="5072" y="17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handoutMaster" Target="handoutMasters/handoutMaster1.xml"/><Relationship Id="rId28" Type="http://schemas.microsoft.com/office/2016/11/relationships/changesInfo" Target="changesInfos/changesInfo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bar, Malena" userId="9230a1f3-c5c2-40c2-b18e-6efb2e99c739" providerId="ADAL" clId="{51A41E0A-7C73-5A3A-AF27-64F1971112DD}"/>
    <pc:docChg chg="modSld">
      <pc:chgData name="Tobar, Malena" userId="9230a1f3-c5c2-40c2-b18e-6efb2e99c739" providerId="ADAL" clId="{51A41E0A-7C73-5A3A-AF27-64F1971112DD}" dt="2026-04-15T16:34:27.286" v="6" actId="20577"/>
      <pc:docMkLst>
        <pc:docMk/>
      </pc:docMkLst>
      <pc:sldChg chg="modNotesTx">
        <pc:chgData name="Tobar, Malena" userId="9230a1f3-c5c2-40c2-b18e-6efb2e99c739" providerId="ADAL" clId="{51A41E0A-7C73-5A3A-AF27-64F1971112DD}" dt="2026-04-15T16:34:27.286" v="6" actId="20577"/>
        <pc:sldMkLst>
          <pc:docMk/>
          <pc:sldMk cId="336364739" sldId="264"/>
        </pc:sldMkLst>
      </pc:sldChg>
      <pc:sldChg chg="modNotesTx">
        <pc:chgData name="Tobar, Malena" userId="9230a1f3-c5c2-40c2-b18e-6efb2e99c739" providerId="ADAL" clId="{51A41E0A-7C73-5A3A-AF27-64F1971112DD}" dt="2026-04-01T20:26:01.741" v="5" actId="790"/>
        <pc:sldMkLst>
          <pc:docMk/>
          <pc:sldMk cId="4294521893" sldId="282"/>
        </pc:sldMkLst>
      </pc:sldChg>
    </pc:docChg>
  </pc:docChgLst>
  <pc:docChgLst>
    <pc:chgData name="Munoz, Veronica" userId="5b43848e-9a5b-405f-ada2-211c5dcd9bb6" providerId="ADAL" clId="{100583E6-D121-51F8-AEE8-54C62E13F8AF}"/>
    <pc:docChg chg="modSld modMainMaster">
      <pc:chgData name="Munoz, Veronica" userId="5b43848e-9a5b-405f-ada2-211c5dcd9bb6" providerId="ADAL" clId="{100583E6-D121-51F8-AEE8-54C62E13F8AF}" dt="2026-04-14T13:18:45.996" v="26" actId="20577"/>
      <pc:docMkLst>
        <pc:docMk/>
      </pc:docMkLst>
      <pc:sldChg chg="modSp mod">
        <pc:chgData name="Munoz, Veronica" userId="5b43848e-9a5b-405f-ada2-211c5dcd9bb6" providerId="ADAL" clId="{100583E6-D121-51F8-AEE8-54C62E13F8AF}" dt="2026-04-13T12:59:42.930" v="2" actId="14100"/>
        <pc:sldMkLst>
          <pc:docMk/>
          <pc:sldMk cId="2940124673" sldId="267"/>
        </pc:sldMkLst>
        <pc:spChg chg="mod">
          <ac:chgData name="Munoz, Veronica" userId="5b43848e-9a5b-405f-ada2-211c5dcd9bb6" providerId="ADAL" clId="{100583E6-D121-51F8-AEE8-54C62E13F8AF}" dt="2026-04-13T12:59:42.930" v="2" actId="14100"/>
          <ac:spMkLst>
            <pc:docMk/>
            <pc:sldMk cId="2940124673" sldId="267"/>
            <ac:spMk id="5" creationId="{FB67BC36-FF11-8150-B054-E3F014E098FD}"/>
          </ac:spMkLst>
        </pc:spChg>
      </pc:sldChg>
      <pc:sldChg chg="modSp mod modNotesTx">
        <pc:chgData name="Munoz, Veronica" userId="5b43848e-9a5b-405f-ada2-211c5dcd9bb6" providerId="ADAL" clId="{100583E6-D121-51F8-AEE8-54C62E13F8AF}" dt="2026-04-13T15:07:02.595" v="7" actId="20577"/>
        <pc:sldMkLst>
          <pc:docMk/>
          <pc:sldMk cId="1294655604" sldId="269"/>
        </pc:sldMkLst>
        <pc:spChg chg="mod">
          <ac:chgData name="Munoz, Veronica" userId="5b43848e-9a5b-405f-ada2-211c5dcd9bb6" providerId="ADAL" clId="{100583E6-D121-51F8-AEE8-54C62E13F8AF}" dt="2026-04-13T15:06:00.393" v="4" actId="790"/>
          <ac:spMkLst>
            <pc:docMk/>
            <pc:sldMk cId="1294655604" sldId="269"/>
            <ac:spMk id="4" creationId="{89677ECE-FE3D-A8A6-03A9-2F04A0A9F2DE}"/>
          </ac:spMkLst>
        </pc:spChg>
      </pc:sldChg>
      <pc:sldChg chg="modSp mod">
        <pc:chgData name="Munoz, Veronica" userId="5b43848e-9a5b-405f-ada2-211c5dcd9bb6" providerId="ADAL" clId="{100583E6-D121-51F8-AEE8-54C62E13F8AF}" dt="2026-04-13T15:23:23.254" v="9" actId="790"/>
        <pc:sldMkLst>
          <pc:docMk/>
          <pc:sldMk cId="3663860457" sldId="270"/>
        </pc:sldMkLst>
        <pc:spChg chg="mod">
          <ac:chgData name="Munoz, Veronica" userId="5b43848e-9a5b-405f-ada2-211c5dcd9bb6" providerId="ADAL" clId="{100583E6-D121-51F8-AEE8-54C62E13F8AF}" dt="2026-04-13T15:23:23.254" v="9" actId="790"/>
          <ac:spMkLst>
            <pc:docMk/>
            <pc:sldMk cId="3663860457" sldId="270"/>
            <ac:spMk id="2" creationId="{5F5B5A9D-97CC-4C0F-96B6-877797BA7A15}"/>
          </ac:spMkLst>
        </pc:spChg>
      </pc:sldChg>
      <pc:sldChg chg="modSp mod">
        <pc:chgData name="Munoz, Veronica" userId="5b43848e-9a5b-405f-ada2-211c5dcd9bb6" providerId="ADAL" clId="{100583E6-D121-51F8-AEE8-54C62E13F8AF}" dt="2026-04-13T15:30:27.757" v="11" actId="790"/>
        <pc:sldMkLst>
          <pc:docMk/>
          <pc:sldMk cId="2340130936" sldId="271"/>
        </pc:sldMkLst>
        <pc:spChg chg="mod">
          <ac:chgData name="Munoz, Veronica" userId="5b43848e-9a5b-405f-ada2-211c5dcd9bb6" providerId="ADAL" clId="{100583E6-D121-51F8-AEE8-54C62E13F8AF}" dt="2026-04-13T15:30:27.757" v="11" actId="790"/>
          <ac:spMkLst>
            <pc:docMk/>
            <pc:sldMk cId="2340130936" sldId="271"/>
            <ac:spMk id="4" creationId="{89677ECE-FE3D-A8A6-03A9-2F04A0A9F2DE}"/>
          </ac:spMkLst>
        </pc:spChg>
      </pc:sldChg>
      <pc:sldChg chg="modSp mod modNotesTx">
        <pc:chgData name="Munoz, Veronica" userId="5b43848e-9a5b-405f-ada2-211c5dcd9bb6" providerId="ADAL" clId="{100583E6-D121-51F8-AEE8-54C62E13F8AF}" dt="2026-04-13T15:40:39.397" v="17" actId="790"/>
        <pc:sldMkLst>
          <pc:docMk/>
          <pc:sldMk cId="2515943933" sldId="272"/>
        </pc:sldMkLst>
        <pc:spChg chg="mod">
          <ac:chgData name="Munoz, Veronica" userId="5b43848e-9a5b-405f-ada2-211c5dcd9bb6" providerId="ADAL" clId="{100583E6-D121-51F8-AEE8-54C62E13F8AF}" dt="2026-04-13T15:39:36.821" v="15" actId="790"/>
          <ac:spMkLst>
            <pc:docMk/>
            <pc:sldMk cId="2515943933" sldId="272"/>
            <ac:spMk id="2" creationId="{4CCF8D07-7370-2029-F903-B060F32AAEFD}"/>
          </ac:spMkLst>
        </pc:spChg>
        <pc:spChg chg="mod">
          <ac:chgData name="Munoz, Veronica" userId="5b43848e-9a5b-405f-ada2-211c5dcd9bb6" providerId="ADAL" clId="{100583E6-D121-51F8-AEE8-54C62E13F8AF}" dt="2026-04-13T15:40:00.255" v="16" actId="790"/>
          <ac:spMkLst>
            <pc:docMk/>
            <pc:sldMk cId="2515943933" sldId="272"/>
            <ac:spMk id="6" creationId="{F0007A59-C0AE-7C55-2754-C92195DFE286}"/>
          </ac:spMkLst>
        </pc:spChg>
      </pc:sldChg>
      <pc:sldChg chg="modSp mod modNotesTx">
        <pc:chgData name="Munoz, Veronica" userId="5b43848e-9a5b-405f-ada2-211c5dcd9bb6" providerId="ADAL" clId="{100583E6-D121-51F8-AEE8-54C62E13F8AF}" dt="2026-04-13T15:50:17.418" v="21" actId="790"/>
        <pc:sldMkLst>
          <pc:docMk/>
          <pc:sldMk cId="4159353120" sldId="273"/>
        </pc:sldMkLst>
        <pc:spChg chg="mod">
          <ac:chgData name="Munoz, Veronica" userId="5b43848e-9a5b-405f-ada2-211c5dcd9bb6" providerId="ADAL" clId="{100583E6-D121-51F8-AEE8-54C62E13F8AF}" dt="2026-04-13T15:45:30.177" v="20" actId="790"/>
          <ac:spMkLst>
            <pc:docMk/>
            <pc:sldMk cId="4159353120" sldId="273"/>
            <ac:spMk id="2" creationId="{B19A42F2-53C9-3143-2F80-8C7D3D5FFE3C}"/>
          </ac:spMkLst>
        </pc:spChg>
      </pc:sldChg>
      <pc:sldChg chg="modSp mod">
        <pc:chgData name="Munoz, Veronica" userId="5b43848e-9a5b-405f-ada2-211c5dcd9bb6" providerId="ADAL" clId="{100583E6-D121-51F8-AEE8-54C62E13F8AF}" dt="2026-04-13T13:42:25.814" v="3" actId="790"/>
        <pc:sldMkLst>
          <pc:docMk/>
          <pc:sldMk cId="3031513542" sldId="277"/>
        </pc:sldMkLst>
        <pc:spChg chg="mod">
          <ac:chgData name="Munoz, Veronica" userId="5b43848e-9a5b-405f-ada2-211c5dcd9bb6" providerId="ADAL" clId="{100583E6-D121-51F8-AEE8-54C62E13F8AF}" dt="2026-04-13T13:42:25.814" v="3" actId="790"/>
          <ac:spMkLst>
            <pc:docMk/>
            <pc:sldMk cId="3031513542" sldId="277"/>
            <ac:spMk id="2" creationId="{5901AE7E-0EA7-0335-10CC-7D4247FBC080}"/>
          </ac:spMkLst>
        </pc:spChg>
      </pc:sldChg>
      <pc:sldChg chg="modSp mod">
        <pc:chgData name="Munoz, Veronica" userId="5b43848e-9a5b-405f-ada2-211c5dcd9bb6" providerId="ADAL" clId="{100583E6-D121-51F8-AEE8-54C62E13F8AF}" dt="2026-04-13T15:09:15.320" v="8" actId="790"/>
        <pc:sldMkLst>
          <pc:docMk/>
          <pc:sldMk cId="1853337807" sldId="278"/>
        </pc:sldMkLst>
        <pc:spChg chg="mod">
          <ac:chgData name="Munoz, Veronica" userId="5b43848e-9a5b-405f-ada2-211c5dcd9bb6" providerId="ADAL" clId="{100583E6-D121-51F8-AEE8-54C62E13F8AF}" dt="2026-04-13T15:09:15.320" v="8" actId="790"/>
          <ac:spMkLst>
            <pc:docMk/>
            <pc:sldMk cId="1853337807" sldId="278"/>
            <ac:spMk id="3" creationId="{DBFC6CAD-4787-D29C-9066-E19B93CFC3EC}"/>
          </ac:spMkLst>
        </pc:spChg>
      </pc:sldChg>
      <pc:sldChg chg="modSp mod">
        <pc:chgData name="Munoz, Veronica" userId="5b43848e-9a5b-405f-ada2-211c5dcd9bb6" providerId="ADAL" clId="{100583E6-D121-51F8-AEE8-54C62E13F8AF}" dt="2026-04-13T15:28:15.048" v="10" actId="790"/>
        <pc:sldMkLst>
          <pc:docMk/>
          <pc:sldMk cId="463717971" sldId="279"/>
        </pc:sldMkLst>
        <pc:spChg chg="mod">
          <ac:chgData name="Munoz, Veronica" userId="5b43848e-9a5b-405f-ada2-211c5dcd9bb6" providerId="ADAL" clId="{100583E6-D121-51F8-AEE8-54C62E13F8AF}" dt="2026-04-13T15:28:15.048" v="10" actId="790"/>
          <ac:spMkLst>
            <pc:docMk/>
            <pc:sldMk cId="463717971" sldId="279"/>
            <ac:spMk id="2" creationId="{01A54E2C-C814-73DF-E414-610880B284E1}"/>
          </ac:spMkLst>
        </pc:spChg>
      </pc:sldChg>
      <pc:sldChg chg="modSp mod">
        <pc:chgData name="Munoz, Veronica" userId="5b43848e-9a5b-405f-ada2-211c5dcd9bb6" providerId="ADAL" clId="{100583E6-D121-51F8-AEE8-54C62E13F8AF}" dt="2026-04-13T15:32:53.322" v="12" actId="790"/>
        <pc:sldMkLst>
          <pc:docMk/>
          <pc:sldMk cId="843645801" sldId="280"/>
        </pc:sldMkLst>
        <pc:spChg chg="mod">
          <ac:chgData name="Munoz, Veronica" userId="5b43848e-9a5b-405f-ada2-211c5dcd9bb6" providerId="ADAL" clId="{100583E6-D121-51F8-AEE8-54C62E13F8AF}" dt="2026-04-13T15:32:53.322" v="12" actId="790"/>
          <ac:spMkLst>
            <pc:docMk/>
            <pc:sldMk cId="843645801" sldId="280"/>
            <ac:spMk id="2" creationId="{77A00FE0-84CA-CA79-4B3C-49D299CD952E}"/>
          </ac:spMkLst>
        </pc:spChg>
      </pc:sldChg>
      <pc:sldChg chg="modSp mod">
        <pc:chgData name="Munoz, Veronica" userId="5b43848e-9a5b-405f-ada2-211c5dcd9bb6" providerId="ADAL" clId="{100583E6-D121-51F8-AEE8-54C62E13F8AF}" dt="2026-04-13T15:56:07.636" v="22" actId="790"/>
        <pc:sldMkLst>
          <pc:docMk/>
          <pc:sldMk cId="2091008181" sldId="284"/>
        </pc:sldMkLst>
        <pc:spChg chg="mod">
          <ac:chgData name="Munoz, Veronica" userId="5b43848e-9a5b-405f-ada2-211c5dcd9bb6" providerId="ADAL" clId="{100583E6-D121-51F8-AEE8-54C62E13F8AF}" dt="2026-04-13T15:56:07.636" v="22" actId="790"/>
          <ac:spMkLst>
            <pc:docMk/>
            <pc:sldMk cId="2091008181" sldId="284"/>
            <ac:spMk id="2" creationId="{CB0310C8-E13E-49A6-E8B7-87D9E7A3C0EA}"/>
          </ac:spMkLst>
        </pc:spChg>
      </pc:sldChg>
      <pc:sldChg chg="modSp mod modNotesTx">
        <pc:chgData name="Munoz, Veronica" userId="5b43848e-9a5b-405f-ada2-211c5dcd9bb6" providerId="ADAL" clId="{100583E6-D121-51F8-AEE8-54C62E13F8AF}" dt="2026-04-13T15:43:57.246" v="19" actId="790"/>
        <pc:sldMkLst>
          <pc:docMk/>
          <pc:sldMk cId="58486150" sldId="289"/>
        </pc:sldMkLst>
        <pc:spChg chg="mod">
          <ac:chgData name="Munoz, Veronica" userId="5b43848e-9a5b-405f-ada2-211c5dcd9bb6" providerId="ADAL" clId="{100583E6-D121-51F8-AEE8-54C62E13F8AF}" dt="2026-04-13T15:43:23.702" v="18" actId="790"/>
          <ac:spMkLst>
            <pc:docMk/>
            <pc:sldMk cId="58486150" sldId="289"/>
            <ac:spMk id="2" creationId="{77A00FE0-84CA-CA79-4B3C-49D299CD952E}"/>
          </ac:spMkLst>
        </pc:spChg>
      </pc:sldChg>
      <pc:sldMasterChg chg="modSldLayout">
        <pc:chgData name="Munoz, Veronica" userId="5b43848e-9a5b-405f-ada2-211c5dcd9bb6" providerId="ADAL" clId="{100583E6-D121-51F8-AEE8-54C62E13F8AF}" dt="2026-04-14T13:18:45.996" v="26" actId="20577"/>
        <pc:sldMasterMkLst>
          <pc:docMk/>
          <pc:sldMasterMk cId="2113399045" sldId="2147483660"/>
        </pc:sldMasterMkLst>
        <pc:sldLayoutChg chg="modSp">
          <pc:chgData name="Munoz, Veronica" userId="5b43848e-9a5b-405f-ada2-211c5dcd9bb6" providerId="ADAL" clId="{100583E6-D121-51F8-AEE8-54C62E13F8AF}" dt="2026-04-13T21:31:29.334" v="23"/>
          <pc:sldLayoutMkLst>
            <pc:docMk/>
            <pc:sldMasterMk cId="2113399045" sldId="2147483660"/>
            <pc:sldLayoutMk cId="2923927821" sldId="2147483662"/>
          </pc:sldLayoutMkLst>
          <pc:spChg chg="mod">
            <ac:chgData name="Munoz, Veronica" userId="5b43848e-9a5b-405f-ada2-211c5dcd9bb6" providerId="ADAL" clId="{100583E6-D121-51F8-AEE8-54C62E13F8AF}" dt="2026-04-13T21:31:29.334" v="23"/>
            <ac:spMkLst>
              <pc:docMk/>
              <pc:sldMasterMk cId="2113399045" sldId="2147483660"/>
              <pc:sldLayoutMk cId="2923927821" sldId="2147483662"/>
              <ac:spMk id="2" creationId="{FC88BF4E-1FF0-C203-4780-67B7404A1A92}"/>
            </ac:spMkLst>
          </pc:spChg>
        </pc:sldLayoutChg>
        <pc:sldLayoutChg chg="modSp mod">
          <pc:chgData name="Munoz, Veronica" userId="5b43848e-9a5b-405f-ada2-211c5dcd9bb6" providerId="ADAL" clId="{100583E6-D121-51F8-AEE8-54C62E13F8AF}" dt="2026-04-14T13:18:45.996" v="26" actId="20577"/>
          <pc:sldLayoutMkLst>
            <pc:docMk/>
            <pc:sldMasterMk cId="2113399045" sldId="2147483660"/>
            <pc:sldLayoutMk cId="126326423" sldId="2147483664"/>
          </pc:sldLayoutMkLst>
          <pc:spChg chg="mod">
            <ac:chgData name="Munoz, Veronica" userId="5b43848e-9a5b-405f-ada2-211c5dcd9bb6" providerId="ADAL" clId="{100583E6-D121-51F8-AEE8-54C62E13F8AF}" dt="2026-04-14T13:18:45.996" v="26" actId="20577"/>
            <ac:spMkLst>
              <pc:docMk/>
              <pc:sldMasterMk cId="2113399045" sldId="2147483660"/>
              <pc:sldLayoutMk cId="126326423" sldId="2147483664"/>
              <ac:spMk id="2" creationId="{567D9FDB-9D65-DF4F-6E8F-9771A71ACD56}"/>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4/15/26</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4/15/26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biblegateway.com/passage/?search=Juan%205%3A16%E2%80%9317&amp;version=RVR1960;NTV#fes-RVR1960-26228a"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INTRODUCCIÓN </a:t>
            </a:r>
            <a:r>
              <a:rPr lang="es-ES_tradnl" b="1" noProof="0">
                <a:effectLst/>
              </a:rPr>
              <a:t>AL ESTUDIO </a:t>
            </a:r>
            <a:endParaRPr lang="es-ES_tradnl" b="1" noProof="0" dirty="0">
              <a:effectLst/>
            </a:endParaRPr>
          </a:p>
          <a:p>
            <a:endParaRPr lang="es-ES_tradnl" b="1" noProof="0" dirty="0">
              <a:effectLst/>
            </a:endParaRPr>
          </a:p>
          <a:p>
            <a:r>
              <a:rPr lang="es-ES_tradnl" sz="1200" kern="1200" dirty="0">
                <a:solidFill>
                  <a:schemeClr val="tx1"/>
                </a:solidFill>
                <a:effectLst/>
                <a:latin typeface="+mn-lt"/>
                <a:ea typeface="+mn-ea"/>
                <a:cs typeface="+mn-cs"/>
              </a:rPr>
              <a:t>En su artículo «¿Existe el trabajo perfecto?», </a:t>
            </a:r>
            <a:r>
              <a:rPr lang="es-ES_tradnl" sz="1200" kern="1200" dirty="0" err="1">
                <a:solidFill>
                  <a:schemeClr val="tx1"/>
                </a:solidFill>
                <a:effectLst/>
                <a:latin typeface="+mn-lt"/>
                <a:ea typeface="+mn-ea"/>
                <a:cs typeface="+mn-cs"/>
              </a:rPr>
              <a:t>Shep</a:t>
            </a:r>
            <a:r>
              <a:rPr lang="es-ES_tradnl" sz="1200" kern="1200" dirty="0">
                <a:solidFill>
                  <a:schemeClr val="tx1"/>
                </a:solidFill>
                <a:effectLst/>
                <a:latin typeface="+mn-lt"/>
                <a:ea typeface="+mn-ea"/>
                <a:cs typeface="+mn-cs"/>
              </a:rPr>
              <a:t> </a:t>
            </a:r>
            <a:r>
              <a:rPr lang="es-ES_tradnl" sz="1200" kern="1200" dirty="0" err="1">
                <a:solidFill>
                  <a:schemeClr val="tx1"/>
                </a:solidFill>
                <a:effectLst/>
                <a:latin typeface="+mn-lt"/>
                <a:ea typeface="+mn-ea"/>
                <a:cs typeface="+mn-cs"/>
              </a:rPr>
              <a:t>Hyken</a:t>
            </a:r>
            <a:r>
              <a:rPr lang="es-ES_tradnl" sz="1200" kern="1200" dirty="0">
                <a:solidFill>
                  <a:schemeClr val="tx1"/>
                </a:solidFill>
                <a:effectLst/>
                <a:latin typeface="+mn-lt"/>
                <a:ea typeface="+mn-ea"/>
                <a:cs typeface="+mn-cs"/>
              </a:rPr>
              <a:t> concluyó: «Si aun una pequeña parte de lo que te gusta hacer está en tu trabajo, serás mucho más feliz que quienes sólo trabajan por un sueldo y no disfrutan realmente lo que hacen».</a:t>
            </a:r>
            <a:r>
              <a:rPr lang="es-ES_tradnl" sz="1200" kern="1200" baseline="30000" dirty="0">
                <a:solidFill>
                  <a:schemeClr val="tx1"/>
                </a:solidFill>
                <a:effectLst/>
                <a:latin typeface="+mn-lt"/>
                <a:ea typeface="+mn-ea"/>
                <a:cs typeface="+mn-cs"/>
              </a:rPr>
              <a:t>1</a:t>
            </a:r>
          </a:p>
          <a:p>
            <a:endParaRPr lang="es-ES_tradnl" sz="1200" kern="1200" dirty="0">
              <a:solidFill>
                <a:schemeClr val="tx1"/>
              </a:solidFill>
              <a:effectLst/>
              <a:latin typeface="+mn-lt"/>
              <a:ea typeface="+mn-ea"/>
              <a:cs typeface="+mn-cs"/>
            </a:endParaRPr>
          </a:p>
          <a:p>
            <a:r>
              <a:rPr lang="es-ES_tradnl" sz="1200" b="1" kern="1200" dirty="0">
                <a:solidFill>
                  <a:schemeClr val="tx1"/>
                </a:solidFill>
                <a:effectLst/>
                <a:latin typeface="+mn-lt"/>
                <a:ea typeface="+mn-ea"/>
                <a:cs typeface="+mn-cs"/>
              </a:rPr>
              <a:t>Actividad inicial— Satisfacción laboral</a:t>
            </a:r>
            <a:endParaRPr lang="es-ES_tradnl" sz="1200" kern="1200" dirty="0">
              <a:solidFill>
                <a:schemeClr val="tx1"/>
              </a:solidFill>
              <a:effectLst/>
              <a:latin typeface="+mn-lt"/>
              <a:ea typeface="+mn-ea"/>
              <a:cs typeface="+mn-cs"/>
            </a:endParaRPr>
          </a:p>
          <a:p>
            <a:r>
              <a:rPr lang="es-ES_tradnl" sz="1200" b="1" i="1" kern="1200" dirty="0">
                <a:solidFill>
                  <a:schemeClr val="tx1"/>
                </a:solidFill>
                <a:effectLst/>
                <a:latin typeface="+mn-lt"/>
                <a:ea typeface="+mn-ea"/>
                <a:cs typeface="+mn-cs"/>
              </a:rPr>
              <a:t>Diga: </a:t>
            </a:r>
            <a:r>
              <a:rPr lang="es-ES_tradnl" sz="1200" kern="1200" dirty="0">
                <a:solidFill>
                  <a:schemeClr val="tx1"/>
                </a:solidFill>
                <a:effectLst/>
                <a:latin typeface="+mn-lt"/>
                <a:ea typeface="+mn-ea"/>
                <a:cs typeface="+mn-cs"/>
              </a:rPr>
              <a:t>¿Qué es lo que más le gusta de su trabajo?</a:t>
            </a:r>
          </a:p>
          <a:p>
            <a:endParaRPr lang="es-ES_tradnl" sz="1200" kern="1200" dirty="0">
              <a:solidFill>
                <a:schemeClr val="tx1"/>
              </a:solidFill>
              <a:effectLst/>
              <a:latin typeface="+mn-lt"/>
              <a:ea typeface="+mn-ea"/>
              <a:cs typeface="+mn-cs"/>
            </a:endParaRPr>
          </a:p>
          <a:p>
            <a:r>
              <a:rPr lang="es-ES_tradnl" sz="1200" b="1" i="1" kern="1200" dirty="0">
                <a:solidFill>
                  <a:schemeClr val="tx1"/>
                </a:solidFill>
                <a:effectLst/>
                <a:latin typeface="+mn-lt"/>
                <a:ea typeface="+mn-ea"/>
                <a:cs typeface="+mn-cs"/>
              </a:rPr>
              <a:t>Diga:</a:t>
            </a:r>
            <a:r>
              <a:rPr lang="es-ES_tradnl" sz="1200" kern="1200" dirty="0">
                <a:solidFill>
                  <a:schemeClr val="tx1"/>
                </a:solidFill>
                <a:effectLst/>
                <a:latin typeface="+mn-lt"/>
                <a:ea typeface="+mn-ea"/>
                <a:cs typeface="+mn-cs"/>
              </a:rPr>
              <a:t> Cuando se encuesta a los trabajadores sobre el aumento de la satisfacción laboral, los resultados no son necesariamente los que muchos pensarían. Hay quienes responderían con lo obvio: «¡Muéstrame el dinero!» Pero la compensación tiende a tener una baja puntuación en las encuestas sobre satisfacción laboral. Lo que parece importar más es el compromiso, las oportunidades de ascenso y trabajar en proyectos amenos y valiosos.</a:t>
            </a:r>
            <a:r>
              <a:rPr lang="es-ES_tradnl" sz="1200" kern="1200" baseline="30000" dirty="0">
                <a:solidFill>
                  <a:schemeClr val="tx1"/>
                </a:solidFill>
                <a:effectLst/>
                <a:latin typeface="+mn-lt"/>
                <a:ea typeface="+mn-ea"/>
                <a:cs typeface="+mn-cs"/>
              </a:rPr>
              <a:t>2</a:t>
            </a:r>
            <a:endParaRPr lang="es-ES_tradnl" sz="1200" kern="1200" dirty="0">
              <a:solidFill>
                <a:schemeClr val="tx1"/>
              </a:solidFill>
              <a:effectLst/>
              <a:latin typeface="+mn-lt"/>
              <a:ea typeface="+mn-ea"/>
              <a:cs typeface="+mn-cs"/>
            </a:endParaRPr>
          </a:p>
          <a:p>
            <a:endParaRPr lang="es-ES_tradnl" sz="1200" kern="1200" dirty="0">
              <a:solidFill>
                <a:schemeClr val="tx1"/>
              </a:solidFill>
              <a:effectLst/>
              <a:latin typeface="+mn-lt"/>
              <a:ea typeface="+mn-ea"/>
              <a:cs typeface="+mn-cs"/>
            </a:endParaRPr>
          </a:p>
          <a:p>
            <a:r>
              <a:rPr lang="es-ES_tradnl" sz="1200" kern="1200" dirty="0">
                <a:solidFill>
                  <a:schemeClr val="tx1"/>
                </a:solidFill>
                <a:effectLst/>
                <a:latin typeface="+mn-lt"/>
                <a:ea typeface="+mn-ea"/>
                <a:cs typeface="+mn-cs"/>
              </a:rPr>
              <a:t>En las últimas dos lecciones, hemos explorado principalmente las enseñanzas del Antiguo Testamento sobre el trabajo y el descanso. Ahora nos centraremos en las enseñanzas del Nuevo Testamento sobre este tema. Esta serie de lecciones concluye con un análisis de algunas de las Escrituras que se han utilizado para definir la ética del trabajo cristiano. </a:t>
            </a:r>
          </a:p>
          <a:p>
            <a:endParaRPr lang="es-ES_tradnl" sz="1200" kern="1200" dirty="0">
              <a:solidFill>
                <a:schemeClr val="tx1"/>
              </a:solidFill>
              <a:effectLst/>
              <a:latin typeface="+mn-lt"/>
              <a:ea typeface="+mn-ea"/>
              <a:cs typeface="+mn-cs"/>
            </a:endParaRPr>
          </a:p>
          <a:p>
            <a:endParaRPr lang="es-ES_tradnl" sz="1200" kern="1200" dirty="0">
              <a:solidFill>
                <a:schemeClr val="tx1"/>
              </a:solidFill>
              <a:effectLst/>
              <a:latin typeface="+mn-lt"/>
              <a:ea typeface="+mn-ea"/>
              <a:cs typeface="+mn-cs"/>
            </a:endParaRPr>
          </a:p>
          <a:p>
            <a:r>
              <a:rPr lang="es-ES_tradnl" sz="900" kern="1200" dirty="0">
                <a:solidFill>
                  <a:schemeClr val="tx1"/>
                </a:solidFill>
                <a:effectLst/>
                <a:latin typeface="+mn-lt"/>
                <a:ea typeface="+mn-ea"/>
                <a:cs typeface="+mn-cs"/>
              </a:rPr>
              <a:t>1. </a:t>
            </a:r>
            <a:r>
              <a:rPr lang="es-ES_tradnl" sz="900" kern="1200" dirty="0" err="1">
                <a:solidFill>
                  <a:schemeClr val="tx1"/>
                </a:solidFill>
                <a:effectLst/>
                <a:latin typeface="+mn-lt"/>
                <a:ea typeface="+mn-ea"/>
                <a:cs typeface="+mn-cs"/>
              </a:rPr>
              <a:t>Shep</a:t>
            </a:r>
            <a:r>
              <a:rPr lang="es-ES_tradnl" sz="900" kern="1200" dirty="0">
                <a:solidFill>
                  <a:schemeClr val="tx1"/>
                </a:solidFill>
                <a:effectLst/>
                <a:latin typeface="+mn-lt"/>
                <a:ea typeface="+mn-ea"/>
                <a:cs typeface="+mn-cs"/>
              </a:rPr>
              <a:t> </a:t>
            </a:r>
            <a:r>
              <a:rPr lang="es-ES_tradnl" sz="900" kern="1200" dirty="0" err="1">
                <a:solidFill>
                  <a:schemeClr val="tx1"/>
                </a:solidFill>
                <a:effectLst/>
                <a:latin typeface="+mn-lt"/>
                <a:ea typeface="+mn-ea"/>
                <a:cs typeface="+mn-cs"/>
              </a:rPr>
              <a:t>Hyken</a:t>
            </a:r>
            <a:r>
              <a:rPr lang="es-ES_tradnl" sz="900" kern="1200" dirty="0">
                <a:solidFill>
                  <a:schemeClr val="tx1"/>
                </a:solidFill>
                <a:effectLst/>
                <a:latin typeface="+mn-lt"/>
                <a:ea typeface="+mn-ea"/>
                <a:cs typeface="+mn-cs"/>
              </a:rPr>
              <a:t>, “</a:t>
            </a:r>
            <a:r>
              <a:rPr lang="es-ES_tradnl" sz="900" kern="1200" dirty="0" err="1">
                <a:solidFill>
                  <a:schemeClr val="tx1"/>
                </a:solidFill>
                <a:effectLst/>
                <a:latin typeface="+mn-lt"/>
                <a:ea typeface="+mn-ea"/>
                <a:cs typeface="+mn-cs"/>
              </a:rPr>
              <a:t>Is</a:t>
            </a:r>
            <a:r>
              <a:rPr lang="es-ES_tradnl" sz="900" kern="1200" dirty="0">
                <a:solidFill>
                  <a:schemeClr val="tx1"/>
                </a:solidFill>
                <a:effectLst/>
                <a:latin typeface="+mn-lt"/>
                <a:ea typeface="+mn-ea"/>
                <a:cs typeface="+mn-cs"/>
              </a:rPr>
              <a:t> </a:t>
            </a:r>
            <a:r>
              <a:rPr lang="es-ES_tradnl" sz="900" kern="1200" dirty="0" err="1">
                <a:solidFill>
                  <a:schemeClr val="tx1"/>
                </a:solidFill>
                <a:effectLst/>
                <a:latin typeface="+mn-lt"/>
                <a:ea typeface="+mn-ea"/>
                <a:cs typeface="+mn-cs"/>
              </a:rPr>
              <a:t>There</a:t>
            </a:r>
            <a:r>
              <a:rPr lang="es-ES_tradnl" sz="900" kern="1200" dirty="0">
                <a:solidFill>
                  <a:schemeClr val="tx1"/>
                </a:solidFill>
                <a:effectLst/>
                <a:latin typeface="+mn-lt"/>
                <a:ea typeface="+mn-ea"/>
                <a:cs typeface="+mn-cs"/>
              </a:rPr>
              <a:t> </a:t>
            </a:r>
            <a:r>
              <a:rPr lang="es-ES_tradnl" sz="900" kern="1200" dirty="0" err="1">
                <a:solidFill>
                  <a:schemeClr val="tx1"/>
                </a:solidFill>
                <a:effectLst/>
                <a:latin typeface="+mn-lt"/>
                <a:ea typeface="+mn-ea"/>
                <a:cs typeface="+mn-cs"/>
              </a:rPr>
              <a:t>Such</a:t>
            </a:r>
            <a:r>
              <a:rPr lang="es-ES_tradnl" sz="900" kern="1200" dirty="0">
                <a:solidFill>
                  <a:schemeClr val="tx1"/>
                </a:solidFill>
                <a:effectLst/>
                <a:latin typeface="+mn-lt"/>
                <a:ea typeface="+mn-ea"/>
                <a:cs typeface="+mn-cs"/>
              </a:rPr>
              <a:t> a </a:t>
            </a:r>
            <a:r>
              <a:rPr lang="es-ES_tradnl" sz="900" kern="1200" dirty="0" err="1">
                <a:solidFill>
                  <a:schemeClr val="tx1"/>
                </a:solidFill>
                <a:effectLst/>
                <a:latin typeface="+mn-lt"/>
                <a:ea typeface="+mn-ea"/>
                <a:cs typeface="+mn-cs"/>
              </a:rPr>
              <a:t>Thing</a:t>
            </a:r>
            <a:r>
              <a:rPr lang="es-ES_tradnl" sz="900" kern="1200" dirty="0">
                <a:solidFill>
                  <a:schemeClr val="tx1"/>
                </a:solidFill>
                <a:effectLst/>
                <a:latin typeface="+mn-lt"/>
                <a:ea typeface="+mn-ea"/>
                <a:cs typeface="+mn-cs"/>
              </a:rPr>
              <a:t> as </a:t>
            </a:r>
            <a:r>
              <a:rPr lang="es-ES_tradnl" sz="900" kern="1200" dirty="0" err="1">
                <a:solidFill>
                  <a:schemeClr val="tx1"/>
                </a:solidFill>
                <a:effectLst/>
                <a:latin typeface="+mn-lt"/>
                <a:ea typeface="+mn-ea"/>
                <a:cs typeface="+mn-cs"/>
              </a:rPr>
              <a:t>the</a:t>
            </a:r>
            <a:r>
              <a:rPr lang="es-ES_tradnl" sz="900" kern="1200" dirty="0">
                <a:solidFill>
                  <a:schemeClr val="tx1"/>
                </a:solidFill>
                <a:effectLst/>
                <a:latin typeface="+mn-lt"/>
                <a:ea typeface="+mn-ea"/>
                <a:cs typeface="+mn-cs"/>
              </a:rPr>
              <a:t> </a:t>
            </a:r>
            <a:r>
              <a:rPr lang="es-ES_tradnl" sz="900" kern="1200" dirty="0" err="1">
                <a:solidFill>
                  <a:schemeClr val="tx1"/>
                </a:solidFill>
                <a:effectLst/>
                <a:latin typeface="+mn-lt"/>
                <a:ea typeface="+mn-ea"/>
                <a:cs typeface="+mn-cs"/>
              </a:rPr>
              <a:t>Perfect</a:t>
            </a:r>
            <a:r>
              <a:rPr lang="es-ES_tradnl" sz="900" kern="1200" dirty="0">
                <a:solidFill>
                  <a:schemeClr val="tx1"/>
                </a:solidFill>
                <a:effectLst/>
                <a:latin typeface="+mn-lt"/>
                <a:ea typeface="+mn-ea"/>
                <a:cs typeface="+mn-cs"/>
              </a:rPr>
              <a:t> Job?” [¿Existe el trabajo perfecto?] Forbes, Abril 17, 2022, https://</a:t>
            </a:r>
            <a:r>
              <a:rPr lang="es-ES_tradnl" sz="900" kern="1200" dirty="0" err="1">
                <a:solidFill>
                  <a:schemeClr val="tx1"/>
                </a:solidFill>
                <a:effectLst/>
                <a:latin typeface="+mn-lt"/>
                <a:ea typeface="+mn-ea"/>
                <a:cs typeface="+mn-cs"/>
              </a:rPr>
              <a:t>www.forbes.com</a:t>
            </a:r>
            <a:r>
              <a:rPr lang="es-ES_tradnl" sz="900" kern="1200" dirty="0">
                <a:solidFill>
                  <a:schemeClr val="tx1"/>
                </a:solidFill>
                <a:effectLst/>
                <a:latin typeface="+mn-lt"/>
                <a:ea typeface="+mn-ea"/>
                <a:cs typeface="+mn-cs"/>
              </a:rPr>
              <a:t>/sites/</a:t>
            </a:r>
            <a:r>
              <a:rPr lang="es-ES_tradnl" sz="900" kern="1200" dirty="0" err="1">
                <a:solidFill>
                  <a:schemeClr val="tx1"/>
                </a:solidFill>
                <a:effectLst/>
                <a:latin typeface="+mn-lt"/>
                <a:ea typeface="+mn-ea"/>
                <a:cs typeface="+mn-cs"/>
              </a:rPr>
              <a:t>shephyken</a:t>
            </a:r>
            <a:r>
              <a:rPr lang="es-ES_tradnl" sz="900" kern="1200" dirty="0">
                <a:solidFill>
                  <a:schemeClr val="tx1"/>
                </a:solidFill>
                <a:effectLst/>
                <a:latin typeface="+mn-lt"/>
                <a:ea typeface="+mn-ea"/>
                <a:cs typeface="+mn-cs"/>
              </a:rPr>
              <a:t>/2022/04/17/</a:t>
            </a:r>
            <a:r>
              <a:rPr lang="es-ES_tradnl" sz="900" kern="1200" dirty="0" err="1">
                <a:solidFill>
                  <a:schemeClr val="tx1"/>
                </a:solidFill>
                <a:effectLst/>
                <a:latin typeface="+mn-lt"/>
                <a:ea typeface="+mn-ea"/>
                <a:cs typeface="+mn-cs"/>
              </a:rPr>
              <a:t>is</a:t>
            </a:r>
            <a:r>
              <a:rPr lang="es-ES_tradnl" sz="900" kern="1200" dirty="0">
                <a:solidFill>
                  <a:schemeClr val="tx1"/>
                </a:solidFill>
                <a:effectLst/>
                <a:latin typeface="+mn-lt"/>
                <a:ea typeface="+mn-ea"/>
                <a:cs typeface="+mn-cs"/>
              </a:rPr>
              <a:t>-</a:t>
            </a:r>
            <a:r>
              <a:rPr lang="es-ES_tradnl" sz="900" kern="1200" dirty="0" err="1">
                <a:solidFill>
                  <a:schemeClr val="tx1"/>
                </a:solidFill>
                <a:effectLst/>
                <a:latin typeface="+mn-lt"/>
                <a:ea typeface="+mn-ea"/>
                <a:cs typeface="+mn-cs"/>
              </a:rPr>
              <a:t>there</a:t>
            </a:r>
            <a:r>
              <a:rPr lang="es-ES_tradnl" sz="900" kern="1200" dirty="0">
                <a:solidFill>
                  <a:schemeClr val="tx1"/>
                </a:solidFill>
                <a:effectLst/>
                <a:latin typeface="+mn-lt"/>
                <a:ea typeface="+mn-ea"/>
                <a:cs typeface="+mn-cs"/>
              </a:rPr>
              <a:t>-</a:t>
            </a:r>
            <a:r>
              <a:rPr lang="es-ES_tradnl" sz="900" kern="1200" dirty="0" err="1">
                <a:solidFill>
                  <a:schemeClr val="tx1"/>
                </a:solidFill>
                <a:effectLst/>
                <a:latin typeface="+mn-lt"/>
                <a:ea typeface="+mn-ea"/>
                <a:cs typeface="+mn-cs"/>
              </a:rPr>
              <a:t>such</a:t>
            </a:r>
            <a:r>
              <a:rPr lang="es-ES_tradnl" sz="900" kern="1200" dirty="0">
                <a:solidFill>
                  <a:schemeClr val="tx1"/>
                </a:solidFill>
                <a:effectLst/>
                <a:latin typeface="+mn-lt"/>
                <a:ea typeface="+mn-ea"/>
                <a:cs typeface="+mn-cs"/>
              </a:rPr>
              <a:t>-a-</a:t>
            </a:r>
            <a:r>
              <a:rPr lang="es-ES_tradnl" sz="900" kern="1200" dirty="0" err="1">
                <a:solidFill>
                  <a:schemeClr val="tx1"/>
                </a:solidFill>
                <a:effectLst/>
                <a:latin typeface="+mn-lt"/>
                <a:ea typeface="+mn-ea"/>
                <a:cs typeface="+mn-cs"/>
              </a:rPr>
              <a:t>thing</a:t>
            </a:r>
            <a:r>
              <a:rPr lang="es-ES_tradnl" sz="900" kern="1200" dirty="0">
                <a:solidFill>
                  <a:schemeClr val="tx1"/>
                </a:solidFill>
                <a:effectLst/>
                <a:latin typeface="+mn-lt"/>
                <a:ea typeface="+mn-ea"/>
                <a:cs typeface="+mn-cs"/>
              </a:rPr>
              <a:t>-as-</a:t>
            </a:r>
            <a:r>
              <a:rPr lang="es-ES_tradnl" sz="900" kern="1200" dirty="0" err="1">
                <a:solidFill>
                  <a:schemeClr val="tx1"/>
                </a:solidFill>
                <a:effectLst/>
                <a:latin typeface="+mn-lt"/>
                <a:ea typeface="+mn-ea"/>
                <a:cs typeface="+mn-cs"/>
              </a:rPr>
              <a:t>the</a:t>
            </a:r>
            <a:r>
              <a:rPr lang="es-ES_tradnl" sz="900" kern="1200" dirty="0">
                <a:solidFill>
                  <a:schemeClr val="tx1"/>
                </a:solidFill>
                <a:effectLst/>
                <a:latin typeface="+mn-lt"/>
                <a:ea typeface="+mn-ea"/>
                <a:cs typeface="+mn-cs"/>
              </a:rPr>
              <a:t>-</a:t>
            </a:r>
            <a:r>
              <a:rPr lang="es-ES_tradnl" sz="900" kern="1200" dirty="0" err="1">
                <a:solidFill>
                  <a:schemeClr val="tx1"/>
                </a:solidFill>
                <a:effectLst/>
                <a:latin typeface="+mn-lt"/>
                <a:ea typeface="+mn-ea"/>
                <a:cs typeface="+mn-cs"/>
              </a:rPr>
              <a:t>perfect-job</a:t>
            </a:r>
            <a:r>
              <a:rPr lang="es-ES_tradnl" sz="900" kern="1200" dirty="0">
                <a:solidFill>
                  <a:schemeClr val="tx1"/>
                </a:solidFill>
                <a:effectLst/>
                <a:latin typeface="+mn-lt"/>
                <a:ea typeface="+mn-ea"/>
                <a:cs typeface="+mn-cs"/>
              </a:rPr>
              <a:t>/.</a:t>
            </a:r>
          </a:p>
          <a:p>
            <a:r>
              <a:rPr lang="es-ES_tradnl" sz="900" kern="1200" dirty="0">
                <a:solidFill>
                  <a:schemeClr val="tx1"/>
                </a:solidFill>
                <a:effectLst/>
                <a:latin typeface="+mn-lt"/>
                <a:ea typeface="+mn-ea"/>
                <a:cs typeface="+mn-cs"/>
              </a:rPr>
              <a:t>2. Emily Numa, “</a:t>
            </a:r>
            <a:r>
              <a:rPr lang="es-ES_tradnl" sz="900" kern="1200" dirty="0" err="1">
                <a:solidFill>
                  <a:schemeClr val="tx1"/>
                </a:solidFill>
                <a:effectLst/>
                <a:latin typeface="+mn-lt"/>
                <a:ea typeface="+mn-ea"/>
                <a:cs typeface="+mn-cs"/>
              </a:rPr>
              <a:t>What</a:t>
            </a:r>
            <a:r>
              <a:rPr lang="es-ES_tradnl" sz="900" kern="1200" dirty="0">
                <a:solidFill>
                  <a:schemeClr val="tx1"/>
                </a:solidFill>
                <a:effectLst/>
                <a:latin typeface="+mn-lt"/>
                <a:ea typeface="+mn-ea"/>
                <a:cs typeface="+mn-cs"/>
              </a:rPr>
              <a:t> </a:t>
            </a:r>
            <a:r>
              <a:rPr lang="es-ES_tradnl" sz="900" kern="1200" dirty="0" err="1">
                <a:solidFill>
                  <a:schemeClr val="tx1"/>
                </a:solidFill>
                <a:effectLst/>
                <a:latin typeface="+mn-lt"/>
                <a:ea typeface="+mn-ea"/>
                <a:cs typeface="+mn-cs"/>
              </a:rPr>
              <a:t>Is</a:t>
            </a:r>
            <a:r>
              <a:rPr lang="es-ES_tradnl" sz="900" kern="1200" dirty="0">
                <a:solidFill>
                  <a:schemeClr val="tx1"/>
                </a:solidFill>
                <a:effectLst/>
                <a:latin typeface="+mn-lt"/>
                <a:ea typeface="+mn-ea"/>
                <a:cs typeface="+mn-cs"/>
              </a:rPr>
              <a:t> Job </a:t>
            </a:r>
            <a:r>
              <a:rPr lang="es-ES_tradnl" sz="900" kern="1200" dirty="0" err="1">
                <a:solidFill>
                  <a:schemeClr val="tx1"/>
                </a:solidFill>
                <a:effectLst/>
                <a:latin typeface="+mn-lt"/>
                <a:ea typeface="+mn-ea"/>
                <a:cs typeface="+mn-cs"/>
              </a:rPr>
              <a:t>Satisfaction</a:t>
            </a:r>
            <a:r>
              <a:rPr lang="es-ES_tradnl" sz="900" kern="1200" dirty="0">
                <a:solidFill>
                  <a:schemeClr val="tx1"/>
                </a:solidFill>
                <a:effectLst/>
                <a:latin typeface="+mn-lt"/>
                <a:ea typeface="+mn-ea"/>
                <a:cs typeface="+mn-cs"/>
              </a:rPr>
              <a:t>? (And </a:t>
            </a:r>
            <a:r>
              <a:rPr lang="es-ES_tradnl" sz="900" kern="1200" dirty="0" err="1">
                <a:solidFill>
                  <a:schemeClr val="tx1"/>
                </a:solidFill>
                <a:effectLst/>
                <a:latin typeface="+mn-lt"/>
                <a:ea typeface="+mn-ea"/>
                <a:cs typeface="+mn-cs"/>
              </a:rPr>
              <a:t>How</a:t>
            </a:r>
            <a:r>
              <a:rPr lang="es-ES_tradnl" sz="900" kern="1200" dirty="0">
                <a:solidFill>
                  <a:schemeClr val="tx1"/>
                </a:solidFill>
                <a:effectLst/>
                <a:latin typeface="+mn-lt"/>
                <a:ea typeface="+mn-ea"/>
                <a:cs typeface="+mn-cs"/>
              </a:rPr>
              <a:t> </a:t>
            </a:r>
            <a:r>
              <a:rPr lang="es-ES_tradnl" sz="900" kern="1200" dirty="0" err="1">
                <a:solidFill>
                  <a:schemeClr val="tx1"/>
                </a:solidFill>
                <a:effectLst/>
                <a:latin typeface="+mn-lt"/>
                <a:ea typeface="+mn-ea"/>
                <a:cs typeface="+mn-cs"/>
              </a:rPr>
              <a:t>to</a:t>
            </a:r>
            <a:r>
              <a:rPr lang="es-ES_tradnl" sz="900" kern="1200" dirty="0">
                <a:solidFill>
                  <a:schemeClr val="tx1"/>
                </a:solidFill>
                <a:effectLst/>
                <a:latin typeface="+mn-lt"/>
                <a:ea typeface="+mn-ea"/>
                <a:cs typeface="+mn-cs"/>
              </a:rPr>
              <a:t> </a:t>
            </a:r>
            <a:r>
              <a:rPr lang="es-ES_tradnl" sz="900" kern="1200" dirty="0" err="1">
                <a:solidFill>
                  <a:schemeClr val="tx1"/>
                </a:solidFill>
                <a:effectLst/>
                <a:latin typeface="+mn-lt"/>
                <a:ea typeface="+mn-ea"/>
                <a:cs typeface="+mn-cs"/>
              </a:rPr>
              <a:t>Increase</a:t>
            </a:r>
            <a:r>
              <a:rPr lang="es-ES_tradnl" sz="900" kern="1200" dirty="0">
                <a:solidFill>
                  <a:schemeClr val="tx1"/>
                </a:solidFill>
                <a:effectLst/>
                <a:latin typeface="+mn-lt"/>
                <a:ea typeface="+mn-ea"/>
                <a:cs typeface="+mn-cs"/>
              </a:rPr>
              <a:t> </a:t>
            </a:r>
            <a:r>
              <a:rPr lang="es-ES_tradnl" sz="900" kern="1200" dirty="0" err="1">
                <a:solidFill>
                  <a:schemeClr val="tx1"/>
                </a:solidFill>
                <a:effectLst/>
                <a:latin typeface="+mn-lt"/>
                <a:ea typeface="+mn-ea"/>
                <a:cs typeface="+mn-cs"/>
              </a:rPr>
              <a:t>Yours</a:t>
            </a:r>
            <a:r>
              <a:rPr lang="es-ES_tradnl" sz="900" kern="1200" dirty="0">
                <a:solidFill>
                  <a:schemeClr val="tx1"/>
                </a:solidFill>
                <a:effectLst/>
                <a:latin typeface="+mn-lt"/>
                <a:ea typeface="+mn-ea"/>
                <a:cs typeface="+mn-cs"/>
              </a:rPr>
              <a:t>)” [¿Qué es la satisfacción laboral? Y cómo aumentarla], </a:t>
            </a:r>
            <a:r>
              <a:rPr lang="es-ES_tradnl" sz="900" kern="1200" dirty="0" err="1">
                <a:solidFill>
                  <a:schemeClr val="tx1"/>
                </a:solidFill>
                <a:effectLst/>
                <a:latin typeface="+mn-lt"/>
                <a:ea typeface="+mn-ea"/>
                <a:cs typeface="+mn-cs"/>
              </a:rPr>
              <a:t>Knowadays</a:t>
            </a:r>
            <a:r>
              <a:rPr lang="es-ES_tradnl" sz="900" kern="1200" dirty="0">
                <a:solidFill>
                  <a:schemeClr val="tx1"/>
                </a:solidFill>
                <a:effectLst/>
                <a:latin typeface="+mn-lt"/>
                <a:ea typeface="+mn-ea"/>
                <a:cs typeface="+mn-cs"/>
              </a:rPr>
              <a:t>, Abril 2, 2023, https://</a:t>
            </a:r>
            <a:r>
              <a:rPr lang="es-ES_tradnl" sz="900" kern="1200" dirty="0" err="1">
                <a:solidFill>
                  <a:schemeClr val="tx1"/>
                </a:solidFill>
                <a:effectLst/>
                <a:latin typeface="+mn-lt"/>
                <a:ea typeface="+mn-ea"/>
                <a:cs typeface="+mn-cs"/>
              </a:rPr>
              <a:t>knowadays.com</a:t>
            </a:r>
            <a:r>
              <a:rPr lang="es-ES_tradnl" sz="900" kern="1200" dirty="0">
                <a:solidFill>
                  <a:schemeClr val="tx1"/>
                </a:solidFill>
                <a:effectLst/>
                <a:latin typeface="+mn-lt"/>
                <a:ea typeface="+mn-ea"/>
                <a:cs typeface="+mn-cs"/>
              </a:rPr>
              <a:t>/blog/</a:t>
            </a:r>
            <a:r>
              <a:rPr lang="es-ES_tradnl" sz="900" kern="1200" dirty="0" err="1">
                <a:solidFill>
                  <a:schemeClr val="tx1"/>
                </a:solidFill>
                <a:effectLst/>
                <a:latin typeface="+mn-lt"/>
                <a:ea typeface="+mn-ea"/>
                <a:cs typeface="+mn-cs"/>
              </a:rPr>
              <a:t>what</a:t>
            </a:r>
            <a:r>
              <a:rPr lang="es-ES_tradnl" sz="900" kern="1200" dirty="0">
                <a:solidFill>
                  <a:schemeClr val="tx1"/>
                </a:solidFill>
                <a:effectLst/>
                <a:latin typeface="+mn-lt"/>
                <a:ea typeface="+mn-ea"/>
                <a:cs typeface="+mn-cs"/>
              </a:rPr>
              <a:t>-</a:t>
            </a:r>
            <a:r>
              <a:rPr lang="es-ES_tradnl" sz="900" kern="1200" dirty="0" err="1">
                <a:solidFill>
                  <a:schemeClr val="tx1"/>
                </a:solidFill>
                <a:effectLst/>
                <a:latin typeface="+mn-lt"/>
                <a:ea typeface="+mn-ea"/>
                <a:cs typeface="+mn-cs"/>
              </a:rPr>
              <a:t>is</a:t>
            </a:r>
            <a:r>
              <a:rPr lang="es-ES_tradnl" sz="900" kern="1200" dirty="0">
                <a:solidFill>
                  <a:schemeClr val="tx1"/>
                </a:solidFill>
                <a:effectLst/>
                <a:latin typeface="+mn-lt"/>
                <a:ea typeface="+mn-ea"/>
                <a:cs typeface="+mn-cs"/>
              </a:rPr>
              <a:t>-</a:t>
            </a:r>
            <a:r>
              <a:rPr lang="es-ES_tradnl" sz="900" kern="1200" dirty="0" err="1">
                <a:solidFill>
                  <a:schemeClr val="tx1"/>
                </a:solidFill>
                <a:effectLst/>
                <a:latin typeface="+mn-lt"/>
                <a:ea typeface="+mn-ea"/>
                <a:cs typeface="+mn-cs"/>
              </a:rPr>
              <a:t>job</a:t>
            </a:r>
            <a:r>
              <a:rPr lang="es-ES_tradnl" sz="900" kern="1200" dirty="0">
                <a:solidFill>
                  <a:schemeClr val="tx1"/>
                </a:solidFill>
                <a:effectLst/>
                <a:latin typeface="+mn-lt"/>
                <a:ea typeface="+mn-ea"/>
                <a:cs typeface="+mn-cs"/>
              </a:rPr>
              <a:t>-</a:t>
            </a:r>
            <a:r>
              <a:rPr lang="es-ES_tradnl" sz="900" kern="1200" dirty="0" err="1">
                <a:solidFill>
                  <a:schemeClr val="tx1"/>
                </a:solidFill>
                <a:effectLst/>
                <a:latin typeface="+mn-lt"/>
                <a:ea typeface="+mn-ea"/>
                <a:cs typeface="+mn-cs"/>
              </a:rPr>
              <a:t>satisfaction</a:t>
            </a:r>
            <a:r>
              <a:rPr lang="es-ES_tradnl" sz="900" kern="1200" dirty="0">
                <a:solidFill>
                  <a:schemeClr val="tx1"/>
                </a:solidFill>
                <a:effectLst/>
                <a:latin typeface="+mn-lt"/>
                <a:ea typeface="+mn-ea"/>
                <a:cs typeface="+mn-cs"/>
              </a:rPr>
              <a:t>-and-</a:t>
            </a:r>
            <a:r>
              <a:rPr lang="es-ES_tradnl" sz="900" kern="1200" dirty="0" err="1">
                <a:solidFill>
                  <a:schemeClr val="tx1"/>
                </a:solidFill>
                <a:effectLst/>
                <a:latin typeface="+mn-lt"/>
                <a:ea typeface="+mn-ea"/>
                <a:cs typeface="+mn-cs"/>
              </a:rPr>
              <a:t>how</a:t>
            </a:r>
            <a:r>
              <a:rPr lang="es-ES_tradnl" sz="900" kern="1200" dirty="0">
                <a:solidFill>
                  <a:schemeClr val="tx1"/>
                </a:solidFill>
                <a:effectLst/>
                <a:latin typeface="+mn-lt"/>
                <a:ea typeface="+mn-ea"/>
                <a:cs typeface="+mn-cs"/>
              </a:rPr>
              <a:t>-</a:t>
            </a:r>
            <a:r>
              <a:rPr lang="es-ES_tradnl" sz="900" kern="1200" dirty="0" err="1">
                <a:solidFill>
                  <a:schemeClr val="tx1"/>
                </a:solidFill>
                <a:effectLst/>
                <a:latin typeface="+mn-lt"/>
                <a:ea typeface="+mn-ea"/>
                <a:cs typeface="+mn-cs"/>
              </a:rPr>
              <a:t>to-increase-yours</a:t>
            </a:r>
            <a:r>
              <a:rPr lang="es-ES_tradnl" sz="900" kern="1200" dirty="0">
                <a:solidFill>
                  <a:schemeClr val="tx1"/>
                </a:solidFill>
                <a:effectLst/>
                <a:latin typeface="+mn-lt"/>
                <a:ea typeface="+mn-ea"/>
                <a:cs typeface="+mn-cs"/>
              </a:rPr>
              <a:t>/</a:t>
            </a:r>
          </a:p>
          <a:p>
            <a:endParaRPr lang="es-ES_tradnl"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a:effectLst/>
                <a:latin typeface="Franklin Gothic Book" panose="020B0503020102020204" pitchFamily="34" charset="0"/>
              </a:rPr>
              <a:t>Colosenses</a:t>
            </a:r>
            <a:r>
              <a:rPr lang="en-US" b="1" dirty="0">
                <a:effectLst/>
                <a:latin typeface="Franklin Gothic Book" panose="020B0503020102020204" pitchFamily="34" charset="0"/>
              </a:rPr>
              <a:t> 3:22–24; 1 </a:t>
            </a:r>
            <a:r>
              <a:rPr lang="en-US" b="1" dirty="0" err="1">
                <a:effectLst/>
                <a:latin typeface="Franklin Gothic Book" panose="020B0503020102020204" pitchFamily="34" charset="0"/>
              </a:rPr>
              <a:t>Tesalonicenses</a:t>
            </a:r>
            <a:r>
              <a:rPr lang="en-US" b="1" dirty="0">
                <a:effectLst/>
                <a:latin typeface="Franklin Gothic Book" panose="020B0503020102020204" pitchFamily="34" charset="0"/>
              </a:rPr>
              <a:t> 2:9; 4:11,12</a:t>
            </a:r>
          </a:p>
          <a:p>
            <a:endParaRPr lang="en-US"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22 </a:t>
            </a:r>
            <a:r>
              <a:rPr lang="en-US" sz="1200" b="0" i="0" kern="1200" dirty="0" err="1">
                <a:solidFill>
                  <a:schemeClr val="tx1"/>
                </a:solidFill>
                <a:effectLst/>
                <a:latin typeface="+mn-lt"/>
                <a:ea typeface="+mn-ea"/>
                <a:cs typeface="+mn-cs"/>
              </a:rPr>
              <a:t>Siervos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obedeced</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en</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todo</a:t>
            </a:r>
            <a:r>
              <a:rPr lang="en-US" sz="1200" b="0" i="0" kern="1200" dirty="0">
                <a:solidFill>
                  <a:schemeClr val="tx1"/>
                </a:solidFill>
                <a:effectLst/>
                <a:latin typeface="+mn-lt"/>
                <a:ea typeface="+mn-ea"/>
                <a:cs typeface="+mn-cs"/>
              </a:rPr>
              <a:t> a </a:t>
            </a:r>
            <a:r>
              <a:rPr lang="en-US" sz="1200" b="0" i="0" kern="1200" dirty="0" err="1">
                <a:solidFill>
                  <a:schemeClr val="tx1"/>
                </a:solidFill>
                <a:effectLst/>
                <a:latin typeface="+mn-lt"/>
                <a:ea typeface="+mn-ea"/>
                <a:cs typeface="+mn-cs"/>
              </a:rPr>
              <a:t>vuestros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amos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terrenales</a:t>
            </a:r>
            <a:r>
              <a:rPr lang="en-US" sz="1200" b="0" i="0" kern="1200" dirty="0">
                <a:solidFill>
                  <a:schemeClr val="tx1"/>
                </a:solidFill>
                <a:effectLst/>
                <a:latin typeface="+mn-lt"/>
                <a:ea typeface="+mn-ea"/>
                <a:cs typeface="+mn-cs"/>
              </a:rPr>
              <a:t>, no </a:t>
            </a:r>
            <a:r>
              <a:rPr lang="en-US" sz="1200" b="0" i="0" kern="1200" dirty="0" err="1">
                <a:solidFill>
                  <a:schemeClr val="tx1"/>
                </a:solidFill>
                <a:effectLst/>
                <a:latin typeface="+mn-lt"/>
                <a:ea typeface="+mn-ea"/>
                <a:cs typeface="+mn-cs"/>
              </a:rPr>
              <a:t>sirviendo</a:t>
            </a:r>
            <a:r>
              <a:rPr lang="en-US" sz="1200" b="0" i="0" kern="1200" dirty="0">
                <a:solidFill>
                  <a:schemeClr val="tx1"/>
                </a:solidFill>
                <a:effectLst/>
                <a:latin typeface="+mn-lt"/>
                <a:ea typeface="+mn-ea"/>
                <a:cs typeface="+mn-cs"/>
              </a:rPr>
              <a:t> al </a:t>
            </a:r>
            <a:r>
              <a:rPr lang="en-US" sz="1200" b="0" i="0" kern="1200" dirty="0" err="1">
                <a:solidFill>
                  <a:schemeClr val="tx1"/>
                </a:solidFill>
                <a:effectLst/>
                <a:latin typeface="+mn-lt"/>
                <a:ea typeface="+mn-ea"/>
                <a:cs typeface="+mn-cs"/>
              </a:rPr>
              <a:t>ojo</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como</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los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que</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quieren</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agradar</a:t>
            </a:r>
            <a:r>
              <a:rPr lang="en-US" sz="1200" b="0" i="0" kern="1200" dirty="0">
                <a:solidFill>
                  <a:schemeClr val="tx1"/>
                </a:solidFill>
                <a:effectLst/>
                <a:latin typeface="+mn-lt"/>
                <a:ea typeface="+mn-ea"/>
                <a:cs typeface="+mn-cs"/>
              </a:rPr>
              <a:t> a </a:t>
            </a:r>
            <a:r>
              <a:rPr lang="en-US" sz="1200" b="0" i="0" kern="1200" dirty="0" err="1">
                <a:solidFill>
                  <a:schemeClr val="tx1"/>
                </a:solidFill>
                <a:effectLst/>
                <a:latin typeface="+mn-lt"/>
                <a:ea typeface="+mn-ea"/>
                <a:cs typeface="+mn-cs"/>
              </a:rPr>
              <a:t>los</a:t>
            </a:r>
            <a:r>
              <a:rPr lang="en-US" sz="1200" b="0" i="0" kern="1200" dirty="0">
                <a:solidFill>
                  <a:schemeClr val="tx1"/>
                </a:solidFill>
                <a:effectLst/>
                <a:latin typeface="+mn-lt"/>
                <a:ea typeface="+mn-ea"/>
                <a:cs typeface="+mn-cs"/>
              </a:rPr>
              <a:t> hombres, </a:t>
            </a:r>
            <a:r>
              <a:rPr lang="en-US" sz="1200" b="0" i="0" kern="1200" dirty="0" err="1">
                <a:solidFill>
                  <a:schemeClr val="tx1"/>
                </a:solidFill>
                <a:effectLst/>
                <a:latin typeface="+mn-lt"/>
                <a:ea typeface="+mn-ea"/>
                <a:cs typeface="+mn-cs"/>
              </a:rPr>
              <a:t>sino</a:t>
            </a:r>
            <a:r>
              <a:rPr lang="en-US" sz="1200" b="0" i="0" kern="1200" dirty="0">
                <a:solidFill>
                  <a:schemeClr val="tx1"/>
                </a:solidFill>
                <a:effectLst/>
                <a:latin typeface="+mn-lt"/>
                <a:ea typeface="+mn-ea"/>
                <a:cs typeface="+mn-cs"/>
              </a:rPr>
              <a:t> con </a:t>
            </a:r>
            <a:r>
              <a:rPr lang="en-US" sz="1200" b="0" i="0" kern="1200" dirty="0" err="1">
                <a:solidFill>
                  <a:schemeClr val="tx1"/>
                </a:solidFill>
                <a:effectLst/>
                <a:latin typeface="+mn-lt"/>
                <a:ea typeface="+mn-ea"/>
                <a:cs typeface="+mn-cs"/>
              </a:rPr>
              <a:t>corazón</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sincero</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temiendo</a:t>
            </a:r>
            <a:r>
              <a:rPr lang="en-US" sz="1200" b="0" i="0" kern="1200" dirty="0">
                <a:solidFill>
                  <a:schemeClr val="tx1"/>
                </a:solidFill>
                <a:effectLst/>
                <a:latin typeface="+mn-lt"/>
                <a:ea typeface="+mn-ea"/>
                <a:cs typeface="+mn-cs"/>
              </a:rPr>
              <a:t> a Dios. </a:t>
            </a:r>
            <a:r>
              <a:rPr lang="en-US" sz="1200" b="1" i="0" kern="1200" baseline="30000" dirty="0">
                <a:solidFill>
                  <a:schemeClr val="tx1"/>
                </a:solidFill>
                <a:effectLst/>
                <a:latin typeface="+mn-lt"/>
                <a:ea typeface="+mn-ea"/>
                <a:cs typeface="+mn-cs"/>
              </a:rPr>
              <a:t>23 </a:t>
            </a:r>
            <a:r>
              <a:rPr lang="en-US" sz="1200" b="0" i="0" kern="1200" dirty="0">
                <a:solidFill>
                  <a:schemeClr val="tx1"/>
                </a:solidFill>
                <a:effectLst/>
                <a:latin typeface="+mn-lt"/>
                <a:ea typeface="+mn-ea"/>
                <a:cs typeface="+mn-cs"/>
              </a:rPr>
              <a:t>Y </a:t>
            </a:r>
            <a:r>
              <a:rPr lang="en-US" sz="1200" b="0" i="0" kern="1200" dirty="0" err="1">
                <a:solidFill>
                  <a:schemeClr val="tx1"/>
                </a:solidFill>
                <a:effectLst/>
                <a:latin typeface="+mn-lt"/>
                <a:ea typeface="+mn-ea"/>
                <a:cs typeface="+mn-cs"/>
              </a:rPr>
              <a:t>todo</a:t>
            </a:r>
            <a:r>
              <a:rPr lang="en-US" sz="1200" b="0" i="0" kern="1200" dirty="0">
                <a:solidFill>
                  <a:schemeClr val="tx1"/>
                </a:solidFill>
                <a:effectLst/>
                <a:latin typeface="+mn-lt"/>
                <a:ea typeface="+mn-ea"/>
                <a:cs typeface="+mn-cs"/>
              </a:rPr>
              <a:t> lo </a:t>
            </a:r>
            <a:r>
              <a:rPr lang="en-US" sz="1200" b="0" i="0" kern="1200" dirty="0" err="1">
                <a:solidFill>
                  <a:schemeClr val="tx1"/>
                </a:solidFill>
                <a:effectLst/>
                <a:latin typeface="+mn-lt"/>
                <a:ea typeface="+mn-ea"/>
                <a:cs typeface="+mn-cs"/>
              </a:rPr>
              <a:t>que</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hagáis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hacedlo</a:t>
            </a:r>
            <a:r>
              <a:rPr lang="en-US" sz="1200" b="0" i="0" kern="1200" dirty="0">
                <a:solidFill>
                  <a:schemeClr val="tx1"/>
                </a:solidFill>
                <a:effectLst/>
                <a:latin typeface="+mn-lt"/>
                <a:ea typeface="+mn-ea"/>
                <a:cs typeface="+mn-cs"/>
              </a:rPr>
              <a:t> de </a:t>
            </a:r>
            <a:r>
              <a:rPr lang="en-US" sz="1200" b="0" i="0" kern="1200" dirty="0" err="1">
                <a:solidFill>
                  <a:schemeClr val="tx1"/>
                </a:solidFill>
                <a:effectLst/>
                <a:latin typeface="+mn-lt"/>
                <a:ea typeface="+mn-ea"/>
                <a:cs typeface="+mn-cs"/>
              </a:rPr>
              <a:t>corazón</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como</a:t>
            </a:r>
            <a:r>
              <a:rPr lang="en-US" sz="1200" b="0" i="0" kern="1200" dirty="0">
                <a:solidFill>
                  <a:schemeClr val="tx1"/>
                </a:solidFill>
                <a:effectLst/>
                <a:latin typeface="+mn-lt"/>
                <a:ea typeface="+mn-ea"/>
                <a:cs typeface="+mn-cs"/>
              </a:rPr>
              <a:t> para </a:t>
            </a:r>
            <a:r>
              <a:rPr lang="en-US" sz="1200" b="0" i="0" kern="1200" dirty="0" err="1">
                <a:solidFill>
                  <a:schemeClr val="tx1"/>
                </a:solidFill>
                <a:effectLst/>
                <a:latin typeface="+mn-lt"/>
                <a:ea typeface="+mn-ea"/>
                <a:cs typeface="+mn-cs"/>
              </a:rPr>
              <a:t>el</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Señor</a:t>
            </a:r>
            <a:r>
              <a:rPr lang="en-US" sz="1200" b="0" i="0" kern="1200" dirty="0">
                <a:solidFill>
                  <a:schemeClr val="tx1"/>
                </a:solidFill>
                <a:effectLst/>
                <a:latin typeface="+mn-lt"/>
                <a:ea typeface="+mn-ea"/>
                <a:cs typeface="+mn-cs"/>
              </a:rPr>
              <a:t> y no para </a:t>
            </a:r>
            <a:r>
              <a:rPr lang="en-US" sz="1200" b="0" i="0" kern="1200" dirty="0" err="1">
                <a:solidFill>
                  <a:schemeClr val="tx1"/>
                </a:solidFill>
                <a:effectLst/>
                <a:latin typeface="+mn-lt"/>
                <a:ea typeface="+mn-ea"/>
                <a:cs typeface="+mn-cs"/>
              </a:rPr>
              <a:t>los</a:t>
            </a:r>
            <a:r>
              <a:rPr lang="en-US" sz="1200" b="0" i="0" kern="1200" dirty="0">
                <a:solidFill>
                  <a:schemeClr val="tx1"/>
                </a:solidFill>
                <a:effectLst/>
                <a:latin typeface="+mn-lt"/>
                <a:ea typeface="+mn-ea"/>
                <a:cs typeface="+mn-cs"/>
              </a:rPr>
              <a:t> hombres; </a:t>
            </a:r>
            <a:r>
              <a:rPr lang="en-US" sz="1200" b="1" i="0" kern="1200" baseline="30000" dirty="0">
                <a:solidFill>
                  <a:schemeClr val="tx1"/>
                </a:solidFill>
                <a:effectLst/>
                <a:latin typeface="+mn-lt"/>
                <a:ea typeface="+mn-ea"/>
                <a:cs typeface="+mn-cs"/>
              </a:rPr>
              <a:t>24 </a:t>
            </a:r>
            <a:r>
              <a:rPr lang="en-US" sz="1200" b="0" i="0" kern="1200" dirty="0" err="1">
                <a:solidFill>
                  <a:schemeClr val="tx1"/>
                </a:solidFill>
                <a:effectLst/>
                <a:latin typeface="+mn-lt"/>
                <a:ea typeface="+mn-ea"/>
                <a:cs typeface="+mn-cs"/>
              </a:rPr>
              <a:t>sabiendo</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que</a:t>
            </a:r>
            <a:r>
              <a:rPr lang="en-US" sz="1200" b="0" i="0" kern="1200" dirty="0">
                <a:solidFill>
                  <a:schemeClr val="tx1"/>
                </a:solidFill>
                <a:effectLst/>
                <a:latin typeface="+mn-lt"/>
                <a:ea typeface="+mn-ea"/>
                <a:cs typeface="+mn-cs"/>
              </a:rPr>
              <a:t> del </a:t>
            </a:r>
            <a:r>
              <a:rPr lang="en-US" sz="1200" b="0" i="0" kern="1200" dirty="0" err="1">
                <a:solidFill>
                  <a:schemeClr val="tx1"/>
                </a:solidFill>
                <a:effectLst/>
                <a:latin typeface="+mn-lt"/>
                <a:ea typeface="+mn-ea"/>
                <a:cs typeface="+mn-cs"/>
              </a:rPr>
              <a:t>Señor</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recibiréis</a:t>
            </a:r>
            <a:r>
              <a:rPr lang="en-US" sz="1200" b="0" i="0" kern="1200" dirty="0">
                <a:solidFill>
                  <a:schemeClr val="tx1"/>
                </a:solidFill>
                <a:effectLst/>
                <a:latin typeface="+mn-lt"/>
                <a:ea typeface="+mn-ea"/>
                <a:cs typeface="+mn-cs"/>
              </a:rPr>
              <a:t> la </a:t>
            </a:r>
            <a:r>
              <a:rPr lang="en-US" sz="1200" b="0" i="0" kern="1200" dirty="0" err="1">
                <a:solidFill>
                  <a:schemeClr val="tx1"/>
                </a:solidFill>
                <a:effectLst/>
                <a:latin typeface="+mn-lt"/>
                <a:ea typeface="+mn-ea"/>
                <a:cs typeface="+mn-cs"/>
              </a:rPr>
              <a:t>recompensa</a:t>
            </a:r>
            <a:r>
              <a:rPr lang="en-US" sz="1200" b="0" i="0" kern="1200" dirty="0">
                <a:solidFill>
                  <a:schemeClr val="tx1"/>
                </a:solidFill>
                <a:effectLst/>
                <a:latin typeface="+mn-lt"/>
                <a:ea typeface="+mn-ea"/>
                <a:cs typeface="+mn-cs"/>
              </a:rPr>
              <a:t> de la </a:t>
            </a:r>
            <a:r>
              <a:rPr lang="en-US" sz="1200" b="0" i="0" kern="1200" dirty="0" err="1">
                <a:solidFill>
                  <a:schemeClr val="tx1"/>
                </a:solidFill>
                <a:effectLst/>
                <a:latin typeface="+mn-lt"/>
                <a:ea typeface="+mn-ea"/>
                <a:cs typeface="+mn-cs"/>
              </a:rPr>
              <a:t>herencia</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porque</a:t>
            </a:r>
            <a:r>
              <a:rPr lang="en-US" sz="1200" b="0" i="0" kern="1200" dirty="0">
                <a:solidFill>
                  <a:schemeClr val="tx1"/>
                </a:solidFill>
                <a:effectLst/>
                <a:latin typeface="+mn-lt"/>
                <a:ea typeface="+mn-ea"/>
                <a:cs typeface="+mn-cs"/>
              </a:rPr>
              <a:t> a Cristo </a:t>
            </a:r>
            <a:r>
              <a:rPr lang="en-US" sz="1200" b="0" i="0" kern="1200" dirty="0" err="1">
                <a:solidFill>
                  <a:schemeClr val="tx1"/>
                </a:solidFill>
                <a:effectLst/>
                <a:latin typeface="+mn-lt"/>
                <a:ea typeface="+mn-ea"/>
                <a:cs typeface="+mn-cs"/>
              </a:rPr>
              <a:t>el</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Señor</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servís</a:t>
            </a:r>
            <a:r>
              <a:rPr lang="en-US" sz="1200" b="0" i="0" kern="1200" dirty="0">
                <a:solidFill>
                  <a:schemeClr val="tx1"/>
                </a:solidFill>
                <a:effectLst/>
                <a:latin typeface="+mn-lt"/>
                <a:ea typeface="+mn-ea"/>
                <a:cs typeface="+mn-cs"/>
              </a:rPr>
              <a:t>.</a:t>
            </a:r>
          </a:p>
          <a:p>
            <a:endParaRPr lang="en-US" sz="1200" b="0" i="0" kern="1200" dirty="0">
              <a:solidFill>
                <a:schemeClr val="tx1"/>
              </a:solidFill>
              <a:effectLst/>
              <a:latin typeface="+mn-lt"/>
              <a:ea typeface="+mn-ea"/>
              <a:cs typeface="+mn-cs"/>
            </a:endParaRPr>
          </a:p>
          <a:p>
            <a:r>
              <a:rPr lang="en-US" sz="1200" b="1" i="0" kern="1200" baseline="30000" dirty="0">
                <a:solidFill>
                  <a:schemeClr val="tx1"/>
                </a:solidFill>
                <a:effectLst/>
                <a:latin typeface="+mn-lt"/>
                <a:ea typeface="+mn-ea"/>
                <a:cs typeface="+mn-cs"/>
              </a:rPr>
              <a:t>9 </a:t>
            </a:r>
            <a:r>
              <a:rPr lang="en-US" sz="1200" b="0" i="0" kern="1200" dirty="0" err="1">
                <a:solidFill>
                  <a:schemeClr val="tx1"/>
                </a:solidFill>
                <a:effectLst/>
                <a:latin typeface="+mn-lt"/>
                <a:ea typeface="+mn-ea"/>
                <a:cs typeface="+mn-cs"/>
              </a:rPr>
              <a:t>Porque</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os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acordáis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hermanos</a:t>
            </a:r>
            <a:r>
              <a:rPr lang="en-US" sz="1200" b="0" i="0" kern="1200" dirty="0">
                <a:solidFill>
                  <a:schemeClr val="tx1"/>
                </a:solidFill>
                <a:effectLst/>
                <a:latin typeface="+mn-lt"/>
                <a:ea typeface="+mn-ea"/>
                <a:cs typeface="+mn-cs"/>
              </a:rPr>
              <a:t>, de </a:t>
            </a:r>
            <a:r>
              <a:rPr lang="en-US" sz="1200" b="0" i="0" kern="1200" dirty="0" err="1">
                <a:solidFill>
                  <a:schemeClr val="tx1"/>
                </a:solidFill>
                <a:effectLst/>
                <a:latin typeface="+mn-lt"/>
                <a:ea typeface="+mn-ea"/>
                <a:cs typeface="+mn-cs"/>
              </a:rPr>
              <a:t>nuestro</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trabajo</a:t>
            </a:r>
            <a:r>
              <a:rPr lang="en-US" sz="1200" b="0" i="0" kern="1200" dirty="0">
                <a:solidFill>
                  <a:schemeClr val="tx1"/>
                </a:solidFill>
                <a:effectLst/>
                <a:latin typeface="+mn-lt"/>
                <a:ea typeface="+mn-ea"/>
                <a:cs typeface="+mn-cs"/>
              </a:rPr>
              <a:t> y </a:t>
            </a:r>
            <a:r>
              <a:rPr lang="en-US" sz="1200" b="0" i="0" kern="1200" dirty="0" err="1">
                <a:solidFill>
                  <a:schemeClr val="tx1"/>
                </a:solidFill>
                <a:effectLst/>
                <a:latin typeface="+mn-lt"/>
                <a:ea typeface="+mn-ea"/>
                <a:cs typeface="+mn-cs"/>
              </a:rPr>
              <a:t>fatiga</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cómo</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trabajando</a:t>
            </a:r>
            <a:r>
              <a:rPr lang="en-US" sz="1200" b="0" i="0" kern="1200" dirty="0">
                <a:solidFill>
                  <a:schemeClr val="tx1"/>
                </a:solidFill>
                <a:effectLst/>
                <a:latin typeface="+mn-lt"/>
                <a:ea typeface="+mn-ea"/>
                <a:cs typeface="+mn-cs"/>
              </a:rPr>
              <a:t> de </a:t>
            </a:r>
            <a:r>
              <a:rPr lang="en-US" sz="1200" b="0" i="0" kern="1200" dirty="0" err="1">
                <a:solidFill>
                  <a:schemeClr val="tx1"/>
                </a:solidFill>
                <a:effectLst/>
                <a:latin typeface="+mn-lt"/>
                <a:ea typeface="+mn-ea"/>
                <a:cs typeface="+mn-cs"/>
              </a:rPr>
              <a:t>noche</a:t>
            </a:r>
            <a:r>
              <a:rPr lang="en-US" sz="1200" b="0" i="0" kern="1200" dirty="0">
                <a:solidFill>
                  <a:schemeClr val="tx1"/>
                </a:solidFill>
                <a:effectLst/>
                <a:latin typeface="+mn-lt"/>
                <a:ea typeface="+mn-ea"/>
                <a:cs typeface="+mn-cs"/>
              </a:rPr>
              <a:t> y de día, para no ser </a:t>
            </a:r>
            <a:r>
              <a:rPr lang="en-US" sz="1200" b="0" i="0" kern="1200" dirty="0" err="1">
                <a:solidFill>
                  <a:schemeClr val="tx1"/>
                </a:solidFill>
                <a:effectLst/>
                <a:latin typeface="+mn-lt"/>
                <a:ea typeface="+mn-ea"/>
                <a:cs typeface="+mn-cs"/>
              </a:rPr>
              <a:t>gravosos</a:t>
            </a:r>
            <a:r>
              <a:rPr lang="en-US" sz="1200" b="0" i="0" kern="1200" dirty="0">
                <a:solidFill>
                  <a:schemeClr val="tx1"/>
                </a:solidFill>
                <a:effectLst/>
                <a:latin typeface="+mn-lt"/>
                <a:ea typeface="+mn-ea"/>
                <a:cs typeface="+mn-cs"/>
              </a:rPr>
              <a:t> a </a:t>
            </a:r>
            <a:r>
              <a:rPr lang="en-US" sz="1200" b="0" i="0" kern="1200" dirty="0" err="1">
                <a:solidFill>
                  <a:schemeClr val="tx1"/>
                </a:solidFill>
                <a:effectLst/>
                <a:latin typeface="+mn-lt"/>
                <a:ea typeface="+mn-ea"/>
                <a:cs typeface="+mn-cs"/>
              </a:rPr>
              <a:t>ninguno</a:t>
            </a:r>
            <a:r>
              <a:rPr lang="en-US" sz="1200" b="0" i="0" kern="1200" dirty="0">
                <a:solidFill>
                  <a:schemeClr val="tx1"/>
                </a:solidFill>
                <a:effectLst/>
                <a:latin typeface="+mn-lt"/>
                <a:ea typeface="+mn-ea"/>
                <a:cs typeface="+mn-cs"/>
              </a:rPr>
              <a:t> de </a:t>
            </a:r>
            <a:r>
              <a:rPr lang="en-US" sz="1200" b="0" i="0" kern="1200" dirty="0" err="1">
                <a:solidFill>
                  <a:schemeClr val="tx1"/>
                </a:solidFill>
                <a:effectLst/>
                <a:latin typeface="+mn-lt"/>
                <a:ea typeface="+mn-ea"/>
                <a:cs typeface="+mn-cs"/>
              </a:rPr>
              <a:t>vosotros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os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predicamos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el</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evangelio</a:t>
            </a:r>
            <a:r>
              <a:rPr lang="en-US" sz="1200" b="0" i="0" kern="1200" dirty="0">
                <a:solidFill>
                  <a:schemeClr val="tx1"/>
                </a:solidFill>
                <a:effectLst/>
                <a:latin typeface="+mn-lt"/>
                <a:ea typeface="+mn-ea"/>
                <a:cs typeface="+mn-cs"/>
              </a:rPr>
              <a:t> de Dios. </a:t>
            </a:r>
          </a:p>
          <a:p>
            <a:endParaRPr lang="en-US" sz="1200" b="0" i="0" kern="1200" dirty="0">
              <a:solidFill>
                <a:schemeClr val="tx1"/>
              </a:solidFill>
              <a:effectLst/>
              <a:latin typeface="+mn-lt"/>
              <a:ea typeface="+mn-ea"/>
              <a:cs typeface="+mn-cs"/>
            </a:endParaRPr>
          </a:p>
          <a:p>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y </a:t>
            </a:r>
            <a:r>
              <a:rPr lang="en-US" sz="1200" b="0" i="0" kern="1200" dirty="0" err="1">
                <a:solidFill>
                  <a:schemeClr val="tx1"/>
                </a:solidFill>
                <a:effectLst/>
                <a:latin typeface="+mn-lt"/>
                <a:ea typeface="+mn-ea"/>
                <a:cs typeface="+mn-cs"/>
              </a:rPr>
              <a:t>que</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procuréis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tener</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tranquilidad</a:t>
            </a:r>
            <a:r>
              <a:rPr lang="en-US" sz="1200" b="0" i="0" kern="1200" dirty="0">
                <a:solidFill>
                  <a:schemeClr val="tx1"/>
                </a:solidFill>
                <a:effectLst/>
                <a:latin typeface="+mn-lt"/>
                <a:ea typeface="+mn-ea"/>
                <a:cs typeface="+mn-cs"/>
              </a:rPr>
              <a:t>, y </a:t>
            </a:r>
            <a:r>
              <a:rPr lang="en-US" sz="1200" b="0" i="0" kern="1200" dirty="0" err="1">
                <a:solidFill>
                  <a:schemeClr val="tx1"/>
                </a:solidFill>
                <a:effectLst/>
                <a:latin typeface="+mn-lt"/>
                <a:ea typeface="+mn-ea"/>
                <a:cs typeface="+mn-cs"/>
              </a:rPr>
              <a:t>ocuparos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en</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vuestros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negocios</a:t>
            </a:r>
            <a:r>
              <a:rPr lang="en-US" sz="1200" b="0" i="0" kern="1200" dirty="0">
                <a:solidFill>
                  <a:schemeClr val="tx1"/>
                </a:solidFill>
                <a:effectLst/>
                <a:latin typeface="+mn-lt"/>
                <a:ea typeface="+mn-ea"/>
                <a:cs typeface="+mn-cs"/>
              </a:rPr>
              <a:t>, y </a:t>
            </a:r>
            <a:r>
              <a:rPr lang="en-US" sz="1200" b="0" i="0" kern="1200" dirty="0" err="1">
                <a:solidFill>
                  <a:schemeClr val="tx1"/>
                </a:solidFill>
                <a:effectLst/>
                <a:latin typeface="+mn-lt"/>
                <a:ea typeface="+mn-ea"/>
                <a:cs typeface="+mn-cs"/>
              </a:rPr>
              <a:t>trabajar</a:t>
            </a:r>
            <a:r>
              <a:rPr lang="en-US" sz="1200" b="0" i="0" kern="1200" dirty="0">
                <a:solidFill>
                  <a:schemeClr val="tx1"/>
                </a:solidFill>
                <a:effectLst/>
                <a:latin typeface="+mn-lt"/>
                <a:ea typeface="+mn-ea"/>
                <a:cs typeface="+mn-cs"/>
              </a:rPr>
              <a:t> con </a:t>
            </a:r>
            <a:r>
              <a:rPr lang="en-US" sz="1200" b="0" i="0" kern="1200" dirty="0" err="1">
                <a:solidFill>
                  <a:schemeClr val="tx1"/>
                </a:solidFill>
                <a:effectLst/>
                <a:latin typeface="+mn-lt"/>
                <a:ea typeface="+mn-ea"/>
                <a:cs typeface="+mn-cs"/>
              </a:rPr>
              <a:t>vuestras</a:t>
            </a:r>
            <a:r>
              <a:rPr lang="en-US" sz="1200" b="0" i="0" kern="1200" dirty="0">
                <a:solidFill>
                  <a:schemeClr val="tx1"/>
                </a:solidFill>
                <a:effectLst/>
                <a:latin typeface="+mn-lt"/>
                <a:ea typeface="+mn-ea"/>
                <a:cs typeface="+mn-cs"/>
              </a:rPr>
              <a:t> manos de la </a:t>
            </a:r>
            <a:r>
              <a:rPr lang="en-US" sz="1200" b="0" i="0" kern="1200" dirty="0" err="1">
                <a:solidFill>
                  <a:schemeClr val="tx1"/>
                </a:solidFill>
                <a:effectLst/>
                <a:latin typeface="+mn-lt"/>
                <a:ea typeface="+mn-ea"/>
                <a:cs typeface="+mn-cs"/>
              </a:rPr>
              <a:t>manera</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que</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os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hemos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mandado</a:t>
            </a:r>
            <a:r>
              <a:rPr lang="en-US" sz="1200" b="0" i="0" kern="1200" dirty="0">
                <a:solidFill>
                  <a:schemeClr val="tx1"/>
                </a:solidFill>
                <a:effectLst/>
                <a:latin typeface="+mn-lt"/>
                <a:ea typeface="+mn-ea"/>
                <a:cs typeface="+mn-cs"/>
              </a:rPr>
              <a:t>, </a:t>
            </a:r>
            <a:r>
              <a:rPr lang="en-US" sz="1200" b="1" i="0" kern="1200" baseline="30000" dirty="0">
                <a:solidFill>
                  <a:schemeClr val="tx1"/>
                </a:solidFill>
                <a:effectLst/>
                <a:latin typeface="+mn-lt"/>
                <a:ea typeface="+mn-ea"/>
                <a:cs typeface="+mn-cs"/>
              </a:rPr>
              <a:t>12 </a:t>
            </a:r>
            <a:r>
              <a:rPr lang="en-US" sz="1200" b="0" i="0" kern="1200" dirty="0">
                <a:solidFill>
                  <a:schemeClr val="tx1"/>
                </a:solidFill>
                <a:effectLst/>
                <a:latin typeface="+mn-lt"/>
                <a:ea typeface="+mn-ea"/>
                <a:cs typeface="+mn-cs"/>
              </a:rPr>
              <a:t>a fin de </a:t>
            </a:r>
            <a:r>
              <a:rPr lang="en-US" sz="1200" b="0" i="0" kern="1200" dirty="0" err="1">
                <a:solidFill>
                  <a:schemeClr val="tx1"/>
                </a:solidFill>
                <a:effectLst/>
                <a:latin typeface="+mn-lt"/>
                <a:ea typeface="+mn-ea"/>
                <a:cs typeface="+mn-cs"/>
              </a:rPr>
              <a:t>que</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os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conduzcáis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honradamente</a:t>
            </a:r>
            <a:r>
              <a:rPr lang="en-US" sz="1200" b="0" i="0" kern="1200" dirty="0">
                <a:solidFill>
                  <a:schemeClr val="tx1"/>
                </a:solidFill>
                <a:effectLst/>
                <a:latin typeface="+mn-lt"/>
                <a:ea typeface="+mn-ea"/>
                <a:cs typeface="+mn-cs"/>
              </a:rPr>
              <a:t> para con </a:t>
            </a:r>
            <a:r>
              <a:rPr lang="en-US" sz="1200" b="0" i="0" kern="1200" dirty="0" err="1">
                <a:solidFill>
                  <a:schemeClr val="tx1"/>
                </a:solidFill>
                <a:effectLst/>
                <a:latin typeface="+mn-lt"/>
                <a:ea typeface="+mn-ea"/>
                <a:cs typeface="+mn-cs"/>
              </a:rPr>
              <a:t>los</a:t>
            </a:r>
            <a:r>
              <a:rPr lang="en-US" sz="1200" b="0" i="0" kern="1200" dirty="0">
                <a:solidFill>
                  <a:schemeClr val="tx1"/>
                </a:solidFill>
                <a:effectLst/>
                <a:latin typeface="+mn-lt"/>
                <a:ea typeface="+mn-ea"/>
                <a:cs typeface="+mn-cs"/>
              </a:rPr>
              <a:t> de </a:t>
            </a:r>
            <a:r>
              <a:rPr lang="en-US" sz="1200" b="0" i="0" kern="1200" dirty="0" err="1">
                <a:solidFill>
                  <a:schemeClr val="tx1"/>
                </a:solidFill>
                <a:effectLst/>
                <a:latin typeface="+mn-lt"/>
                <a:ea typeface="+mn-ea"/>
                <a:cs typeface="+mn-cs"/>
              </a:rPr>
              <a:t>afuera</a:t>
            </a:r>
            <a:r>
              <a:rPr lang="en-US" sz="1200" b="0" i="0" kern="1200" dirty="0">
                <a:solidFill>
                  <a:schemeClr val="tx1"/>
                </a:solidFill>
                <a:effectLst/>
                <a:latin typeface="+mn-lt"/>
                <a:ea typeface="+mn-ea"/>
                <a:cs typeface="+mn-cs"/>
              </a:rPr>
              <a:t>, y no </a:t>
            </a:r>
            <a:r>
              <a:rPr lang="en-US" sz="1200" b="0" i="0" kern="1200" dirty="0" err="1">
                <a:solidFill>
                  <a:schemeClr val="tx1"/>
                </a:solidFill>
                <a:effectLst/>
                <a:latin typeface="+mn-lt"/>
                <a:ea typeface="+mn-ea"/>
                <a:cs typeface="+mn-cs"/>
              </a:rPr>
              <a:t>tengáis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necesidad</a:t>
            </a:r>
            <a:r>
              <a:rPr lang="en-US" sz="1200" b="0" i="0" kern="1200" dirty="0">
                <a:solidFill>
                  <a:schemeClr val="tx1"/>
                </a:solidFill>
                <a:effectLst/>
                <a:latin typeface="+mn-lt"/>
                <a:ea typeface="+mn-ea"/>
                <a:cs typeface="+mn-cs"/>
              </a:rPr>
              <a:t> de nada.</a:t>
            </a: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2: Ayudando a los necesitados </a:t>
            </a:r>
            <a:r>
              <a:rPr lang="es-ES_tradnl" b="0" noProof="0" dirty="0">
                <a:solidFill>
                  <a:srgbClr val="141413"/>
                </a:solidFill>
                <a:effectLst/>
                <a:highlight>
                  <a:srgbClr val="00FFFF"/>
                </a:highlight>
                <a:latin typeface="Helvetica" pitchFamily="2" charset="0"/>
              </a:rPr>
              <a:t>(pg. 73,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n-US" sz="1200" kern="1200" dirty="0">
                <a:solidFill>
                  <a:schemeClr val="tx1"/>
                </a:solidFill>
                <a:effectLst/>
                <a:highlight>
                  <a:srgbClr val="00FFFF"/>
                </a:highlight>
                <a:latin typeface="+mn-lt"/>
                <a:ea typeface="+mn-ea"/>
                <a:cs typeface="+mn-cs"/>
              </a:rPr>
              <a:t>Los </a:t>
            </a:r>
            <a:r>
              <a:rPr lang="en-US" sz="1200" kern="1200" dirty="0" err="1">
                <a:solidFill>
                  <a:schemeClr val="tx1"/>
                </a:solidFill>
                <a:effectLst/>
                <a:highlight>
                  <a:srgbClr val="00FFFF"/>
                </a:highlight>
                <a:latin typeface="+mn-lt"/>
                <a:ea typeface="+mn-ea"/>
                <a:cs typeface="+mn-cs"/>
              </a:rPr>
              <a:t>alumnos</a:t>
            </a:r>
            <a:r>
              <a:rPr lang="en-US" sz="1200" kern="1200" dirty="0">
                <a:solidFill>
                  <a:schemeClr val="tx1"/>
                </a:solidFill>
                <a:effectLst/>
                <a:highlight>
                  <a:srgbClr val="00FFFF"/>
                </a:highlight>
                <a:latin typeface="+mn-lt"/>
                <a:ea typeface="+mn-ea"/>
                <a:cs typeface="+mn-cs"/>
              </a:rPr>
              <a:t> </a:t>
            </a:r>
            <a:r>
              <a:rPr lang="en-US" sz="1200" kern="1200" dirty="0" err="1">
                <a:solidFill>
                  <a:schemeClr val="tx1"/>
                </a:solidFill>
                <a:effectLst/>
                <a:highlight>
                  <a:srgbClr val="00FFFF"/>
                </a:highlight>
                <a:latin typeface="+mn-lt"/>
                <a:ea typeface="+mn-ea"/>
                <a:cs typeface="+mn-cs"/>
              </a:rPr>
              <a:t>explorarán</a:t>
            </a:r>
            <a:r>
              <a:rPr lang="en-US" sz="1200" kern="1200" dirty="0">
                <a:solidFill>
                  <a:schemeClr val="tx1"/>
                </a:solidFill>
                <a:effectLst/>
                <a:highlight>
                  <a:srgbClr val="00FFFF"/>
                </a:highlight>
                <a:latin typeface="+mn-lt"/>
                <a:ea typeface="+mn-ea"/>
                <a:cs typeface="+mn-cs"/>
              </a:rPr>
              <a:t> </a:t>
            </a:r>
            <a:r>
              <a:rPr lang="en-US" sz="1200" kern="1200" dirty="0" err="1">
                <a:solidFill>
                  <a:schemeClr val="tx1"/>
                </a:solidFill>
                <a:effectLst/>
                <a:highlight>
                  <a:srgbClr val="00FFFF"/>
                </a:highlight>
                <a:latin typeface="+mn-lt"/>
                <a:ea typeface="+mn-ea"/>
                <a:cs typeface="+mn-cs"/>
              </a:rPr>
              <a:t>pasajes</a:t>
            </a:r>
            <a:r>
              <a:rPr lang="en-US" sz="1200" kern="1200" dirty="0">
                <a:solidFill>
                  <a:schemeClr val="tx1"/>
                </a:solidFill>
                <a:effectLst/>
                <a:highlight>
                  <a:srgbClr val="00FFFF"/>
                </a:highlight>
                <a:latin typeface="+mn-lt"/>
                <a:ea typeface="+mn-ea"/>
                <a:cs typeface="+mn-cs"/>
              </a:rPr>
              <a:t> </a:t>
            </a:r>
            <a:r>
              <a:rPr lang="en-US" sz="1200" kern="1200" dirty="0" err="1">
                <a:solidFill>
                  <a:schemeClr val="tx1"/>
                </a:solidFill>
                <a:effectLst/>
                <a:highlight>
                  <a:srgbClr val="00FFFF"/>
                </a:highlight>
                <a:latin typeface="+mn-lt"/>
                <a:ea typeface="+mn-ea"/>
                <a:cs typeface="+mn-cs"/>
              </a:rPr>
              <a:t>bíblicos</a:t>
            </a:r>
            <a:r>
              <a:rPr lang="en-US" sz="1200" kern="1200" dirty="0">
                <a:solidFill>
                  <a:schemeClr val="tx1"/>
                </a:solidFill>
                <a:effectLst/>
                <a:highlight>
                  <a:srgbClr val="00FFFF"/>
                </a:highlight>
                <a:latin typeface="+mn-lt"/>
                <a:ea typeface="+mn-ea"/>
                <a:cs typeface="+mn-cs"/>
              </a:rPr>
              <a:t> clave </a:t>
            </a:r>
            <a:r>
              <a:rPr lang="en-US" sz="1200" kern="1200" dirty="0" err="1">
                <a:solidFill>
                  <a:schemeClr val="tx1"/>
                </a:solidFill>
                <a:effectLst/>
                <a:highlight>
                  <a:srgbClr val="00FFFF"/>
                </a:highlight>
                <a:latin typeface="+mn-lt"/>
                <a:ea typeface="+mn-ea"/>
                <a:cs typeface="+mn-cs"/>
              </a:rPr>
              <a:t>sobre</a:t>
            </a:r>
            <a:r>
              <a:rPr lang="en-US" sz="1200" kern="1200" dirty="0">
                <a:solidFill>
                  <a:schemeClr val="tx1"/>
                </a:solidFill>
                <a:effectLst/>
                <a:highlight>
                  <a:srgbClr val="00FFFF"/>
                </a:highlight>
                <a:latin typeface="+mn-lt"/>
                <a:ea typeface="+mn-ea"/>
                <a:cs typeface="+mn-cs"/>
              </a:rPr>
              <a:t> la </a:t>
            </a:r>
            <a:r>
              <a:rPr lang="en-US" sz="1200" kern="1200" dirty="0" err="1">
                <a:solidFill>
                  <a:schemeClr val="tx1"/>
                </a:solidFill>
                <a:effectLst/>
                <a:highlight>
                  <a:srgbClr val="00FFFF"/>
                </a:highlight>
                <a:latin typeface="+mn-lt"/>
                <a:ea typeface="+mn-ea"/>
                <a:cs typeface="+mn-cs"/>
              </a:rPr>
              <a:t>ayuda</a:t>
            </a:r>
            <a:r>
              <a:rPr lang="en-US" sz="1200" kern="1200" dirty="0">
                <a:solidFill>
                  <a:schemeClr val="tx1"/>
                </a:solidFill>
                <a:effectLst/>
                <a:highlight>
                  <a:srgbClr val="00FFFF"/>
                </a:highlight>
                <a:latin typeface="+mn-lt"/>
                <a:ea typeface="+mn-ea"/>
                <a:cs typeface="+mn-cs"/>
              </a:rPr>
              <a:t> a </a:t>
            </a:r>
            <a:r>
              <a:rPr lang="en-US" sz="1200" kern="1200" dirty="0" err="1">
                <a:solidFill>
                  <a:schemeClr val="tx1"/>
                </a:solidFill>
                <a:effectLst/>
                <a:highlight>
                  <a:srgbClr val="00FFFF"/>
                </a:highlight>
                <a:latin typeface="+mn-lt"/>
                <a:ea typeface="+mn-ea"/>
                <a:cs typeface="+mn-cs"/>
              </a:rPr>
              <a:t>los</a:t>
            </a:r>
            <a:r>
              <a:rPr lang="en-US" sz="1200" kern="1200" dirty="0">
                <a:solidFill>
                  <a:schemeClr val="tx1"/>
                </a:solidFill>
                <a:effectLst/>
                <a:highlight>
                  <a:srgbClr val="00FFFF"/>
                </a:highlight>
                <a:latin typeface="+mn-lt"/>
                <a:ea typeface="+mn-ea"/>
                <a:cs typeface="+mn-cs"/>
              </a:rPr>
              <a:t> </a:t>
            </a:r>
            <a:r>
              <a:rPr lang="en-US" sz="1200" kern="1200" dirty="0" err="1">
                <a:solidFill>
                  <a:schemeClr val="tx1"/>
                </a:solidFill>
                <a:effectLst/>
                <a:highlight>
                  <a:srgbClr val="00FFFF"/>
                </a:highlight>
                <a:latin typeface="+mn-lt"/>
                <a:ea typeface="+mn-ea"/>
                <a:cs typeface="+mn-cs"/>
              </a:rPr>
              <a:t>necesitados</a:t>
            </a:r>
            <a:r>
              <a:rPr lang="en-US" sz="1200" kern="1200" dirty="0">
                <a:solidFill>
                  <a:schemeClr val="tx1"/>
                </a:solidFill>
                <a:effectLst/>
                <a:highlight>
                  <a:srgbClr val="00FFFF"/>
                </a:highlight>
                <a:latin typeface="+mn-lt"/>
                <a:ea typeface="+mn-ea"/>
                <a:cs typeface="+mn-cs"/>
              </a:rPr>
              <a:t>.</a:t>
            </a: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a:effectLst/>
                <a:latin typeface="Franklin Gothic Book" panose="020B0503020102020204" pitchFamily="34" charset="0"/>
              </a:rPr>
              <a:t>Efesios</a:t>
            </a:r>
            <a:r>
              <a:rPr lang="en-US" b="1" dirty="0">
                <a:effectLst/>
                <a:latin typeface="Franklin Gothic Book" panose="020B0503020102020204" pitchFamily="34" charset="0"/>
              </a:rPr>
              <a:t> 6:5–9</a:t>
            </a:r>
          </a:p>
          <a:p>
            <a:endParaRPr lang="en-US"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5 </a:t>
            </a:r>
            <a:r>
              <a:rPr lang="en-US" sz="1200" b="0" i="0" kern="1200" dirty="0" err="1">
                <a:solidFill>
                  <a:schemeClr val="tx1"/>
                </a:solidFill>
                <a:effectLst/>
                <a:latin typeface="+mn-lt"/>
                <a:ea typeface="+mn-ea"/>
                <a:cs typeface="+mn-cs"/>
              </a:rPr>
              <a:t>Siervos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obedeced</a:t>
            </a:r>
            <a:r>
              <a:rPr lang="en-US" sz="1200" b="0" i="0" kern="1200" dirty="0">
                <a:solidFill>
                  <a:schemeClr val="tx1"/>
                </a:solidFill>
                <a:effectLst/>
                <a:latin typeface="+mn-lt"/>
                <a:ea typeface="+mn-ea"/>
                <a:cs typeface="+mn-cs"/>
              </a:rPr>
              <a:t> a </a:t>
            </a:r>
            <a:r>
              <a:rPr lang="en-US" sz="1200" b="0" i="0" kern="1200" dirty="0" err="1">
                <a:solidFill>
                  <a:schemeClr val="tx1"/>
                </a:solidFill>
                <a:effectLst/>
                <a:latin typeface="+mn-lt"/>
                <a:ea typeface="+mn-ea"/>
                <a:cs typeface="+mn-cs"/>
              </a:rPr>
              <a:t>vuestros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amos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terrenales</a:t>
            </a:r>
            <a:r>
              <a:rPr lang="en-US" sz="1200" b="0" i="0" kern="1200" dirty="0">
                <a:solidFill>
                  <a:schemeClr val="tx1"/>
                </a:solidFill>
                <a:effectLst/>
                <a:latin typeface="+mn-lt"/>
                <a:ea typeface="+mn-ea"/>
                <a:cs typeface="+mn-cs"/>
              </a:rPr>
              <a:t> con </a:t>
            </a:r>
            <a:r>
              <a:rPr lang="en-US" sz="1200" b="0" i="0" kern="1200" dirty="0" err="1">
                <a:solidFill>
                  <a:schemeClr val="tx1"/>
                </a:solidFill>
                <a:effectLst/>
                <a:latin typeface="+mn-lt"/>
                <a:ea typeface="+mn-ea"/>
                <a:cs typeface="+mn-cs"/>
              </a:rPr>
              <a:t>temor</a:t>
            </a:r>
            <a:r>
              <a:rPr lang="en-US" sz="1200" b="0" i="0" kern="1200" dirty="0">
                <a:solidFill>
                  <a:schemeClr val="tx1"/>
                </a:solidFill>
                <a:effectLst/>
                <a:latin typeface="+mn-lt"/>
                <a:ea typeface="+mn-ea"/>
                <a:cs typeface="+mn-cs"/>
              </a:rPr>
              <a:t> y temblor, con </a:t>
            </a:r>
            <a:r>
              <a:rPr lang="en-US" sz="1200" b="0" i="0" kern="1200" dirty="0" err="1">
                <a:solidFill>
                  <a:schemeClr val="tx1"/>
                </a:solidFill>
                <a:effectLst/>
                <a:latin typeface="+mn-lt"/>
                <a:ea typeface="+mn-ea"/>
                <a:cs typeface="+mn-cs"/>
              </a:rPr>
              <a:t>sencillez</a:t>
            </a:r>
            <a:r>
              <a:rPr lang="en-US" sz="1200" b="0" i="0" kern="1200" dirty="0">
                <a:solidFill>
                  <a:schemeClr val="tx1"/>
                </a:solidFill>
                <a:effectLst/>
                <a:latin typeface="+mn-lt"/>
                <a:ea typeface="+mn-ea"/>
                <a:cs typeface="+mn-cs"/>
              </a:rPr>
              <a:t> de </a:t>
            </a:r>
            <a:r>
              <a:rPr lang="en-US" sz="1200" b="0" i="0" kern="1200" dirty="0" err="1">
                <a:solidFill>
                  <a:schemeClr val="tx1"/>
                </a:solidFill>
                <a:effectLst/>
                <a:latin typeface="+mn-lt"/>
                <a:ea typeface="+mn-ea"/>
                <a:cs typeface="+mn-cs"/>
              </a:rPr>
              <a:t>vuestro</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corazón</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como</a:t>
            </a:r>
            <a:r>
              <a:rPr lang="en-US" sz="1200" b="0" i="0" kern="1200" dirty="0">
                <a:solidFill>
                  <a:schemeClr val="tx1"/>
                </a:solidFill>
                <a:effectLst/>
                <a:latin typeface="+mn-lt"/>
                <a:ea typeface="+mn-ea"/>
                <a:cs typeface="+mn-cs"/>
              </a:rPr>
              <a:t> a Cristo; </a:t>
            </a:r>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no </a:t>
            </a:r>
            <a:r>
              <a:rPr lang="en-US" sz="1200" b="0" i="0" kern="1200" dirty="0" err="1">
                <a:solidFill>
                  <a:schemeClr val="tx1"/>
                </a:solidFill>
                <a:effectLst/>
                <a:latin typeface="+mn-lt"/>
                <a:ea typeface="+mn-ea"/>
                <a:cs typeface="+mn-cs"/>
              </a:rPr>
              <a:t>sirviendo</a:t>
            </a:r>
            <a:r>
              <a:rPr lang="en-US" sz="1200" b="0" i="0" kern="1200" dirty="0">
                <a:solidFill>
                  <a:schemeClr val="tx1"/>
                </a:solidFill>
                <a:effectLst/>
                <a:latin typeface="+mn-lt"/>
                <a:ea typeface="+mn-ea"/>
                <a:cs typeface="+mn-cs"/>
              </a:rPr>
              <a:t> al </a:t>
            </a:r>
            <a:r>
              <a:rPr lang="en-US" sz="1200" b="0" i="0" kern="1200" dirty="0" err="1">
                <a:solidFill>
                  <a:schemeClr val="tx1"/>
                </a:solidFill>
                <a:effectLst/>
                <a:latin typeface="+mn-lt"/>
                <a:ea typeface="+mn-ea"/>
                <a:cs typeface="+mn-cs"/>
              </a:rPr>
              <a:t>ojo</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como</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los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que</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quieren</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agradar</a:t>
            </a:r>
            <a:r>
              <a:rPr lang="en-US" sz="1200" b="0" i="0" kern="1200" dirty="0">
                <a:solidFill>
                  <a:schemeClr val="tx1"/>
                </a:solidFill>
                <a:effectLst/>
                <a:latin typeface="+mn-lt"/>
                <a:ea typeface="+mn-ea"/>
                <a:cs typeface="+mn-cs"/>
              </a:rPr>
              <a:t> a </a:t>
            </a:r>
            <a:r>
              <a:rPr lang="en-US" sz="1200" b="0" i="0" kern="1200" dirty="0" err="1">
                <a:solidFill>
                  <a:schemeClr val="tx1"/>
                </a:solidFill>
                <a:effectLst/>
                <a:latin typeface="+mn-lt"/>
                <a:ea typeface="+mn-ea"/>
                <a:cs typeface="+mn-cs"/>
              </a:rPr>
              <a:t>los</a:t>
            </a:r>
            <a:r>
              <a:rPr lang="en-US" sz="1200" b="0" i="0" kern="1200" dirty="0">
                <a:solidFill>
                  <a:schemeClr val="tx1"/>
                </a:solidFill>
                <a:effectLst/>
                <a:latin typeface="+mn-lt"/>
                <a:ea typeface="+mn-ea"/>
                <a:cs typeface="+mn-cs"/>
              </a:rPr>
              <a:t> hombres, </a:t>
            </a:r>
            <a:r>
              <a:rPr lang="en-US" sz="1200" b="0" i="0" kern="1200" dirty="0" err="1">
                <a:solidFill>
                  <a:schemeClr val="tx1"/>
                </a:solidFill>
                <a:effectLst/>
                <a:latin typeface="+mn-lt"/>
                <a:ea typeface="+mn-ea"/>
                <a:cs typeface="+mn-cs"/>
              </a:rPr>
              <a:t>sino</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como</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siervos</a:t>
            </a:r>
            <a:r>
              <a:rPr lang="en-US" sz="1200" b="0" i="0" kern="1200" dirty="0">
                <a:solidFill>
                  <a:schemeClr val="tx1"/>
                </a:solidFill>
                <a:effectLst/>
                <a:latin typeface="+mn-lt"/>
                <a:ea typeface="+mn-ea"/>
                <a:cs typeface="+mn-cs"/>
              </a:rPr>
              <a:t> de Cristo, de </a:t>
            </a:r>
            <a:r>
              <a:rPr lang="en-US" sz="1200" b="0" i="0" kern="1200" dirty="0" err="1">
                <a:solidFill>
                  <a:schemeClr val="tx1"/>
                </a:solidFill>
                <a:effectLst/>
                <a:latin typeface="+mn-lt"/>
                <a:ea typeface="+mn-ea"/>
                <a:cs typeface="+mn-cs"/>
              </a:rPr>
              <a:t>corazón</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haciendo</a:t>
            </a:r>
            <a:r>
              <a:rPr lang="en-US" sz="1200" b="0" i="0" kern="1200" dirty="0">
                <a:solidFill>
                  <a:schemeClr val="tx1"/>
                </a:solidFill>
                <a:effectLst/>
                <a:latin typeface="+mn-lt"/>
                <a:ea typeface="+mn-ea"/>
                <a:cs typeface="+mn-cs"/>
              </a:rPr>
              <a:t> la </a:t>
            </a:r>
            <a:r>
              <a:rPr lang="en-US" sz="1200" b="0" i="0" kern="1200" dirty="0" err="1">
                <a:solidFill>
                  <a:schemeClr val="tx1"/>
                </a:solidFill>
                <a:effectLst/>
                <a:latin typeface="+mn-lt"/>
                <a:ea typeface="+mn-ea"/>
                <a:cs typeface="+mn-cs"/>
              </a:rPr>
              <a:t>voluntad</a:t>
            </a:r>
            <a:r>
              <a:rPr lang="en-US" sz="1200" b="0" i="0" kern="1200" dirty="0">
                <a:solidFill>
                  <a:schemeClr val="tx1"/>
                </a:solidFill>
                <a:effectLst/>
                <a:latin typeface="+mn-lt"/>
                <a:ea typeface="+mn-ea"/>
                <a:cs typeface="+mn-cs"/>
              </a:rPr>
              <a:t> de Dios; </a:t>
            </a:r>
            <a:r>
              <a:rPr lang="en-US" sz="1200" b="1" i="0" kern="1200" baseline="30000" dirty="0">
                <a:solidFill>
                  <a:schemeClr val="tx1"/>
                </a:solidFill>
                <a:effectLst/>
                <a:latin typeface="+mn-lt"/>
                <a:ea typeface="+mn-ea"/>
                <a:cs typeface="+mn-cs"/>
              </a:rPr>
              <a:t>7 </a:t>
            </a:r>
            <a:r>
              <a:rPr lang="en-US" sz="1200" b="0" i="0" kern="1200" dirty="0" err="1">
                <a:solidFill>
                  <a:schemeClr val="tx1"/>
                </a:solidFill>
                <a:effectLst/>
                <a:latin typeface="+mn-lt"/>
                <a:ea typeface="+mn-ea"/>
                <a:cs typeface="+mn-cs"/>
              </a:rPr>
              <a:t>sirviendo</a:t>
            </a:r>
            <a:r>
              <a:rPr lang="en-US" sz="1200" b="0" i="0" kern="1200" dirty="0">
                <a:solidFill>
                  <a:schemeClr val="tx1"/>
                </a:solidFill>
                <a:effectLst/>
                <a:latin typeface="+mn-lt"/>
                <a:ea typeface="+mn-ea"/>
                <a:cs typeface="+mn-cs"/>
              </a:rPr>
              <a:t> de </a:t>
            </a:r>
            <a:r>
              <a:rPr lang="en-US" sz="1200" b="0" i="0" kern="1200" dirty="0" err="1">
                <a:solidFill>
                  <a:schemeClr val="tx1"/>
                </a:solidFill>
                <a:effectLst/>
                <a:latin typeface="+mn-lt"/>
                <a:ea typeface="+mn-ea"/>
                <a:cs typeface="+mn-cs"/>
              </a:rPr>
              <a:t>buena</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voluntad</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como</a:t>
            </a:r>
            <a:r>
              <a:rPr lang="en-US" sz="1200" b="0" i="0" kern="1200" dirty="0">
                <a:solidFill>
                  <a:schemeClr val="tx1"/>
                </a:solidFill>
                <a:effectLst/>
                <a:latin typeface="+mn-lt"/>
                <a:ea typeface="+mn-ea"/>
                <a:cs typeface="+mn-cs"/>
              </a:rPr>
              <a:t> al </a:t>
            </a:r>
            <a:r>
              <a:rPr lang="en-US" sz="1200" b="0" i="0" kern="1200" dirty="0" err="1">
                <a:solidFill>
                  <a:schemeClr val="tx1"/>
                </a:solidFill>
                <a:effectLst/>
                <a:latin typeface="+mn-lt"/>
                <a:ea typeface="+mn-ea"/>
                <a:cs typeface="+mn-cs"/>
              </a:rPr>
              <a:t>Señor</a:t>
            </a:r>
            <a:r>
              <a:rPr lang="en-US" sz="1200" b="0" i="0" kern="1200" dirty="0">
                <a:solidFill>
                  <a:schemeClr val="tx1"/>
                </a:solidFill>
                <a:effectLst/>
                <a:latin typeface="+mn-lt"/>
                <a:ea typeface="+mn-ea"/>
                <a:cs typeface="+mn-cs"/>
              </a:rPr>
              <a:t> y no a </a:t>
            </a:r>
            <a:r>
              <a:rPr lang="en-US" sz="1200" b="0" i="0" kern="1200" dirty="0" err="1">
                <a:solidFill>
                  <a:schemeClr val="tx1"/>
                </a:solidFill>
                <a:effectLst/>
                <a:latin typeface="+mn-lt"/>
                <a:ea typeface="+mn-ea"/>
                <a:cs typeface="+mn-cs"/>
              </a:rPr>
              <a:t>los</a:t>
            </a:r>
            <a:r>
              <a:rPr lang="en-US" sz="1200" b="0" i="0" kern="1200" dirty="0">
                <a:solidFill>
                  <a:schemeClr val="tx1"/>
                </a:solidFill>
                <a:effectLst/>
                <a:latin typeface="+mn-lt"/>
                <a:ea typeface="+mn-ea"/>
                <a:cs typeface="+mn-cs"/>
              </a:rPr>
              <a:t> hombres, </a:t>
            </a:r>
            <a:r>
              <a:rPr lang="en-US" sz="1200" b="1" i="0" kern="1200" baseline="30000" dirty="0">
                <a:solidFill>
                  <a:schemeClr val="tx1"/>
                </a:solidFill>
                <a:effectLst/>
                <a:latin typeface="+mn-lt"/>
                <a:ea typeface="+mn-ea"/>
                <a:cs typeface="+mn-cs"/>
              </a:rPr>
              <a:t>8 </a:t>
            </a:r>
            <a:r>
              <a:rPr lang="en-US" sz="1200" b="0" i="0" kern="1200" dirty="0" err="1">
                <a:solidFill>
                  <a:schemeClr val="tx1"/>
                </a:solidFill>
                <a:effectLst/>
                <a:latin typeface="+mn-lt"/>
                <a:ea typeface="+mn-ea"/>
                <a:cs typeface="+mn-cs"/>
              </a:rPr>
              <a:t>sabiendo</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que</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el</a:t>
            </a:r>
            <a:r>
              <a:rPr lang="en-US" sz="1200" b="0" i="0" kern="1200" dirty="0">
                <a:solidFill>
                  <a:schemeClr val="tx1"/>
                </a:solidFill>
                <a:effectLst/>
                <a:latin typeface="+mn-lt"/>
                <a:ea typeface="+mn-ea"/>
                <a:cs typeface="+mn-cs"/>
              </a:rPr>
              <a:t> bien </a:t>
            </a:r>
            <a:r>
              <a:rPr lang="en-US" sz="1200" b="0" i="0" kern="1200" dirty="0" err="1">
                <a:solidFill>
                  <a:schemeClr val="tx1"/>
                </a:solidFill>
                <a:effectLst/>
                <a:latin typeface="+mn-lt"/>
                <a:ea typeface="+mn-ea"/>
                <a:cs typeface="+mn-cs"/>
              </a:rPr>
              <a:t>que</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cada</a:t>
            </a:r>
            <a:r>
              <a:rPr lang="en-US" sz="1200" b="0" i="0" kern="1200" dirty="0">
                <a:solidFill>
                  <a:schemeClr val="tx1"/>
                </a:solidFill>
                <a:effectLst/>
                <a:latin typeface="+mn-lt"/>
                <a:ea typeface="+mn-ea"/>
                <a:cs typeface="+mn-cs"/>
              </a:rPr>
              <a:t> uno </a:t>
            </a:r>
            <a:r>
              <a:rPr lang="en-US" sz="1200" b="0" i="0" kern="1200" dirty="0" err="1">
                <a:solidFill>
                  <a:schemeClr val="tx1"/>
                </a:solidFill>
                <a:effectLst/>
                <a:latin typeface="+mn-lt"/>
                <a:ea typeface="+mn-ea"/>
                <a:cs typeface="+mn-cs"/>
              </a:rPr>
              <a:t>hiciere</a:t>
            </a:r>
            <a:r>
              <a:rPr lang="en-US" sz="1200" b="0" i="0" kern="1200" dirty="0">
                <a:solidFill>
                  <a:schemeClr val="tx1"/>
                </a:solidFill>
                <a:effectLst/>
                <a:latin typeface="+mn-lt"/>
                <a:ea typeface="+mn-ea"/>
                <a:cs typeface="+mn-cs"/>
              </a:rPr>
              <a:t>, ese </a:t>
            </a:r>
            <a:r>
              <a:rPr lang="en-US" sz="1200" b="0" i="0" kern="1200" dirty="0" err="1">
                <a:solidFill>
                  <a:schemeClr val="tx1"/>
                </a:solidFill>
                <a:effectLst/>
                <a:latin typeface="+mn-lt"/>
                <a:ea typeface="+mn-ea"/>
                <a:cs typeface="+mn-cs"/>
              </a:rPr>
              <a:t>recibirá</a:t>
            </a:r>
            <a:r>
              <a:rPr lang="en-US" sz="1200" b="0" i="0" kern="1200" dirty="0">
                <a:solidFill>
                  <a:schemeClr val="tx1"/>
                </a:solidFill>
                <a:effectLst/>
                <a:latin typeface="+mn-lt"/>
                <a:ea typeface="+mn-ea"/>
                <a:cs typeface="+mn-cs"/>
              </a:rPr>
              <a:t> del </a:t>
            </a:r>
            <a:r>
              <a:rPr lang="en-US" sz="1200" b="0" i="0" kern="1200" dirty="0" err="1">
                <a:solidFill>
                  <a:schemeClr val="tx1"/>
                </a:solidFill>
                <a:effectLst/>
                <a:latin typeface="+mn-lt"/>
                <a:ea typeface="+mn-ea"/>
                <a:cs typeface="+mn-cs"/>
              </a:rPr>
              <a:t>Señor</a:t>
            </a:r>
            <a:r>
              <a:rPr lang="en-US" sz="1200" b="0" i="0" kern="1200" dirty="0">
                <a:solidFill>
                  <a:schemeClr val="tx1"/>
                </a:solidFill>
                <a:effectLst/>
                <a:latin typeface="+mn-lt"/>
                <a:ea typeface="+mn-ea"/>
                <a:cs typeface="+mn-cs"/>
              </a:rPr>
              <a:t>, sea </a:t>
            </a:r>
            <a:r>
              <a:rPr lang="en-US" sz="1200" b="0" i="0" kern="1200" dirty="0" err="1">
                <a:solidFill>
                  <a:schemeClr val="tx1"/>
                </a:solidFill>
                <a:effectLst/>
                <a:latin typeface="+mn-lt"/>
                <a:ea typeface="+mn-ea"/>
                <a:cs typeface="+mn-cs"/>
              </a:rPr>
              <a:t>siervo</a:t>
            </a:r>
            <a:r>
              <a:rPr lang="en-US" sz="1200" b="0" i="0" kern="1200" dirty="0">
                <a:solidFill>
                  <a:schemeClr val="tx1"/>
                </a:solidFill>
                <a:effectLst/>
                <a:latin typeface="+mn-lt"/>
                <a:ea typeface="+mn-ea"/>
                <a:cs typeface="+mn-cs"/>
              </a:rPr>
              <a:t> o sea libre. </a:t>
            </a:r>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Y </a:t>
            </a:r>
            <a:r>
              <a:rPr lang="en-US" sz="1200" b="0" i="0" kern="1200" dirty="0" err="1">
                <a:solidFill>
                  <a:schemeClr val="tx1"/>
                </a:solidFill>
                <a:effectLst/>
                <a:latin typeface="+mn-lt"/>
                <a:ea typeface="+mn-ea"/>
                <a:cs typeface="+mn-cs"/>
              </a:rPr>
              <a:t>vosotros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amos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haced</a:t>
            </a:r>
            <a:r>
              <a:rPr lang="en-US" sz="1200" b="0" i="0" kern="1200" dirty="0">
                <a:solidFill>
                  <a:schemeClr val="tx1"/>
                </a:solidFill>
                <a:effectLst/>
                <a:latin typeface="+mn-lt"/>
                <a:ea typeface="+mn-ea"/>
                <a:cs typeface="+mn-cs"/>
              </a:rPr>
              <a:t> con </a:t>
            </a:r>
            <a:r>
              <a:rPr lang="en-US" sz="1200" b="0" i="0" kern="1200" dirty="0" err="1">
                <a:solidFill>
                  <a:schemeClr val="tx1"/>
                </a:solidFill>
                <a:effectLst/>
                <a:latin typeface="+mn-lt"/>
                <a:ea typeface="+mn-ea"/>
                <a:cs typeface="+mn-cs"/>
              </a:rPr>
              <a:t>ellos</a:t>
            </a:r>
            <a:r>
              <a:rPr lang="en-US" sz="1200" b="0" i="0" kern="1200" dirty="0">
                <a:solidFill>
                  <a:schemeClr val="tx1"/>
                </a:solidFill>
                <a:effectLst/>
                <a:latin typeface="+mn-lt"/>
                <a:ea typeface="+mn-ea"/>
                <a:cs typeface="+mn-cs"/>
              </a:rPr>
              <a:t> lo </a:t>
            </a:r>
            <a:r>
              <a:rPr lang="en-US" sz="1200" b="0" i="0" kern="1200" dirty="0" err="1">
                <a:solidFill>
                  <a:schemeClr val="tx1"/>
                </a:solidFill>
                <a:effectLst/>
                <a:latin typeface="+mn-lt"/>
                <a:ea typeface="+mn-ea"/>
                <a:cs typeface="+mn-cs"/>
              </a:rPr>
              <a:t>mismo</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dejando</a:t>
            </a:r>
            <a:r>
              <a:rPr lang="en-US" sz="1200" b="0" i="0" kern="1200" dirty="0">
                <a:solidFill>
                  <a:schemeClr val="tx1"/>
                </a:solidFill>
                <a:effectLst/>
                <a:latin typeface="+mn-lt"/>
                <a:ea typeface="+mn-ea"/>
                <a:cs typeface="+mn-cs"/>
              </a:rPr>
              <a:t> las </a:t>
            </a:r>
            <a:r>
              <a:rPr lang="en-US" sz="1200" b="0" i="0" kern="1200" dirty="0" err="1">
                <a:solidFill>
                  <a:schemeClr val="tx1"/>
                </a:solidFill>
                <a:effectLst/>
                <a:latin typeface="+mn-lt"/>
                <a:ea typeface="+mn-ea"/>
                <a:cs typeface="+mn-cs"/>
              </a:rPr>
              <a:t>amenazas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sabiendo</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que</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el</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Señor</a:t>
            </a:r>
            <a:r>
              <a:rPr lang="en-US" sz="1200" b="0" i="0" kern="1200" dirty="0">
                <a:solidFill>
                  <a:schemeClr val="tx1"/>
                </a:solidFill>
                <a:effectLst/>
                <a:latin typeface="+mn-lt"/>
                <a:ea typeface="+mn-ea"/>
                <a:cs typeface="+mn-cs"/>
              </a:rPr>
              <a:t> de </a:t>
            </a:r>
            <a:r>
              <a:rPr lang="en-US" sz="1200" b="0" i="0" kern="1200" dirty="0" err="1">
                <a:solidFill>
                  <a:schemeClr val="tx1"/>
                </a:solidFill>
                <a:effectLst/>
                <a:latin typeface="+mn-lt"/>
                <a:ea typeface="+mn-ea"/>
                <a:cs typeface="+mn-cs"/>
              </a:rPr>
              <a:t>ellos</a:t>
            </a:r>
            <a:r>
              <a:rPr lang="en-US" sz="1200" b="0" i="0" kern="1200" dirty="0">
                <a:solidFill>
                  <a:schemeClr val="tx1"/>
                </a:solidFill>
                <a:effectLst/>
                <a:latin typeface="+mn-lt"/>
                <a:ea typeface="+mn-ea"/>
                <a:cs typeface="+mn-cs"/>
              </a:rPr>
              <a:t> y </a:t>
            </a:r>
            <a:r>
              <a:rPr lang="en-US" sz="1200" b="0" i="0" kern="1200" dirty="0" err="1">
                <a:solidFill>
                  <a:schemeClr val="tx1"/>
                </a:solidFill>
                <a:effectLst/>
                <a:latin typeface="+mn-lt"/>
                <a:ea typeface="+mn-ea"/>
                <a:cs typeface="+mn-cs"/>
              </a:rPr>
              <a:t>vuestro</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está</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en</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los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cielos</a:t>
            </a:r>
            <a:r>
              <a:rPr lang="en-US" sz="1200" b="0" i="0" kern="1200" dirty="0">
                <a:solidFill>
                  <a:schemeClr val="tx1"/>
                </a:solidFill>
                <a:effectLst/>
                <a:latin typeface="+mn-lt"/>
                <a:ea typeface="+mn-ea"/>
                <a:cs typeface="+mn-cs"/>
              </a:rPr>
              <a:t>, y </a:t>
            </a:r>
            <a:r>
              <a:rPr lang="en-US" sz="1200" b="0" i="0" kern="1200" dirty="0" err="1">
                <a:solidFill>
                  <a:schemeClr val="tx1"/>
                </a:solidFill>
                <a:effectLst/>
                <a:latin typeface="+mn-lt"/>
                <a:ea typeface="+mn-ea"/>
                <a:cs typeface="+mn-cs"/>
              </a:rPr>
              <a:t>que</a:t>
            </a:r>
            <a:r>
              <a:rPr lang="en-US" sz="1200" b="0" i="0" kern="1200" dirty="0">
                <a:solidFill>
                  <a:schemeClr val="tx1"/>
                </a:solidFill>
                <a:effectLst/>
                <a:latin typeface="+mn-lt"/>
                <a:ea typeface="+mn-ea"/>
                <a:cs typeface="+mn-cs"/>
              </a:rPr>
              <a:t> para </a:t>
            </a:r>
            <a:r>
              <a:rPr lang="en-US" sz="1200" b="0" i="0" kern="1200" dirty="0" err="1">
                <a:solidFill>
                  <a:schemeClr val="tx1"/>
                </a:solidFill>
                <a:effectLst/>
                <a:latin typeface="+mn-lt"/>
                <a:ea typeface="+mn-ea"/>
                <a:cs typeface="+mn-cs"/>
              </a:rPr>
              <a:t>él</a:t>
            </a:r>
            <a:r>
              <a:rPr lang="en-US" sz="1200" b="0" i="0" kern="1200" dirty="0">
                <a:solidFill>
                  <a:schemeClr val="tx1"/>
                </a:solidFill>
                <a:effectLst/>
                <a:latin typeface="+mn-lt"/>
                <a:ea typeface="+mn-ea"/>
                <a:cs typeface="+mn-cs"/>
              </a:rPr>
              <a:t> no hay </a:t>
            </a:r>
            <a:r>
              <a:rPr lang="en-US" sz="1200" b="0" i="0" kern="1200" dirty="0" err="1">
                <a:solidFill>
                  <a:schemeClr val="tx1"/>
                </a:solidFill>
                <a:effectLst/>
                <a:latin typeface="+mn-lt"/>
                <a:ea typeface="+mn-ea"/>
                <a:cs typeface="+mn-cs"/>
              </a:rPr>
              <a:t>acepción</a:t>
            </a:r>
            <a:r>
              <a:rPr lang="en-US" sz="1200" b="0" i="0" kern="1200" dirty="0">
                <a:solidFill>
                  <a:schemeClr val="tx1"/>
                </a:solidFill>
                <a:effectLst/>
                <a:latin typeface="+mn-lt"/>
                <a:ea typeface="+mn-ea"/>
                <a:cs typeface="+mn-cs"/>
              </a:rPr>
              <a:t> de personas.</a:t>
            </a: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s-ES_tradnl" b="1" noProof="1">
                <a:effectLst/>
                <a:latin typeface="Franklin Gothic Book" panose="020B0503020102020204" pitchFamily="34" charset="0"/>
              </a:rPr>
              <a:t>2 Tesalonicenses 3:6–13</a:t>
            </a:r>
          </a:p>
          <a:p>
            <a:endParaRPr lang="es-ES_tradnl" noProof="1">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6 </a:t>
            </a:r>
            <a:r>
              <a:rPr lang="es-ES_tradnl" sz="1200" b="0" i="0" kern="1200" noProof="1">
                <a:solidFill>
                  <a:schemeClr val="tx1"/>
                </a:solidFill>
                <a:effectLst/>
                <a:latin typeface="+mn-lt"/>
                <a:ea typeface="+mn-ea"/>
                <a:cs typeface="+mn-cs"/>
              </a:rPr>
              <a:t>Pero os ordenamos, hermanos, en el nombre de nuestro Señor Jesucristo, que os apartéis de todo hermano que ande desordenadamente, y no según la enseñanza que recibisteis de nosotros. </a:t>
            </a:r>
            <a:r>
              <a:rPr lang="es-ES_tradnl" sz="1200" b="1" i="0" kern="1200" baseline="30000" noProof="1">
                <a:solidFill>
                  <a:schemeClr val="tx1"/>
                </a:solidFill>
                <a:effectLst/>
                <a:latin typeface="+mn-lt"/>
                <a:ea typeface="+mn-ea"/>
                <a:cs typeface="+mn-cs"/>
              </a:rPr>
              <a:t>7 </a:t>
            </a:r>
            <a:r>
              <a:rPr lang="es-ES_tradnl" sz="1200" b="0" i="0" kern="1200" noProof="1">
                <a:solidFill>
                  <a:schemeClr val="tx1"/>
                </a:solidFill>
                <a:effectLst/>
                <a:latin typeface="+mn-lt"/>
                <a:ea typeface="+mn-ea"/>
                <a:cs typeface="+mn-cs"/>
              </a:rPr>
              <a:t>Porque vosotros mismos sabéis de qué manera debéis imitarnos; pues nosotros no anduvimos desordenadamente entre vosotros, </a:t>
            </a:r>
            <a:r>
              <a:rPr lang="es-ES_tradnl" sz="1200" b="1" i="0" kern="1200" baseline="30000" noProof="1">
                <a:solidFill>
                  <a:schemeClr val="tx1"/>
                </a:solidFill>
                <a:effectLst/>
                <a:latin typeface="+mn-lt"/>
                <a:ea typeface="+mn-ea"/>
                <a:cs typeface="+mn-cs"/>
              </a:rPr>
              <a:t>8 </a:t>
            </a:r>
            <a:r>
              <a:rPr lang="es-ES_tradnl" sz="1200" b="0" i="0" kern="1200" noProof="1">
                <a:solidFill>
                  <a:schemeClr val="tx1"/>
                </a:solidFill>
                <a:effectLst/>
                <a:latin typeface="+mn-lt"/>
                <a:ea typeface="+mn-ea"/>
                <a:cs typeface="+mn-cs"/>
              </a:rPr>
              <a:t>ni comimos de balde el pan de nadie, sino que trabajamos con afán y fatiga día y noche, para no ser gravosos a ninguno de vosotros; </a:t>
            </a:r>
            <a:r>
              <a:rPr lang="es-ES_tradnl" sz="1200" b="1" i="0" kern="1200" baseline="30000" noProof="1">
                <a:solidFill>
                  <a:schemeClr val="tx1"/>
                </a:solidFill>
                <a:effectLst/>
                <a:latin typeface="+mn-lt"/>
                <a:ea typeface="+mn-ea"/>
                <a:cs typeface="+mn-cs"/>
              </a:rPr>
              <a:t>9 </a:t>
            </a:r>
            <a:r>
              <a:rPr lang="es-ES_tradnl" sz="1200" b="0" i="0" kern="1200" noProof="1">
                <a:solidFill>
                  <a:schemeClr val="tx1"/>
                </a:solidFill>
                <a:effectLst/>
                <a:latin typeface="+mn-lt"/>
                <a:ea typeface="+mn-ea"/>
                <a:cs typeface="+mn-cs"/>
              </a:rPr>
              <a:t>no porque no tuviésemos derecho, sino por daros nosotros mismos un ejemplo para que nos imitaseis. </a:t>
            </a:r>
            <a:r>
              <a:rPr lang="es-ES_tradnl" sz="1200" b="1" i="0" kern="1200" baseline="30000" noProof="1">
                <a:solidFill>
                  <a:schemeClr val="tx1"/>
                </a:solidFill>
                <a:effectLst/>
                <a:latin typeface="+mn-lt"/>
                <a:ea typeface="+mn-ea"/>
                <a:cs typeface="+mn-cs"/>
              </a:rPr>
              <a:t>10 </a:t>
            </a:r>
            <a:r>
              <a:rPr lang="es-ES_tradnl" sz="1200" b="0" i="0" kern="1200" noProof="1">
                <a:solidFill>
                  <a:schemeClr val="tx1"/>
                </a:solidFill>
                <a:effectLst/>
                <a:latin typeface="+mn-lt"/>
                <a:ea typeface="+mn-ea"/>
                <a:cs typeface="+mn-cs"/>
              </a:rPr>
              <a:t>Porque también cuando estábamos con vosotros, os ordenábamos esto: Si alguno no quiere trabajar, tampoco coma. </a:t>
            </a:r>
            <a:r>
              <a:rPr lang="es-ES_tradnl" sz="1200" b="1" i="0" kern="1200" baseline="30000" noProof="1">
                <a:solidFill>
                  <a:schemeClr val="tx1"/>
                </a:solidFill>
                <a:effectLst/>
                <a:latin typeface="+mn-lt"/>
                <a:ea typeface="+mn-ea"/>
                <a:cs typeface="+mn-cs"/>
              </a:rPr>
              <a:t>11 </a:t>
            </a:r>
            <a:r>
              <a:rPr lang="es-ES_tradnl" sz="1200" b="0" i="0" kern="1200" noProof="1">
                <a:solidFill>
                  <a:schemeClr val="tx1"/>
                </a:solidFill>
                <a:effectLst/>
                <a:latin typeface="+mn-lt"/>
                <a:ea typeface="+mn-ea"/>
                <a:cs typeface="+mn-cs"/>
              </a:rPr>
              <a:t>Porque oímos que algunos de entre vosotros andan desordenadamente, no trabajando en nada, sino entremetiéndose en lo ajeno. </a:t>
            </a:r>
            <a:r>
              <a:rPr lang="es-ES_tradnl" sz="1200" b="1" i="0" kern="1200" baseline="30000" noProof="1">
                <a:solidFill>
                  <a:schemeClr val="tx1"/>
                </a:solidFill>
                <a:effectLst/>
                <a:latin typeface="+mn-lt"/>
                <a:ea typeface="+mn-ea"/>
                <a:cs typeface="+mn-cs"/>
              </a:rPr>
              <a:t>12 </a:t>
            </a:r>
            <a:r>
              <a:rPr lang="es-ES_tradnl" sz="1200" b="0" i="0" kern="1200" noProof="1">
                <a:solidFill>
                  <a:schemeClr val="tx1"/>
                </a:solidFill>
                <a:effectLst/>
                <a:latin typeface="+mn-lt"/>
                <a:ea typeface="+mn-ea"/>
                <a:cs typeface="+mn-cs"/>
              </a:rPr>
              <a:t>A los tales mandamos y exhortamos por nuestro Señor Jesucristo, que trabajando sosegadamente, coman su propio pan. </a:t>
            </a:r>
            <a:r>
              <a:rPr lang="es-ES_tradnl" sz="1200" b="1" i="0" kern="1200" baseline="30000" noProof="1">
                <a:solidFill>
                  <a:schemeClr val="tx1"/>
                </a:solidFill>
                <a:effectLst/>
                <a:latin typeface="+mn-lt"/>
                <a:ea typeface="+mn-ea"/>
                <a:cs typeface="+mn-cs"/>
              </a:rPr>
              <a:t>13 </a:t>
            </a:r>
            <a:r>
              <a:rPr lang="es-ES_tradnl" sz="1200" b="0" i="0" kern="1200" noProof="1">
                <a:solidFill>
                  <a:schemeClr val="tx1"/>
                </a:solidFill>
                <a:effectLst/>
                <a:latin typeface="+mn-lt"/>
                <a:ea typeface="+mn-ea"/>
                <a:cs typeface="+mn-cs"/>
              </a:rPr>
              <a:t>Y vosotros, hermanos, no os canséis de hacer bien.</a:t>
            </a:r>
            <a:endParaRPr lang="es-ES_tradnl" b="0" i="0" noProof="1">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3: Un llamado superior </a:t>
            </a:r>
            <a:r>
              <a:rPr lang="es-ES_tradnl" b="0" noProof="0" dirty="0">
                <a:solidFill>
                  <a:srgbClr val="141413"/>
                </a:solidFill>
                <a:effectLst/>
                <a:highlight>
                  <a:srgbClr val="00FFFF"/>
                </a:highlight>
                <a:latin typeface="Helvetica" pitchFamily="2" charset="0"/>
              </a:rPr>
              <a:t>(pg. 74,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noProof="1">
                <a:solidFill>
                  <a:schemeClr val="tx1"/>
                </a:solidFill>
                <a:effectLst/>
                <a:highlight>
                  <a:srgbClr val="00FFFF"/>
                </a:highlight>
                <a:latin typeface="+mn-lt"/>
                <a:ea typeface="+mn-ea"/>
                <a:cs typeface="+mn-cs"/>
              </a:rPr>
              <a:t>Los alumnos considerarán cómo su trabajo refleja el llamado superior que Dios les ha dado.</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42389476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¿QUÉ NOS DICE DIOS?</a:t>
            </a:r>
          </a:p>
          <a:p>
            <a:endParaRPr lang="es-ES_tradnl" sz="1800" b="1" dirty="0">
              <a:effectLst/>
              <a:latin typeface="CenturyStd"/>
            </a:endParaRPr>
          </a:p>
          <a:p>
            <a:r>
              <a:rPr lang="es-ES_tradnl" sz="1200" kern="1200" noProof="1">
                <a:solidFill>
                  <a:schemeClr val="tx1"/>
                </a:solidFill>
                <a:effectLst/>
                <a:latin typeface="+mn-lt"/>
                <a:ea typeface="+mn-ea"/>
                <a:cs typeface="+mn-cs"/>
              </a:rPr>
              <a:t>Dios ordenó tanto el trabajo como el descanso. Si bien debemos reservar momentos de descanso para nuestro cuerpo y nuestra alma, también debemos esforzarnos por proveer para nosotros mismos y para quienes estén necesitados. Cuando nuestra ética laboral refleja nuestro compromiso con nuestro Señor, la calidad de nuestro trabajo y de nuestra actitud hacia el trabajo serán un testimonio positivo del evangelio para el mundo.</a:t>
            </a:r>
          </a:p>
          <a:p>
            <a:endParaRPr lang="es-ES_tradnl" sz="1800" b="1" dirty="0">
              <a:effectLst/>
              <a:latin typeface="CenturyStd"/>
            </a:endParaRPr>
          </a:p>
          <a:p>
            <a:endParaRPr lang="es-ES_tradnl" sz="1800" b="1" dirty="0">
              <a:effectLst/>
              <a:latin typeface="CenturyStd"/>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noProof="1">
                <a:effectLst/>
                <a:highlight>
                  <a:srgbClr val="00FFFF"/>
                </a:highlight>
                <a:latin typeface="Franklin Gothic Medium" panose="020B0603020102020204" pitchFamily="34" charset="0"/>
              </a:rPr>
              <a:t>Use esta transparencia en blanco para agregar su propio contenido.</a:t>
            </a:r>
            <a:endParaRPr lang="es-ES_tradnl" noProof="1">
              <a:highlight>
                <a:srgbClr val="00FFFF"/>
              </a:highligh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Texto para el estudio: </a:t>
            </a:r>
            <a:r>
              <a:rPr lang="es-ES_tradnl" sz="1200" kern="1200" dirty="0">
                <a:solidFill>
                  <a:schemeClr val="tx1"/>
                </a:solidFill>
                <a:effectLst/>
                <a:latin typeface="+mn-lt"/>
                <a:ea typeface="+mn-ea"/>
                <a:cs typeface="+mn-cs"/>
              </a:rPr>
              <a:t>Mateo 11:28–30; Marcos 6:30,31; Juan 5:16,17; 6:22–27; 9:1–5; 17:1–5; Hechos 20:28–38; Efesios 4:28; 6:5–9; Colosenses 3:22–24; 1 Tesalonicenses 2:9; 4:11,12; 2 Tesalonicenses 3:6–13</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b="0" noProof="0" dirty="0"/>
          </a:p>
          <a:p>
            <a:r>
              <a:rPr lang="es-ES_tradnl" b="1" noProof="0" dirty="0"/>
              <a:t>Metas de la enseñanza:</a:t>
            </a:r>
          </a:p>
          <a:p>
            <a:pPr marL="685800" lvl="1" indent="-228600">
              <a:buFont typeface="+mj-lt"/>
              <a:buAutoNum type="arabicPeriod"/>
            </a:pPr>
            <a:r>
              <a:rPr lang="es-ES_tradnl" sz="1200" kern="1200" dirty="0">
                <a:solidFill>
                  <a:schemeClr val="tx1"/>
                </a:solidFill>
                <a:effectLst/>
                <a:latin typeface="+mn-lt"/>
                <a:ea typeface="+mn-ea"/>
                <a:cs typeface="+mn-cs"/>
              </a:rPr>
              <a:t>Los alumnos se conectarán con la enseñanza y el ejemplo de Jesús sobre el trabajo y el descanso.</a:t>
            </a:r>
          </a:p>
          <a:p>
            <a:pPr marL="685800" lvl="1" indent="-228600">
              <a:buFont typeface="+mj-lt"/>
              <a:buAutoNum type="arabicPeriod"/>
            </a:pPr>
            <a:r>
              <a:rPr lang="es-ES_tradnl" sz="1200" kern="1200" dirty="0">
                <a:solidFill>
                  <a:schemeClr val="tx1"/>
                </a:solidFill>
                <a:effectLst/>
                <a:latin typeface="+mn-lt"/>
                <a:ea typeface="+mn-ea"/>
                <a:cs typeface="+mn-cs"/>
              </a:rPr>
              <a:t>Los alumnos examinarán la orientación de Pablo sobre cómo y por qué los cristianos deben trabajar. </a:t>
            </a:r>
          </a:p>
          <a:p>
            <a:pPr marL="685800" lvl="1" indent="-228600">
              <a:buFont typeface="+mj-lt"/>
              <a:buAutoNum type="arabicPeriod"/>
            </a:pPr>
            <a:r>
              <a:rPr lang="es-ES_tradnl" sz="1200" kern="1200" dirty="0">
                <a:solidFill>
                  <a:schemeClr val="tx1"/>
                </a:solidFill>
                <a:effectLst/>
                <a:latin typeface="+mn-lt"/>
                <a:ea typeface="+mn-ea"/>
                <a:cs typeface="+mn-cs"/>
              </a:rPr>
              <a:t>Los alumnos repasarán y adoptarán los principios de la ética cristiana del trabajo.</a:t>
            </a:r>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Juan 5:16–17; 9:4; 17:1, 4; 6:26–27</a:t>
            </a:r>
          </a:p>
          <a:p>
            <a:endParaRPr lang="en-US"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16 </a:t>
            </a:r>
            <a:r>
              <a:rPr lang="en-US" sz="1200" b="0" i="0" kern="1200" dirty="0">
                <a:solidFill>
                  <a:schemeClr val="tx1"/>
                </a:solidFill>
                <a:effectLst/>
                <a:latin typeface="+mn-lt"/>
                <a:ea typeface="+mn-ea"/>
                <a:cs typeface="+mn-cs"/>
              </a:rPr>
              <a:t>Y </a:t>
            </a:r>
            <a:r>
              <a:rPr lang="en-US" sz="1200" b="0" i="0" kern="1200" dirty="0" err="1">
                <a:solidFill>
                  <a:schemeClr val="tx1"/>
                </a:solidFill>
                <a:effectLst/>
                <a:latin typeface="+mn-lt"/>
                <a:ea typeface="+mn-ea"/>
                <a:cs typeface="+mn-cs"/>
              </a:rPr>
              <a:t>por</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esta</a:t>
            </a:r>
            <a:r>
              <a:rPr lang="en-US" sz="1200" b="0" i="0" kern="1200" dirty="0">
                <a:solidFill>
                  <a:schemeClr val="tx1"/>
                </a:solidFill>
                <a:effectLst/>
                <a:latin typeface="+mn-lt"/>
                <a:ea typeface="+mn-ea"/>
                <a:cs typeface="+mn-cs"/>
              </a:rPr>
              <a:t> causa </a:t>
            </a:r>
            <a:r>
              <a:rPr lang="en-US" sz="1200" b="0" i="0" kern="1200" dirty="0" err="1">
                <a:solidFill>
                  <a:schemeClr val="tx1"/>
                </a:solidFill>
                <a:effectLst/>
                <a:latin typeface="+mn-lt"/>
                <a:ea typeface="+mn-ea"/>
                <a:cs typeface="+mn-cs"/>
              </a:rPr>
              <a:t>los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judíos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perseguían</a:t>
            </a:r>
            <a:r>
              <a:rPr lang="en-US" sz="1200" b="0" i="0" kern="1200" dirty="0">
                <a:solidFill>
                  <a:schemeClr val="tx1"/>
                </a:solidFill>
                <a:effectLst/>
                <a:latin typeface="+mn-lt"/>
                <a:ea typeface="+mn-ea"/>
                <a:cs typeface="+mn-cs"/>
              </a:rPr>
              <a:t> a Jesús, y </a:t>
            </a:r>
            <a:r>
              <a:rPr lang="en-US" sz="1200" b="0" i="0" kern="1200" dirty="0" err="1">
                <a:solidFill>
                  <a:schemeClr val="tx1"/>
                </a:solidFill>
                <a:effectLst/>
                <a:latin typeface="+mn-lt"/>
                <a:ea typeface="+mn-ea"/>
                <a:cs typeface="+mn-cs"/>
              </a:rPr>
              <a:t>procuraban</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matarle</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porque</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hacía</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estas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cosas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en</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el</a:t>
            </a:r>
            <a:r>
              <a:rPr lang="en-US" sz="1200" b="0" i="0" kern="1200" dirty="0">
                <a:solidFill>
                  <a:schemeClr val="tx1"/>
                </a:solidFill>
                <a:effectLst/>
                <a:latin typeface="+mn-lt"/>
                <a:ea typeface="+mn-ea"/>
                <a:cs typeface="+mn-cs"/>
              </a:rPr>
              <a:t> día de </a:t>
            </a:r>
            <a:r>
              <a:rPr lang="en-US" sz="1200" b="0" i="0" kern="1200" dirty="0" err="1">
                <a:solidFill>
                  <a:schemeClr val="tx1"/>
                </a:solidFill>
                <a:effectLst/>
                <a:latin typeface="+mn-lt"/>
                <a:ea typeface="+mn-ea"/>
                <a:cs typeface="+mn-cs"/>
              </a:rPr>
              <a:t>reposo</a:t>
            </a:r>
            <a:r>
              <a:rPr lang="en-US" sz="1200" b="0" i="0" kern="1200" dirty="0">
                <a:solidFill>
                  <a:schemeClr val="tx1"/>
                </a:solidFill>
                <a:effectLst/>
                <a:latin typeface="+mn-lt"/>
                <a:ea typeface="+mn-ea"/>
                <a:cs typeface="+mn-cs"/>
              </a:rPr>
              <a:t>.</a:t>
            </a:r>
            <a:r>
              <a:rPr lang="en-US" sz="1200" b="0" i="0" kern="1200" baseline="30000" dirty="0">
                <a:solidFill>
                  <a:schemeClr val="tx1"/>
                </a:solidFill>
                <a:effectLst/>
                <a:latin typeface="+mn-lt"/>
                <a:ea typeface="+mn-ea"/>
                <a:cs typeface="+mn-cs"/>
              </a:rPr>
              <a:t>[</a:t>
            </a:r>
            <a:r>
              <a:rPr lang="en-US" sz="1200" b="0" i="0" kern="1200" baseline="30000" dirty="0">
                <a:solidFill>
                  <a:schemeClr val="tx1"/>
                </a:solidFill>
                <a:effectLst/>
                <a:latin typeface="+mn-lt"/>
                <a:ea typeface="+mn-ea"/>
                <a:cs typeface="+mn-cs"/>
                <a:hlinkClick r:id="rId3" tooltip="See footnote a"/>
              </a:rPr>
              <a:t>a</a:t>
            </a:r>
            <a:r>
              <a:rPr lang="en-US" sz="1200" b="0" i="0" kern="1200" baseline="3000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 </a:t>
            </a:r>
            <a:r>
              <a:rPr lang="en-US" sz="1200" b="1" i="0" kern="1200" baseline="30000" dirty="0">
                <a:solidFill>
                  <a:schemeClr val="tx1"/>
                </a:solidFill>
                <a:effectLst/>
                <a:latin typeface="+mn-lt"/>
                <a:ea typeface="+mn-ea"/>
                <a:cs typeface="+mn-cs"/>
              </a:rPr>
              <a:t>17 </a:t>
            </a:r>
            <a:r>
              <a:rPr lang="en-US" sz="1200" b="0" i="0" kern="1200" dirty="0">
                <a:solidFill>
                  <a:schemeClr val="tx1"/>
                </a:solidFill>
                <a:effectLst/>
                <a:latin typeface="+mn-lt"/>
                <a:ea typeface="+mn-ea"/>
                <a:cs typeface="+mn-cs"/>
              </a:rPr>
              <a:t>Y Jesús les </a:t>
            </a:r>
            <a:r>
              <a:rPr lang="en-US" sz="1200" b="0" i="0" kern="1200" dirty="0" err="1">
                <a:solidFill>
                  <a:schemeClr val="tx1"/>
                </a:solidFill>
                <a:effectLst/>
                <a:latin typeface="+mn-lt"/>
                <a:ea typeface="+mn-ea"/>
                <a:cs typeface="+mn-cs"/>
              </a:rPr>
              <a:t>respondió</a:t>
            </a:r>
            <a:r>
              <a:rPr lang="en-US" sz="1200" b="0" i="0" kern="1200" dirty="0">
                <a:solidFill>
                  <a:schemeClr val="tx1"/>
                </a:solidFill>
                <a:effectLst/>
                <a:latin typeface="+mn-lt"/>
                <a:ea typeface="+mn-ea"/>
                <a:cs typeface="+mn-cs"/>
              </a:rPr>
              <a:t>: Mi Padre hasta </a:t>
            </a:r>
            <a:r>
              <a:rPr lang="en-US" sz="1200" b="0" i="0" kern="1200" dirty="0" err="1">
                <a:solidFill>
                  <a:schemeClr val="tx1"/>
                </a:solidFill>
                <a:effectLst/>
                <a:latin typeface="+mn-lt"/>
                <a:ea typeface="+mn-ea"/>
                <a:cs typeface="+mn-cs"/>
              </a:rPr>
              <a:t>ahora</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trabaja</a:t>
            </a:r>
            <a:r>
              <a:rPr lang="en-US" sz="1200" b="0" i="0" kern="1200" dirty="0">
                <a:solidFill>
                  <a:schemeClr val="tx1"/>
                </a:solidFill>
                <a:effectLst/>
                <a:latin typeface="+mn-lt"/>
                <a:ea typeface="+mn-ea"/>
                <a:cs typeface="+mn-cs"/>
              </a:rPr>
              <a:t>, y </a:t>
            </a:r>
            <a:r>
              <a:rPr lang="en-US" sz="1200" b="0" i="0" kern="1200" dirty="0" err="1">
                <a:solidFill>
                  <a:schemeClr val="tx1"/>
                </a:solidFill>
                <a:effectLst/>
                <a:latin typeface="+mn-lt"/>
                <a:ea typeface="+mn-ea"/>
                <a:cs typeface="+mn-cs"/>
              </a:rPr>
              <a:t>yo</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trabajo</a:t>
            </a:r>
            <a:r>
              <a:rPr lang="en-US" sz="1200" b="0" i="0" kern="1200" dirty="0">
                <a:solidFill>
                  <a:schemeClr val="tx1"/>
                </a:solidFill>
                <a:effectLst/>
                <a:latin typeface="+mn-lt"/>
                <a:ea typeface="+mn-ea"/>
                <a:cs typeface="+mn-cs"/>
              </a:rPr>
              <a:t>.</a:t>
            </a:r>
          </a:p>
          <a:p>
            <a:endParaRPr lang="en-US" sz="1200" b="0" i="0" kern="1200" dirty="0">
              <a:solidFill>
                <a:schemeClr val="tx1"/>
              </a:solidFill>
              <a:effectLst/>
              <a:latin typeface="+mn-lt"/>
              <a:ea typeface="+mn-ea"/>
              <a:cs typeface="+mn-cs"/>
            </a:endParaRPr>
          </a:p>
          <a:p>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Me es </a:t>
            </a:r>
            <a:r>
              <a:rPr lang="en-US" sz="1200" b="0" i="0" kern="1200" dirty="0" err="1">
                <a:solidFill>
                  <a:schemeClr val="tx1"/>
                </a:solidFill>
                <a:effectLst/>
                <a:latin typeface="+mn-lt"/>
                <a:ea typeface="+mn-ea"/>
                <a:cs typeface="+mn-cs"/>
              </a:rPr>
              <a:t>necesario</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hacer</a:t>
            </a:r>
            <a:r>
              <a:rPr lang="en-US" sz="1200" b="0" i="0" kern="1200" dirty="0">
                <a:solidFill>
                  <a:schemeClr val="tx1"/>
                </a:solidFill>
                <a:effectLst/>
                <a:latin typeface="+mn-lt"/>
                <a:ea typeface="+mn-ea"/>
                <a:cs typeface="+mn-cs"/>
              </a:rPr>
              <a:t> las </a:t>
            </a:r>
            <a:r>
              <a:rPr lang="en-US" sz="1200" b="0" i="0" kern="1200" dirty="0" err="1">
                <a:solidFill>
                  <a:schemeClr val="tx1"/>
                </a:solidFill>
                <a:effectLst/>
                <a:latin typeface="+mn-lt"/>
                <a:ea typeface="+mn-ea"/>
                <a:cs typeface="+mn-cs"/>
              </a:rPr>
              <a:t>obras</a:t>
            </a:r>
            <a:r>
              <a:rPr lang="en-US" sz="1200" b="0" i="0" kern="1200" dirty="0">
                <a:solidFill>
                  <a:schemeClr val="tx1"/>
                </a:solidFill>
                <a:effectLst/>
                <a:latin typeface="+mn-lt"/>
                <a:ea typeface="+mn-ea"/>
                <a:cs typeface="+mn-cs"/>
              </a:rPr>
              <a:t> del </a:t>
            </a:r>
            <a:r>
              <a:rPr lang="en-US" sz="1200" b="0" i="0" kern="1200" dirty="0" err="1">
                <a:solidFill>
                  <a:schemeClr val="tx1"/>
                </a:solidFill>
                <a:effectLst/>
                <a:latin typeface="+mn-lt"/>
                <a:ea typeface="+mn-ea"/>
                <a:cs typeface="+mn-cs"/>
              </a:rPr>
              <a:t>que</a:t>
            </a:r>
            <a:r>
              <a:rPr lang="en-US" sz="1200" b="0" i="0" kern="1200" dirty="0">
                <a:solidFill>
                  <a:schemeClr val="tx1"/>
                </a:solidFill>
                <a:effectLst/>
                <a:latin typeface="+mn-lt"/>
                <a:ea typeface="+mn-ea"/>
                <a:cs typeface="+mn-cs"/>
              </a:rPr>
              <a:t> me </a:t>
            </a:r>
            <a:r>
              <a:rPr lang="en-US" sz="1200" b="0" i="0" kern="1200" dirty="0" err="1">
                <a:solidFill>
                  <a:schemeClr val="tx1"/>
                </a:solidFill>
                <a:effectLst/>
                <a:latin typeface="+mn-lt"/>
                <a:ea typeface="+mn-ea"/>
                <a:cs typeface="+mn-cs"/>
              </a:rPr>
              <a:t>envió</a:t>
            </a:r>
            <a:r>
              <a:rPr lang="en-US" sz="1200" b="0" i="0" kern="1200" dirty="0">
                <a:solidFill>
                  <a:schemeClr val="tx1"/>
                </a:solidFill>
                <a:effectLst/>
                <a:latin typeface="+mn-lt"/>
                <a:ea typeface="+mn-ea"/>
                <a:cs typeface="+mn-cs"/>
              </a:rPr>
              <a:t>, entre tanto </a:t>
            </a:r>
            <a:r>
              <a:rPr lang="en-US" sz="1200" b="0" i="0" kern="1200" dirty="0" err="1">
                <a:solidFill>
                  <a:schemeClr val="tx1"/>
                </a:solidFill>
                <a:effectLst/>
                <a:latin typeface="+mn-lt"/>
                <a:ea typeface="+mn-ea"/>
                <a:cs typeface="+mn-cs"/>
              </a:rPr>
              <a:t>que</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el</a:t>
            </a:r>
            <a:r>
              <a:rPr lang="en-US" sz="1200" b="0" i="0" kern="1200" dirty="0">
                <a:solidFill>
                  <a:schemeClr val="tx1"/>
                </a:solidFill>
                <a:effectLst/>
                <a:latin typeface="+mn-lt"/>
                <a:ea typeface="+mn-ea"/>
                <a:cs typeface="+mn-cs"/>
              </a:rPr>
              <a:t> día dura; la </a:t>
            </a:r>
            <a:r>
              <a:rPr lang="en-US" sz="1200" b="0" i="0" kern="1200" dirty="0" err="1">
                <a:solidFill>
                  <a:schemeClr val="tx1"/>
                </a:solidFill>
                <a:effectLst/>
                <a:latin typeface="+mn-lt"/>
                <a:ea typeface="+mn-ea"/>
                <a:cs typeface="+mn-cs"/>
              </a:rPr>
              <a:t>noche</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viene</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cuando</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nadie</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puede</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trabajar</a:t>
            </a:r>
            <a:r>
              <a:rPr lang="en-US" sz="1200" b="0" i="0" kern="1200" dirty="0">
                <a:solidFill>
                  <a:schemeClr val="tx1"/>
                </a:solidFill>
                <a:effectLst/>
                <a:latin typeface="+mn-lt"/>
                <a:ea typeface="+mn-ea"/>
                <a:cs typeface="+mn-cs"/>
              </a:rPr>
              <a:t>.</a:t>
            </a:r>
          </a:p>
          <a:p>
            <a:endParaRPr lang="en-US" sz="1200" b="0" i="0" kern="1200" dirty="0">
              <a:solidFill>
                <a:schemeClr val="tx1"/>
              </a:solidFill>
              <a:effectLst/>
              <a:latin typeface="+mn-lt"/>
              <a:ea typeface="+mn-ea"/>
              <a:cs typeface="+mn-cs"/>
            </a:endParaRPr>
          </a:p>
          <a:p>
            <a:r>
              <a:rPr lang="en-US" sz="1200" b="1" i="0" kern="1200" baseline="30000" dirty="0">
                <a:solidFill>
                  <a:schemeClr val="tx1"/>
                </a:solidFill>
                <a:effectLst/>
                <a:latin typeface="+mn-lt"/>
                <a:ea typeface="+mn-ea"/>
                <a:cs typeface="+mn-cs"/>
              </a:rPr>
              <a:t>1 </a:t>
            </a:r>
            <a:r>
              <a:rPr lang="en-US" sz="1200" b="0" i="0" kern="1200" dirty="0" err="1">
                <a:solidFill>
                  <a:schemeClr val="tx1"/>
                </a:solidFill>
                <a:effectLst/>
                <a:latin typeface="+mn-lt"/>
                <a:ea typeface="+mn-ea"/>
                <a:cs typeface="+mn-cs"/>
              </a:rPr>
              <a:t>Estas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cosas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habló</a:t>
            </a:r>
            <a:r>
              <a:rPr lang="en-US" sz="1200" b="0" i="0" kern="1200" dirty="0">
                <a:solidFill>
                  <a:schemeClr val="tx1"/>
                </a:solidFill>
                <a:effectLst/>
                <a:latin typeface="+mn-lt"/>
                <a:ea typeface="+mn-ea"/>
                <a:cs typeface="+mn-cs"/>
              </a:rPr>
              <a:t> Jesús, y </a:t>
            </a:r>
            <a:r>
              <a:rPr lang="en-US" sz="1200" b="0" i="0" kern="1200" dirty="0" err="1">
                <a:solidFill>
                  <a:schemeClr val="tx1"/>
                </a:solidFill>
                <a:effectLst/>
                <a:latin typeface="+mn-lt"/>
                <a:ea typeface="+mn-ea"/>
                <a:cs typeface="+mn-cs"/>
              </a:rPr>
              <a:t>levantando</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los</a:t>
            </a:r>
            <a:r>
              <a:rPr lang="en-US" sz="1200" b="0" i="0" kern="1200" dirty="0">
                <a:solidFill>
                  <a:schemeClr val="tx1"/>
                </a:solidFill>
                <a:effectLst/>
                <a:latin typeface="+mn-lt"/>
                <a:ea typeface="+mn-ea"/>
                <a:cs typeface="+mn-cs"/>
              </a:rPr>
              <a:t> ojos al </a:t>
            </a:r>
            <a:r>
              <a:rPr lang="en-US" sz="1200" b="0" i="0" kern="1200" dirty="0" err="1">
                <a:solidFill>
                  <a:schemeClr val="tx1"/>
                </a:solidFill>
                <a:effectLst/>
                <a:latin typeface="+mn-lt"/>
                <a:ea typeface="+mn-ea"/>
                <a:cs typeface="+mn-cs"/>
              </a:rPr>
              <a:t>cielo</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dijo</a:t>
            </a:r>
            <a:r>
              <a:rPr lang="en-US" sz="1200" b="0" i="0" kern="1200" dirty="0">
                <a:solidFill>
                  <a:schemeClr val="tx1"/>
                </a:solidFill>
                <a:effectLst/>
                <a:latin typeface="+mn-lt"/>
                <a:ea typeface="+mn-ea"/>
                <a:cs typeface="+mn-cs"/>
              </a:rPr>
              <a:t>: Padre, la hora ha </a:t>
            </a:r>
            <a:r>
              <a:rPr lang="en-US" sz="1200" b="0" i="0" kern="1200" dirty="0" err="1">
                <a:solidFill>
                  <a:schemeClr val="tx1"/>
                </a:solidFill>
                <a:effectLst/>
                <a:latin typeface="+mn-lt"/>
                <a:ea typeface="+mn-ea"/>
                <a:cs typeface="+mn-cs"/>
              </a:rPr>
              <a:t>llegado</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glorifica</a:t>
            </a:r>
            <a:r>
              <a:rPr lang="en-US" sz="1200" b="0" i="0" kern="1200" dirty="0">
                <a:solidFill>
                  <a:schemeClr val="tx1"/>
                </a:solidFill>
                <a:effectLst/>
                <a:latin typeface="+mn-lt"/>
                <a:ea typeface="+mn-ea"/>
                <a:cs typeface="+mn-cs"/>
              </a:rPr>
              <a:t> a </a:t>
            </a:r>
            <a:r>
              <a:rPr lang="en-US" sz="1200" b="0" i="0" kern="1200" dirty="0" err="1">
                <a:solidFill>
                  <a:schemeClr val="tx1"/>
                </a:solidFill>
                <a:effectLst/>
                <a:latin typeface="+mn-lt"/>
                <a:ea typeface="+mn-ea"/>
                <a:cs typeface="+mn-cs"/>
              </a:rPr>
              <a:t>tu</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Hijo</a:t>
            </a:r>
            <a:r>
              <a:rPr lang="en-US" sz="1200" b="0" i="0" kern="1200" dirty="0">
                <a:solidFill>
                  <a:schemeClr val="tx1"/>
                </a:solidFill>
                <a:effectLst/>
                <a:latin typeface="+mn-lt"/>
                <a:ea typeface="+mn-ea"/>
                <a:cs typeface="+mn-cs"/>
              </a:rPr>
              <a:t>, para </a:t>
            </a:r>
            <a:r>
              <a:rPr lang="en-US" sz="1200" b="0" i="0" kern="1200" dirty="0" err="1">
                <a:solidFill>
                  <a:schemeClr val="tx1"/>
                </a:solidFill>
                <a:effectLst/>
                <a:latin typeface="+mn-lt"/>
                <a:ea typeface="+mn-ea"/>
                <a:cs typeface="+mn-cs"/>
              </a:rPr>
              <a:t>que</a:t>
            </a:r>
            <a:r>
              <a:rPr lang="en-US" sz="1200" b="0" i="0" kern="1200" dirty="0">
                <a:solidFill>
                  <a:schemeClr val="tx1"/>
                </a:solidFill>
                <a:effectLst/>
                <a:latin typeface="+mn-lt"/>
                <a:ea typeface="+mn-ea"/>
                <a:cs typeface="+mn-cs"/>
              </a:rPr>
              <a:t> también </a:t>
            </a:r>
            <a:r>
              <a:rPr lang="en-US" sz="1200" b="0" i="0" kern="1200" dirty="0" err="1">
                <a:solidFill>
                  <a:schemeClr val="tx1"/>
                </a:solidFill>
                <a:effectLst/>
                <a:latin typeface="+mn-lt"/>
                <a:ea typeface="+mn-ea"/>
                <a:cs typeface="+mn-cs"/>
              </a:rPr>
              <a:t>tu</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Hijo</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te</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glorifique</a:t>
            </a:r>
            <a:r>
              <a:rPr lang="en-US" sz="1200" b="0" i="0" kern="1200" dirty="0">
                <a:solidFill>
                  <a:schemeClr val="tx1"/>
                </a:solidFill>
                <a:effectLst/>
                <a:latin typeface="+mn-lt"/>
                <a:ea typeface="+mn-ea"/>
                <a:cs typeface="+mn-cs"/>
              </a:rPr>
              <a:t> a </a:t>
            </a:r>
            <a:r>
              <a:rPr lang="en-US" sz="1200" b="0" i="0" kern="1200" dirty="0" err="1">
                <a:solidFill>
                  <a:schemeClr val="tx1"/>
                </a:solidFill>
                <a:effectLst/>
                <a:latin typeface="+mn-lt"/>
                <a:ea typeface="+mn-ea"/>
                <a:cs typeface="+mn-cs"/>
              </a:rPr>
              <a:t>ti</a:t>
            </a:r>
            <a:r>
              <a:rPr lang="en-US" sz="1200" b="0" i="0" kern="1200" dirty="0">
                <a:solidFill>
                  <a:schemeClr val="tx1"/>
                </a:solidFill>
                <a:effectLst/>
                <a:latin typeface="+mn-lt"/>
                <a:ea typeface="+mn-ea"/>
                <a:cs typeface="+mn-cs"/>
              </a:rPr>
              <a:t>; </a:t>
            </a:r>
            <a:r>
              <a:rPr lang="en-US" sz="1200" b="1" i="0" kern="1200" baseline="30000" dirty="0">
                <a:solidFill>
                  <a:schemeClr val="tx1"/>
                </a:solidFill>
                <a:effectLst/>
                <a:latin typeface="+mn-lt"/>
                <a:ea typeface="+mn-ea"/>
                <a:cs typeface="+mn-cs"/>
              </a:rPr>
              <a:t>4 </a:t>
            </a:r>
            <a:r>
              <a:rPr lang="en-US" sz="1200" b="0" i="0" kern="1200" dirty="0" err="1">
                <a:solidFill>
                  <a:schemeClr val="tx1"/>
                </a:solidFill>
                <a:effectLst/>
                <a:latin typeface="+mn-lt"/>
                <a:ea typeface="+mn-ea"/>
                <a:cs typeface="+mn-cs"/>
              </a:rPr>
              <a:t>Yo</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te</a:t>
            </a:r>
            <a:r>
              <a:rPr lang="en-US" sz="1200" b="0" i="0" kern="1200" dirty="0">
                <a:solidFill>
                  <a:schemeClr val="tx1"/>
                </a:solidFill>
                <a:effectLst/>
                <a:latin typeface="+mn-lt"/>
                <a:ea typeface="+mn-ea"/>
                <a:cs typeface="+mn-cs"/>
              </a:rPr>
              <a:t> he </a:t>
            </a:r>
            <a:r>
              <a:rPr lang="en-US" sz="1200" b="0" i="0" kern="1200" dirty="0" err="1">
                <a:solidFill>
                  <a:schemeClr val="tx1"/>
                </a:solidFill>
                <a:effectLst/>
                <a:latin typeface="+mn-lt"/>
                <a:ea typeface="+mn-ea"/>
                <a:cs typeface="+mn-cs"/>
              </a:rPr>
              <a:t>glorificado</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en</a:t>
            </a:r>
            <a:r>
              <a:rPr lang="en-US" sz="1200" b="0" i="0" kern="1200" dirty="0">
                <a:solidFill>
                  <a:schemeClr val="tx1"/>
                </a:solidFill>
                <a:effectLst/>
                <a:latin typeface="+mn-lt"/>
                <a:ea typeface="+mn-ea"/>
                <a:cs typeface="+mn-cs"/>
              </a:rPr>
              <a:t> la tierra; he </a:t>
            </a:r>
            <a:r>
              <a:rPr lang="en-US" sz="1200" b="0" i="0" kern="1200" dirty="0" err="1">
                <a:solidFill>
                  <a:schemeClr val="tx1"/>
                </a:solidFill>
                <a:effectLst/>
                <a:latin typeface="+mn-lt"/>
                <a:ea typeface="+mn-ea"/>
                <a:cs typeface="+mn-cs"/>
              </a:rPr>
              <a:t>acabado</a:t>
            </a:r>
            <a:r>
              <a:rPr lang="en-US" sz="1200" b="0" i="0" kern="1200" dirty="0">
                <a:solidFill>
                  <a:schemeClr val="tx1"/>
                </a:solidFill>
                <a:effectLst/>
                <a:latin typeface="+mn-lt"/>
                <a:ea typeface="+mn-ea"/>
                <a:cs typeface="+mn-cs"/>
              </a:rPr>
              <a:t> la </a:t>
            </a:r>
            <a:r>
              <a:rPr lang="en-US" sz="1200" b="0" i="0" kern="1200" dirty="0" err="1">
                <a:solidFill>
                  <a:schemeClr val="tx1"/>
                </a:solidFill>
                <a:effectLst/>
                <a:latin typeface="+mn-lt"/>
                <a:ea typeface="+mn-ea"/>
                <a:cs typeface="+mn-cs"/>
              </a:rPr>
              <a:t>obra</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que</a:t>
            </a:r>
            <a:r>
              <a:rPr lang="en-US" sz="1200" b="0" i="0" kern="1200" dirty="0">
                <a:solidFill>
                  <a:schemeClr val="tx1"/>
                </a:solidFill>
                <a:effectLst/>
                <a:latin typeface="+mn-lt"/>
                <a:ea typeface="+mn-ea"/>
                <a:cs typeface="+mn-cs"/>
              </a:rPr>
              <a:t> me </a:t>
            </a:r>
            <a:r>
              <a:rPr lang="en-US" sz="1200" b="0" i="0" kern="1200" dirty="0" err="1">
                <a:solidFill>
                  <a:schemeClr val="tx1"/>
                </a:solidFill>
                <a:effectLst/>
                <a:latin typeface="+mn-lt"/>
                <a:ea typeface="+mn-ea"/>
                <a:cs typeface="+mn-cs"/>
              </a:rPr>
              <a:t>diste</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que</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hiciese</a:t>
            </a:r>
            <a:r>
              <a:rPr lang="en-US" sz="1200" b="0" i="0" kern="1200" dirty="0">
                <a:solidFill>
                  <a:schemeClr val="tx1"/>
                </a:solidFill>
                <a:effectLst/>
                <a:latin typeface="+mn-lt"/>
                <a:ea typeface="+mn-ea"/>
                <a:cs typeface="+mn-cs"/>
              </a:rPr>
              <a:t>.</a:t>
            </a:r>
          </a:p>
          <a:p>
            <a:endParaRPr lang="en-US" sz="1200" b="0" i="0" kern="1200" dirty="0">
              <a:solidFill>
                <a:schemeClr val="tx1"/>
              </a:solidFill>
              <a:effectLst/>
              <a:latin typeface="+mn-lt"/>
              <a:ea typeface="+mn-ea"/>
              <a:cs typeface="+mn-cs"/>
            </a:endParaRPr>
          </a:p>
          <a:p>
            <a:r>
              <a:rPr lang="en-US" sz="1200" b="1" i="0" kern="1200" baseline="30000" dirty="0">
                <a:solidFill>
                  <a:schemeClr val="tx1"/>
                </a:solidFill>
                <a:effectLst/>
                <a:latin typeface="+mn-lt"/>
                <a:ea typeface="+mn-ea"/>
                <a:cs typeface="+mn-cs"/>
              </a:rPr>
              <a:t>26 </a:t>
            </a:r>
            <a:r>
              <a:rPr lang="en-US" sz="1200" b="0" i="0" kern="1200" dirty="0" err="1">
                <a:solidFill>
                  <a:schemeClr val="tx1"/>
                </a:solidFill>
                <a:effectLst/>
                <a:latin typeface="+mn-lt"/>
                <a:ea typeface="+mn-ea"/>
                <a:cs typeface="+mn-cs"/>
              </a:rPr>
              <a:t>Respondió</a:t>
            </a:r>
            <a:r>
              <a:rPr lang="en-US" sz="1200" b="0" i="0" kern="1200" dirty="0">
                <a:solidFill>
                  <a:schemeClr val="tx1"/>
                </a:solidFill>
                <a:effectLst/>
                <a:latin typeface="+mn-lt"/>
                <a:ea typeface="+mn-ea"/>
                <a:cs typeface="+mn-cs"/>
              </a:rPr>
              <a:t> Jesús y les </a:t>
            </a:r>
            <a:r>
              <a:rPr lang="en-US" sz="1200" b="0" i="0" kern="1200" dirty="0" err="1">
                <a:solidFill>
                  <a:schemeClr val="tx1"/>
                </a:solidFill>
                <a:effectLst/>
                <a:latin typeface="+mn-lt"/>
                <a:ea typeface="+mn-ea"/>
                <a:cs typeface="+mn-cs"/>
              </a:rPr>
              <a:t>dijo</a:t>
            </a:r>
            <a:r>
              <a:rPr lang="en-US" sz="1200" b="0" i="0" kern="1200" dirty="0">
                <a:solidFill>
                  <a:schemeClr val="tx1"/>
                </a:solidFill>
                <a:effectLst/>
                <a:latin typeface="+mn-lt"/>
                <a:ea typeface="+mn-ea"/>
                <a:cs typeface="+mn-cs"/>
              </a:rPr>
              <a:t>: De </a:t>
            </a:r>
            <a:r>
              <a:rPr lang="en-US" sz="1200" b="0" i="0" kern="1200" dirty="0" err="1">
                <a:solidFill>
                  <a:schemeClr val="tx1"/>
                </a:solidFill>
                <a:effectLst/>
                <a:latin typeface="+mn-lt"/>
                <a:ea typeface="+mn-ea"/>
                <a:cs typeface="+mn-cs"/>
              </a:rPr>
              <a:t>cierto</a:t>
            </a:r>
            <a:r>
              <a:rPr lang="en-US" sz="1200" b="0" i="0" kern="1200" dirty="0">
                <a:solidFill>
                  <a:schemeClr val="tx1"/>
                </a:solidFill>
                <a:effectLst/>
                <a:latin typeface="+mn-lt"/>
                <a:ea typeface="+mn-ea"/>
                <a:cs typeface="+mn-cs"/>
              </a:rPr>
              <a:t>, de </a:t>
            </a:r>
            <a:r>
              <a:rPr lang="en-US" sz="1200" b="0" i="0" kern="1200" dirty="0" err="1">
                <a:solidFill>
                  <a:schemeClr val="tx1"/>
                </a:solidFill>
                <a:effectLst/>
                <a:latin typeface="+mn-lt"/>
                <a:ea typeface="+mn-ea"/>
                <a:cs typeface="+mn-cs"/>
              </a:rPr>
              <a:t>cierto</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os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digo</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que</a:t>
            </a:r>
            <a:r>
              <a:rPr lang="en-US" sz="1200" b="0" i="0" kern="1200" dirty="0">
                <a:solidFill>
                  <a:schemeClr val="tx1"/>
                </a:solidFill>
                <a:effectLst/>
                <a:latin typeface="+mn-lt"/>
                <a:ea typeface="+mn-ea"/>
                <a:cs typeface="+mn-cs"/>
              </a:rPr>
              <a:t> me </a:t>
            </a:r>
            <a:r>
              <a:rPr lang="en-US" sz="1200" b="0" i="0" kern="1200" dirty="0" err="1">
                <a:solidFill>
                  <a:schemeClr val="tx1"/>
                </a:solidFill>
                <a:effectLst/>
                <a:latin typeface="+mn-lt"/>
                <a:ea typeface="+mn-ea"/>
                <a:cs typeface="+mn-cs"/>
              </a:rPr>
              <a:t>buscáis</a:t>
            </a:r>
            <a:r>
              <a:rPr lang="en-US" sz="1200" b="0" i="0" kern="1200" dirty="0">
                <a:solidFill>
                  <a:schemeClr val="tx1"/>
                </a:solidFill>
                <a:effectLst/>
                <a:latin typeface="+mn-lt"/>
                <a:ea typeface="+mn-ea"/>
                <a:cs typeface="+mn-cs"/>
              </a:rPr>
              <a:t>, no </a:t>
            </a:r>
            <a:r>
              <a:rPr lang="en-US" sz="1200" b="0" i="0" kern="1200" dirty="0" err="1">
                <a:solidFill>
                  <a:schemeClr val="tx1"/>
                </a:solidFill>
                <a:effectLst/>
                <a:latin typeface="+mn-lt"/>
                <a:ea typeface="+mn-ea"/>
                <a:cs typeface="+mn-cs"/>
              </a:rPr>
              <a:t>porque</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habéis</a:t>
            </a:r>
            <a:r>
              <a:rPr lang="en-US" sz="1200" b="0" i="0" kern="1200" dirty="0">
                <a:solidFill>
                  <a:schemeClr val="tx1"/>
                </a:solidFill>
                <a:effectLst/>
                <a:latin typeface="+mn-lt"/>
                <a:ea typeface="+mn-ea"/>
                <a:cs typeface="+mn-cs"/>
              </a:rPr>
              <a:t> visto las </a:t>
            </a:r>
            <a:r>
              <a:rPr lang="en-US" sz="1200" b="0" i="0" kern="1200" dirty="0" err="1">
                <a:solidFill>
                  <a:schemeClr val="tx1"/>
                </a:solidFill>
                <a:effectLst/>
                <a:latin typeface="+mn-lt"/>
                <a:ea typeface="+mn-ea"/>
                <a:cs typeface="+mn-cs"/>
              </a:rPr>
              <a:t>señales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sino</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porque</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comisteis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el</a:t>
            </a:r>
            <a:r>
              <a:rPr lang="en-US" sz="1200" b="0" i="0" kern="1200" dirty="0">
                <a:solidFill>
                  <a:schemeClr val="tx1"/>
                </a:solidFill>
                <a:effectLst/>
                <a:latin typeface="+mn-lt"/>
                <a:ea typeface="+mn-ea"/>
                <a:cs typeface="+mn-cs"/>
              </a:rPr>
              <a:t> pan y </a:t>
            </a:r>
            <a:r>
              <a:rPr lang="en-US" sz="1200" b="0" i="0" kern="1200" dirty="0" err="1">
                <a:solidFill>
                  <a:schemeClr val="tx1"/>
                </a:solidFill>
                <a:effectLst/>
                <a:latin typeface="+mn-lt"/>
                <a:ea typeface="+mn-ea"/>
                <a:cs typeface="+mn-cs"/>
              </a:rPr>
              <a:t>os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saciasteis</a:t>
            </a:r>
            <a:r>
              <a:rPr lang="en-US" sz="1200" b="0" i="0" kern="1200" dirty="0">
                <a:solidFill>
                  <a:schemeClr val="tx1"/>
                </a:solidFill>
                <a:effectLst/>
                <a:latin typeface="+mn-lt"/>
                <a:ea typeface="+mn-ea"/>
                <a:cs typeface="+mn-cs"/>
              </a:rPr>
              <a:t>. </a:t>
            </a:r>
            <a:r>
              <a:rPr lang="en-US" sz="1200" b="1" i="0" kern="1200" baseline="30000" dirty="0">
                <a:solidFill>
                  <a:schemeClr val="tx1"/>
                </a:solidFill>
                <a:effectLst/>
                <a:latin typeface="+mn-lt"/>
                <a:ea typeface="+mn-ea"/>
                <a:cs typeface="+mn-cs"/>
              </a:rPr>
              <a:t>27 </a:t>
            </a:r>
            <a:r>
              <a:rPr lang="en-US" sz="1200" b="0" i="0" kern="1200" dirty="0" err="1">
                <a:solidFill>
                  <a:schemeClr val="tx1"/>
                </a:solidFill>
                <a:effectLst/>
                <a:latin typeface="+mn-lt"/>
                <a:ea typeface="+mn-ea"/>
                <a:cs typeface="+mn-cs"/>
              </a:rPr>
              <a:t>Trabajad</a:t>
            </a:r>
            <a:r>
              <a:rPr lang="en-US" sz="1200" b="0" i="0" kern="1200" dirty="0">
                <a:solidFill>
                  <a:schemeClr val="tx1"/>
                </a:solidFill>
                <a:effectLst/>
                <a:latin typeface="+mn-lt"/>
                <a:ea typeface="+mn-ea"/>
                <a:cs typeface="+mn-cs"/>
              </a:rPr>
              <a:t>, no </a:t>
            </a:r>
            <a:r>
              <a:rPr lang="en-US" sz="1200" b="0" i="0" kern="1200" dirty="0" err="1">
                <a:solidFill>
                  <a:schemeClr val="tx1"/>
                </a:solidFill>
                <a:effectLst/>
                <a:latin typeface="+mn-lt"/>
                <a:ea typeface="+mn-ea"/>
                <a:cs typeface="+mn-cs"/>
              </a:rPr>
              <a:t>por</a:t>
            </a:r>
            <a:r>
              <a:rPr lang="en-US" sz="1200" b="0" i="0" kern="1200" dirty="0">
                <a:solidFill>
                  <a:schemeClr val="tx1"/>
                </a:solidFill>
                <a:effectLst/>
                <a:latin typeface="+mn-lt"/>
                <a:ea typeface="+mn-ea"/>
                <a:cs typeface="+mn-cs"/>
              </a:rPr>
              <a:t> la comida </a:t>
            </a:r>
            <a:r>
              <a:rPr lang="en-US" sz="1200" b="0" i="0" kern="1200" dirty="0" err="1">
                <a:solidFill>
                  <a:schemeClr val="tx1"/>
                </a:solidFill>
                <a:effectLst/>
                <a:latin typeface="+mn-lt"/>
                <a:ea typeface="+mn-ea"/>
                <a:cs typeface="+mn-cs"/>
              </a:rPr>
              <a:t>que</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perece</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sino</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por</a:t>
            </a:r>
            <a:r>
              <a:rPr lang="en-US" sz="1200" b="0" i="0" kern="1200" dirty="0">
                <a:solidFill>
                  <a:schemeClr val="tx1"/>
                </a:solidFill>
                <a:effectLst/>
                <a:latin typeface="+mn-lt"/>
                <a:ea typeface="+mn-ea"/>
                <a:cs typeface="+mn-cs"/>
              </a:rPr>
              <a:t> la comida </a:t>
            </a:r>
            <a:r>
              <a:rPr lang="en-US" sz="1200" b="0" i="0" kern="1200" dirty="0" err="1">
                <a:solidFill>
                  <a:schemeClr val="tx1"/>
                </a:solidFill>
                <a:effectLst/>
                <a:latin typeface="+mn-lt"/>
                <a:ea typeface="+mn-ea"/>
                <a:cs typeface="+mn-cs"/>
              </a:rPr>
              <a:t>que</a:t>
            </a:r>
            <a:r>
              <a:rPr lang="en-US" sz="1200" b="0" i="0" kern="1200" dirty="0">
                <a:solidFill>
                  <a:schemeClr val="tx1"/>
                </a:solidFill>
                <a:effectLst/>
                <a:latin typeface="+mn-lt"/>
                <a:ea typeface="+mn-ea"/>
                <a:cs typeface="+mn-cs"/>
              </a:rPr>
              <a:t> a </a:t>
            </a:r>
            <a:r>
              <a:rPr lang="en-US" sz="1200" b="0" i="0" kern="1200" dirty="0" err="1">
                <a:solidFill>
                  <a:schemeClr val="tx1"/>
                </a:solidFill>
                <a:effectLst/>
                <a:latin typeface="+mn-lt"/>
                <a:ea typeface="+mn-ea"/>
                <a:cs typeface="+mn-cs"/>
              </a:rPr>
              <a:t>vida</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eterna</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permanece</a:t>
            </a:r>
            <a:r>
              <a:rPr lang="en-US" sz="1200" b="0" i="0" kern="1200" dirty="0">
                <a:solidFill>
                  <a:schemeClr val="tx1"/>
                </a:solidFill>
                <a:effectLst/>
                <a:latin typeface="+mn-lt"/>
                <a:ea typeface="+mn-ea"/>
                <a:cs typeface="+mn-cs"/>
              </a:rPr>
              <a:t>, la </a:t>
            </a:r>
            <a:r>
              <a:rPr lang="en-US" sz="1200" b="0" i="0" kern="1200" dirty="0" err="1">
                <a:solidFill>
                  <a:schemeClr val="tx1"/>
                </a:solidFill>
                <a:effectLst/>
                <a:latin typeface="+mn-lt"/>
                <a:ea typeface="+mn-ea"/>
                <a:cs typeface="+mn-cs"/>
              </a:rPr>
              <a:t>cual</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el</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Hijo</a:t>
            </a:r>
            <a:r>
              <a:rPr lang="en-US" sz="1200" b="0" i="0" kern="1200" dirty="0">
                <a:solidFill>
                  <a:schemeClr val="tx1"/>
                </a:solidFill>
                <a:effectLst/>
                <a:latin typeface="+mn-lt"/>
                <a:ea typeface="+mn-ea"/>
                <a:cs typeface="+mn-cs"/>
              </a:rPr>
              <a:t> del Hombre </a:t>
            </a:r>
            <a:r>
              <a:rPr lang="en-US" sz="1200" b="0" i="0" kern="1200" dirty="0" err="1">
                <a:solidFill>
                  <a:schemeClr val="tx1"/>
                </a:solidFill>
                <a:effectLst/>
                <a:latin typeface="+mn-lt"/>
                <a:ea typeface="+mn-ea"/>
                <a:cs typeface="+mn-cs"/>
              </a:rPr>
              <a:t>os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dará</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porque</a:t>
            </a:r>
            <a:r>
              <a:rPr lang="en-US" sz="1200" b="0" i="0" kern="1200" dirty="0">
                <a:solidFill>
                  <a:schemeClr val="tx1"/>
                </a:solidFill>
                <a:effectLst/>
                <a:latin typeface="+mn-lt"/>
                <a:ea typeface="+mn-ea"/>
                <a:cs typeface="+mn-cs"/>
              </a:rPr>
              <a:t> a </a:t>
            </a:r>
            <a:r>
              <a:rPr lang="en-US" sz="1200" b="0" i="0" kern="1200" dirty="0" err="1">
                <a:solidFill>
                  <a:schemeClr val="tx1"/>
                </a:solidFill>
                <a:effectLst/>
                <a:latin typeface="+mn-lt"/>
                <a:ea typeface="+mn-ea"/>
                <a:cs typeface="+mn-cs"/>
              </a:rPr>
              <a:t>este</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señaló</a:t>
            </a:r>
            <a:r>
              <a:rPr lang="en-US" sz="1200" b="0" i="0" kern="1200" dirty="0">
                <a:solidFill>
                  <a:schemeClr val="tx1"/>
                </a:solidFill>
                <a:effectLst/>
                <a:latin typeface="+mn-lt"/>
                <a:ea typeface="+mn-ea"/>
                <a:cs typeface="+mn-cs"/>
              </a:rPr>
              <a:t> Dios </a:t>
            </a:r>
            <a:r>
              <a:rPr lang="en-US" sz="1200" b="0" i="0" kern="1200" dirty="0" err="1">
                <a:solidFill>
                  <a:schemeClr val="tx1"/>
                </a:solidFill>
                <a:effectLst/>
                <a:latin typeface="+mn-lt"/>
                <a:ea typeface="+mn-ea"/>
                <a:cs typeface="+mn-cs"/>
              </a:rPr>
              <a:t>el</a:t>
            </a:r>
            <a:r>
              <a:rPr lang="en-US" sz="1200" b="0" i="0" kern="1200" dirty="0">
                <a:solidFill>
                  <a:schemeClr val="tx1"/>
                </a:solidFill>
                <a:effectLst/>
                <a:latin typeface="+mn-lt"/>
                <a:ea typeface="+mn-ea"/>
                <a:cs typeface="+mn-cs"/>
              </a:rPr>
              <a:t> Padre.</a:t>
            </a:r>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l" defTabSz="914400" rtl="0" eaLnBrk="1" latinLnBrk="0" hangingPunct="1"/>
            <a:r>
              <a:rPr lang="en-US" sz="1200" b="1" kern="1200" dirty="0">
                <a:solidFill>
                  <a:schemeClr val="tx1"/>
                </a:solidFill>
                <a:effectLst/>
                <a:latin typeface="Franklin Gothic Book" panose="020B0503020102020204" pitchFamily="34" charset="0"/>
                <a:ea typeface="+mn-ea"/>
                <a:cs typeface="+mn-cs"/>
              </a:rPr>
              <a:t>Marcos 6:30–31; Mateo 11:28–30</a:t>
            </a:r>
          </a:p>
          <a:p>
            <a:endParaRPr lang="en-US"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30 </a:t>
            </a:r>
            <a:r>
              <a:rPr lang="en-US" sz="1200" b="0" i="0" kern="1200" dirty="0" err="1">
                <a:solidFill>
                  <a:schemeClr val="tx1"/>
                </a:solidFill>
                <a:effectLst/>
                <a:latin typeface="+mn-lt"/>
                <a:ea typeface="+mn-ea"/>
                <a:cs typeface="+mn-cs"/>
              </a:rPr>
              <a:t>Entonces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los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apóstoles</a:t>
            </a:r>
            <a:r>
              <a:rPr lang="en-US" sz="1200" b="0" i="0" kern="1200" dirty="0">
                <a:solidFill>
                  <a:schemeClr val="tx1"/>
                </a:solidFill>
                <a:effectLst/>
                <a:latin typeface="+mn-lt"/>
                <a:ea typeface="+mn-ea"/>
                <a:cs typeface="+mn-cs"/>
              </a:rPr>
              <a:t> se </a:t>
            </a:r>
            <a:r>
              <a:rPr lang="en-US" sz="1200" b="0" i="0" kern="1200" dirty="0" err="1">
                <a:solidFill>
                  <a:schemeClr val="tx1"/>
                </a:solidFill>
                <a:effectLst/>
                <a:latin typeface="+mn-lt"/>
                <a:ea typeface="+mn-ea"/>
                <a:cs typeface="+mn-cs"/>
              </a:rPr>
              <a:t>juntaron</a:t>
            </a:r>
            <a:r>
              <a:rPr lang="en-US" sz="1200" b="0" i="0" kern="1200" dirty="0">
                <a:solidFill>
                  <a:schemeClr val="tx1"/>
                </a:solidFill>
                <a:effectLst/>
                <a:latin typeface="+mn-lt"/>
                <a:ea typeface="+mn-ea"/>
                <a:cs typeface="+mn-cs"/>
              </a:rPr>
              <a:t> con Jesús, y le </a:t>
            </a:r>
            <a:r>
              <a:rPr lang="en-US" sz="1200" b="0" i="0" kern="1200" dirty="0" err="1">
                <a:solidFill>
                  <a:schemeClr val="tx1"/>
                </a:solidFill>
                <a:effectLst/>
                <a:latin typeface="+mn-lt"/>
                <a:ea typeface="+mn-ea"/>
                <a:cs typeface="+mn-cs"/>
              </a:rPr>
              <a:t>contaron</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todo</a:t>
            </a:r>
            <a:r>
              <a:rPr lang="en-US" sz="1200" b="0" i="0" kern="1200" dirty="0">
                <a:solidFill>
                  <a:schemeClr val="tx1"/>
                </a:solidFill>
                <a:effectLst/>
                <a:latin typeface="+mn-lt"/>
                <a:ea typeface="+mn-ea"/>
                <a:cs typeface="+mn-cs"/>
              </a:rPr>
              <a:t> lo </a:t>
            </a:r>
            <a:r>
              <a:rPr lang="en-US" sz="1200" b="0" i="0" kern="1200" dirty="0" err="1">
                <a:solidFill>
                  <a:schemeClr val="tx1"/>
                </a:solidFill>
                <a:effectLst/>
                <a:latin typeface="+mn-lt"/>
                <a:ea typeface="+mn-ea"/>
                <a:cs typeface="+mn-cs"/>
              </a:rPr>
              <a:t>que</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habían</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hecho</a:t>
            </a:r>
            <a:r>
              <a:rPr lang="en-US" sz="1200" b="0" i="0" kern="1200" dirty="0">
                <a:solidFill>
                  <a:schemeClr val="tx1"/>
                </a:solidFill>
                <a:effectLst/>
                <a:latin typeface="+mn-lt"/>
                <a:ea typeface="+mn-ea"/>
                <a:cs typeface="+mn-cs"/>
              </a:rPr>
              <a:t>, y lo </a:t>
            </a:r>
            <a:r>
              <a:rPr lang="en-US" sz="1200" b="0" i="0" kern="1200" dirty="0" err="1">
                <a:solidFill>
                  <a:schemeClr val="tx1"/>
                </a:solidFill>
                <a:effectLst/>
                <a:latin typeface="+mn-lt"/>
                <a:ea typeface="+mn-ea"/>
                <a:cs typeface="+mn-cs"/>
              </a:rPr>
              <a:t>que</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habían</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enseñado</a:t>
            </a:r>
            <a:r>
              <a:rPr lang="en-US" sz="1200" b="0" i="0" kern="1200" dirty="0">
                <a:solidFill>
                  <a:schemeClr val="tx1"/>
                </a:solidFill>
                <a:effectLst/>
                <a:latin typeface="+mn-lt"/>
                <a:ea typeface="+mn-ea"/>
                <a:cs typeface="+mn-cs"/>
              </a:rPr>
              <a:t>. </a:t>
            </a:r>
            <a:r>
              <a:rPr lang="en-US" sz="1200" b="1" i="0" kern="1200" baseline="30000" dirty="0">
                <a:solidFill>
                  <a:schemeClr val="tx1"/>
                </a:solidFill>
                <a:effectLst/>
                <a:latin typeface="+mn-lt"/>
                <a:ea typeface="+mn-ea"/>
                <a:cs typeface="+mn-cs"/>
              </a:rPr>
              <a:t>31 </a:t>
            </a:r>
            <a:r>
              <a:rPr lang="en-US" sz="1200" b="0" i="0" kern="1200" dirty="0" err="1">
                <a:solidFill>
                  <a:schemeClr val="tx1"/>
                </a:solidFill>
                <a:effectLst/>
                <a:latin typeface="+mn-lt"/>
                <a:ea typeface="+mn-ea"/>
                <a:cs typeface="+mn-cs"/>
              </a:rPr>
              <a:t>Él</a:t>
            </a:r>
            <a:r>
              <a:rPr lang="en-US" sz="1200" b="0" i="0" kern="1200" dirty="0">
                <a:solidFill>
                  <a:schemeClr val="tx1"/>
                </a:solidFill>
                <a:effectLst/>
                <a:latin typeface="+mn-lt"/>
                <a:ea typeface="+mn-ea"/>
                <a:cs typeface="+mn-cs"/>
              </a:rPr>
              <a:t> les </a:t>
            </a:r>
            <a:r>
              <a:rPr lang="en-US" sz="1200" b="0" i="0" kern="1200" dirty="0" err="1">
                <a:solidFill>
                  <a:schemeClr val="tx1"/>
                </a:solidFill>
                <a:effectLst/>
                <a:latin typeface="+mn-lt"/>
                <a:ea typeface="+mn-ea"/>
                <a:cs typeface="+mn-cs"/>
              </a:rPr>
              <a:t>dijo</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Venid</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vosotros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aparte</a:t>
            </a:r>
            <a:r>
              <a:rPr lang="en-US" sz="1200" b="0" i="0" kern="1200" dirty="0">
                <a:solidFill>
                  <a:schemeClr val="tx1"/>
                </a:solidFill>
                <a:effectLst/>
                <a:latin typeface="+mn-lt"/>
                <a:ea typeface="+mn-ea"/>
                <a:cs typeface="+mn-cs"/>
              </a:rPr>
              <a:t> a un </a:t>
            </a:r>
            <a:r>
              <a:rPr lang="en-US" sz="1200" b="0" i="0" kern="1200" dirty="0" err="1">
                <a:solidFill>
                  <a:schemeClr val="tx1"/>
                </a:solidFill>
                <a:effectLst/>
                <a:latin typeface="+mn-lt"/>
                <a:ea typeface="+mn-ea"/>
                <a:cs typeface="+mn-cs"/>
              </a:rPr>
              <a:t>lugar</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desierto</a:t>
            </a:r>
            <a:r>
              <a:rPr lang="en-US" sz="1200" b="0" i="0" kern="1200" dirty="0">
                <a:solidFill>
                  <a:schemeClr val="tx1"/>
                </a:solidFill>
                <a:effectLst/>
                <a:latin typeface="+mn-lt"/>
                <a:ea typeface="+mn-ea"/>
                <a:cs typeface="+mn-cs"/>
              </a:rPr>
              <a:t>, y </a:t>
            </a:r>
            <a:r>
              <a:rPr lang="en-US" sz="1200" b="0" i="0" kern="1200" dirty="0" err="1">
                <a:solidFill>
                  <a:schemeClr val="tx1"/>
                </a:solidFill>
                <a:effectLst/>
                <a:latin typeface="+mn-lt"/>
                <a:ea typeface="+mn-ea"/>
                <a:cs typeface="+mn-cs"/>
              </a:rPr>
              <a:t>descansad</a:t>
            </a:r>
            <a:r>
              <a:rPr lang="en-US" sz="1200" b="0" i="0" kern="1200" dirty="0">
                <a:solidFill>
                  <a:schemeClr val="tx1"/>
                </a:solidFill>
                <a:effectLst/>
                <a:latin typeface="+mn-lt"/>
                <a:ea typeface="+mn-ea"/>
                <a:cs typeface="+mn-cs"/>
              </a:rPr>
              <a:t> un poco. </a:t>
            </a:r>
            <a:r>
              <a:rPr lang="en-US" sz="1200" b="0" i="0" kern="1200" dirty="0" err="1">
                <a:solidFill>
                  <a:schemeClr val="tx1"/>
                </a:solidFill>
                <a:effectLst/>
                <a:latin typeface="+mn-lt"/>
                <a:ea typeface="+mn-ea"/>
                <a:cs typeface="+mn-cs"/>
              </a:rPr>
              <a:t>Porque</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eran</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muchos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los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que</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iban</a:t>
            </a:r>
            <a:r>
              <a:rPr lang="en-US" sz="1200" b="0" i="0" kern="1200" dirty="0">
                <a:solidFill>
                  <a:schemeClr val="tx1"/>
                </a:solidFill>
                <a:effectLst/>
                <a:latin typeface="+mn-lt"/>
                <a:ea typeface="+mn-ea"/>
                <a:cs typeface="+mn-cs"/>
              </a:rPr>
              <a:t> y </a:t>
            </a:r>
            <a:r>
              <a:rPr lang="en-US" sz="1200" b="0" i="0" kern="1200" dirty="0" err="1">
                <a:solidFill>
                  <a:schemeClr val="tx1"/>
                </a:solidFill>
                <a:effectLst/>
                <a:latin typeface="+mn-lt"/>
                <a:ea typeface="+mn-ea"/>
                <a:cs typeface="+mn-cs"/>
              </a:rPr>
              <a:t>venían</a:t>
            </a:r>
            <a:r>
              <a:rPr lang="en-US" sz="1200" b="0" i="0" kern="1200" dirty="0">
                <a:solidFill>
                  <a:schemeClr val="tx1"/>
                </a:solidFill>
                <a:effectLst/>
                <a:latin typeface="+mn-lt"/>
                <a:ea typeface="+mn-ea"/>
                <a:cs typeface="+mn-cs"/>
              </a:rPr>
              <a:t>, de </a:t>
            </a:r>
            <a:r>
              <a:rPr lang="en-US" sz="1200" b="0" i="0" kern="1200" dirty="0" err="1">
                <a:solidFill>
                  <a:schemeClr val="tx1"/>
                </a:solidFill>
                <a:effectLst/>
                <a:latin typeface="+mn-lt"/>
                <a:ea typeface="+mn-ea"/>
                <a:cs typeface="+mn-cs"/>
              </a:rPr>
              <a:t>manera</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que</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ni</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aun</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tenían</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tiempo</a:t>
            </a:r>
            <a:r>
              <a:rPr lang="en-US" sz="1200" b="0" i="0" kern="1200" dirty="0">
                <a:solidFill>
                  <a:schemeClr val="tx1"/>
                </a:solidFill>
                <a:effectLst/>
                <a:latin typeface="+mn-lt"/>
                <a:ea typeface="+mn-ea"/>
                <a:cs typeface="+mn-cs"/>
              </a:rPr>
              <a:t> para comer.</a:t>
            </a:r>
          </a:p>
          <a:p>
            <a:endParaRPr lang="en-US" sz="1200" b="0" i="0" kern="1200" dirty="0">
              <a:solidFill>
                <a:schemeClr val="tx1"/>
              </a:solidFill>
              <a:effectLst/>
              <a:latin typeface="+mn-lt"/>
              <a:ea typeface="+mn-ea"/>
              <a:cs typeface="+mn-cs"/>
            </a:endParaRPr>
          </a:p>
          <a:p>
            <a:r>
              <a:rPr lang="en-US" sz="1200" b="1" i="0" kern="1200" baseline="30000" dirty="0">
                <a:solidFill>
                  <a:schemeClr val="tx1"/>
                </a:solidFill>
                <a:effectLst/>
                <a:latin typeface="+mn-lt"/>
                <a:ea typeface="+mn-ea"/>
                <a:cs typeface="+mn-cs"/>
              </a:rPr>
              <a:t>28 </a:t>
            </a:r>
            <a:r>
              <a:rPr lang="en-US" sz="1200" b="0" i="0" kern="1200" dirty="0" err="1">
                <a:solidFill>
                  <a:schemeClr val="tx1"/>
                </a:solidFill>
                <a:effectLst/>
                <a:latin typeface="+mn-lt"/>
                <a:ea typeface="+mn-ea"/>
                <a:cs typeface="+mn-cs"/>
              </a:rPr>
              <a:t>Venid</a:t>
            </a:r>
            <a:r>
              <a:rPr lang="en-US" sz="1200" b="0" i="0" kern="1200" dirty="0">
                <a:solidFill>
                  <a:schemeClr val="tx1"/>
                </a:solidFill>
                <a:effectLst/>
                <a:latin typeface="+mn-lt"/>
                <a:ea typeface="+mn-ea"/>
                <a:cs typeface="+mn-cs"/>
              </a:rPr>
              <a:t> a </a:t>
            </a:r>
            <a:r>
              <a:rPr lang="en-US" sz="1200" b="0" i="0" kern="1200" dirty="0" err="1">
                <a:solidFill>
                  <a:schemeClr val="tx1"/>
                </a:solidFill>
                <a:effectLst/>
                <a:latin typeface="+mn-lt"/>
                <a:ea typeface="+mn-ea"/>
                <a:cs typeface="+mn-cs"/>
              </a:rPr>
              <a:t>mí</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todos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los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que</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estáis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trabajados</a:t>
            </a:r>
            <a:r>
              <a:rPr lang="en-US" sz="1200" b="0" i="0" kern="1200" dirty="0">
                <a:solidFill>
                  <a:schemeClr val="tx1"/>
                </a:solidFill>
                <a:effectLst/>
                <a:latin typeface="+mn-lt"/>
                <a:ea typeface="+mn-ea"/>
                <a:cs typeface="+mn-cs"/>
              </a:rPr>
              <a:t> y </a:t>
            </a:r>
            <a:r>
              <a:rPr lang="en-US" sz="1200" b="0" i="0" kern="1200" dirty="0" err="1">
                <a:solidFill>
                  <a:schemeClr val="tx1"/>
                </a:solidFill>
                <a:effectLst/>
                <a:latin typeface="+mn-lt"/>
                <a:ea typeface="+mn-ea"/>
                <a:cs typeface="+mn-cs"/>
              </a:rPr>
              <a:t>cargados</a:t>
            </a:r>
            <a:r>
              <a:rPr lang="en-US" sz="1200" b="0" i="0" kern="1200" dirty="0">
                <a:solidFill>
                  <a:schemeClr val="tx1"/>
                </a:solidFill>
                <a:effectLst/>
                <a:latin typeface="+mn-lt"/>
                <a:ea typeface="+mn-ea"/>
                <a:cs typeface="+mn-cs"/>
              </a:rPr>
              <a:t>, y </a:t>
            </a:r>
            <a:r>
              <a:rPr lang="en-US" sz="1200" b="0" i="0" kern="1200" dirty="0" err="1">
                <a:solidFill>
                  <a:schemeClr val="tx1"/>
                </a:solidFill>
                <a:effectLst/>
                <a:latin typeface="+mn-lt"/>
                <a:ea typeface="+mn-ea"/>
                <a:cs typeface="+mn-cs"/>
              </a:rPr>
              <a:t>yo</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os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haré</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descansar</a:t>
            </a:r>
            <a:r>
              <a:rPr lang="en-US" sz="1200" b="0" i="0" kern="1200" dirty="0">
                <a:solidFill>
                  <a:schemeClr val="tx1"/>
                </a:solidFill>
                <a:effectLst/>
                <a:latin typeface="+mn-lt"/>
                <a:ea typeface="+mn-ea"/>
                <a:cs typeface="+mn-cs"/>
              </a:rPr>
              <a:t>. </a:t>
            </a:r>
            <a:r>
              <a:rPr lang="en-US" sz="1200" b="1" i="0" kern="1200" baseline="30000" dirty="0">
                <a:solidFill>
                  <a:schemeClr val="tx1"/>
                </a:solidFill>
                <a:effectLst/>
                <a:latin typeface="+mn-lt"/>
                <a:ea typeface="+mn-ea"/>
                <a:cs typeface="+mn-cs"/>
              </a:rPr>
              <a:t>29 </a:t>
            </a:r>
            <a:r>
              <a:rPr lang="en-US" sz="1200" b="0" i="0" kern="1200" dirty="0" err="1">
                <a:solidFill>
                  <a:schemeClr val="tx1"/>
                </a:solidFill>
                <a:effectLst/>
                <a:latin typeface="+mn-lt"/>
                <a:ea typeface="+mn-ea"/>
                <a:cs typeface="+mn-cs"/>
              </a:rPr>
              <a:t>Llevad</a:t>
            </a:r>
            <a:r>
              <a:rPr lang="en-US" sz="1200" b="0" i="0" kern="1200" dirty="0">
                <a:solidFill>
                  <a:schemeClr val="tx1"/>
                </a:solidFill>
                <a:effectLst/>
                <a:latin typeface="+mn-lt"/>
                <a:ea typeface="+mn-ea"/>
                <a:cs typeface="+mn-cs"/>
              </a:rPr>
              <a:t> mi </a:t>
            </a:r>
            <a:r>
              <a:rPr lang="en-US" sz="1200" b="0" i="0" kern="1200" dirty="0" err="1">
                <a:solidFill>
                  <a:schemeClr val="tx1"/>
                </a:solidFill>
                <a:effectLst/>
                <a:latin typeface="+mn-lt"/>
                <a:ea typeface="+mn-ea"/>
                <a:cs typeface="+mn-cs"/>
              </a:rPr>
              <a:t>yugo</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sobre</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vosotros</a:t>
            </a:r>
            <a:r>
              <a:rPr lang="en-US" sz="1200" b="0" i="0" kern="1200" dirty="0">
                <a:solidFill>
                  <a:schemeClr val="tx1"/>
                </a:solidFill>
                <a:effectLst/>
                <a:latin typeface="+mn-lt"/>
                <a:ea typeface="+mn-ea"/>
                <a:cs typeface="+mn-cs"/>
              </a:rPr>
              <a:t>, y </a:t>
            </a:r>
            <a:r>
              <a:rPr lang="en-US" sz="1200" b="0" i="0" kern="1200" dirty="0" err="1">
                <a:solidFill>
                  <a:schemeClr val="tx1"/>
                </a:solidFill>
                <a:effectLst/>
                <a:latin typeface="+mn-lt"/>
                <a:ea typeface="+mn-ea"/>
                <a:cs typeface="+mn-cs"/>
              </a:rPr>
              <a:t>aprended</a:t>
            </a:r>
            <a:r>
              <a:rPr lang="en-US" sz="1200" b="0" i="0" kern="1200" dirty="0">
                <a:solidFill>
                  <a:schemeClr val="tx1"/>
                </a:solidFill>
                <a:effectLst/>
                <a:latin typeface="+mn-lt"/>
                <a:ea typeface="+mn-ea"/>
                <a:cs typeface="+mn-cs"/>
              </a:rPr>
              <a:t> de </a:t>
            </a:r>
            <a:r>
              <a:rPr lang="en-US" sz="1200" b="0" i="0" kern="1200" dirty="0" err="1">
                <a:solidFill>
                  <a:schemeClr val="tx1"/>
                </a:solidFill>
                <a:effectLst/>
                <a:latin typeface="+mn-lt"/>
                <a:ea typeface="+mn-ea"/>
                <a:cs typeface="+mn-cs"/>
              </a:rPr>
              <a:t>mí</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que</a:t>
            </a:r>
            <a:r>
              <a:rPr lang="en-US" sz="1200" b="0" i="0" kern="1200" dirty="0">
                <a:solidFill>
                  <a:schemeClr val="tx1"/>
                </a:solidFill>
                <a:effectLst/>
                <a:latin typeface="+mn-lt"/>
                <a:ea typeface="+mn-ea"/>
                <a:cs typeface="+mn-cs"/>
              </a:rPr>
              <a:t> soy </a:t>
            </a:r>
            <a:r>
              <a:rPr lang="en-US" sz="1200" b="0" i="0" kern="1200" dirty="0" err="1">
                <a:solidFill>
                  <a:schemeClr val="tx1"/>
                </a:solidFill>
                <a:effectLst/>
                <a:latin typeface="+mn-lt"/>
                <a:ea typeface="+mn-ea"/>
                <a:cs typeface="+mn-cs"/>
              </a:rPr>
              <a:t>manso</a:t>
            </a:r>
            <a:r>
              <a:rPr lang="en-US" sz="1200" b="0" i="0" kern="1200" dirty="0">
                <a:solidFill>
                  <a:schemeClr val="tx1"/>
                </a:solidFill>
                <a:effectLst/>
                <a:latin typeface="+mn-lt"/>
                <a:ea typeface="+mn-ea"/>
                <a:cs typeface="+mn-cs"/>
              </a:rPr>
              <a:t> y </a:t>
            </a:r>
            <a:r>
              <a:rPr lang="en-US" sz="1200" b="0" i="0" kern="1200" dirty="0" err="1">
                <a:solidFill>
                  <a:schemeClr val="tx1"/>
                </a:solidFill>
                <a:effectLst/>
                <a:latin typeface="+mn-lt"/>
                <a:ea typeface="+mn-ea"/>
                <a:cs typeface="+mn-cs"/>
              </a:rPr>
              <a:t>humilde</a:t>
            </a:r>
            <a:r>
              <a:rPr lang="en-US" sz="1200" b="0" i="0" kern="1200" dirty="0">
                <a:solidFill>
                  <a:schemeClr val="tx1"/>
                </a:solidFill>
                <a:effectLst/>
                <a:latin typeface="+mn-lt"/>
                <a:ea typeface="+mn-ea"/>
                <a:cs typeface="+mn-cs"/>
              </a:rPr>
              <a:t> de </a:t>
            </a:r>
            <a:r>
              <a:rPr lang="en-US" sz="1200" b="0" i="0" kern="1200" dirty="0" err="1">
                <a:solidFill>
                  <a:schemeClr val="tx1"/>
                </a:solidFill>
                <a:effectLst/>
                <a:latin typeface="+mn-lt"/>
                <a:ea typeface="+mn-ea"/>
                <a:cs typeface="+mn-cs"/>
              </a:rPr>
              <a:t>corazón</a:t>
            </a:r>
            <a:r>
              <a:rPr lang="en-US" sz="1200" b="0" i="0" kern="1200" dirty="0">
                <a:solidFill>
                  <a:schemeClr val="tx1"/>
                </a:solidFill>
                <a:effectLst/>
                <a:latin typeface="+mn-lt"/>
                <a:ea typeface="+mn-ea"/>
                <a:cs typeface="+mn-cs"/>
              </a:rPr>
              <a:t>; y </a:t>
            </a:r>
            <a:r>
              <a:rPr lang="en-US" sz="1200" b="0" i="0" kern="1200" dirty="0" err="1">
                <a:solidFill>
                  <a:schemeClr val="tx1"/>
                </a:solidFill>
                <a:effectLst/>
                <a:latin typeface="+mn-lt"/>
                <a:ea typeface="+mn-ea"/>
                <a:cs typeface="+mn-cs"/>
              </a:rPr>
              <a:t>hallaréis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descanso</a:t>
            </a:r>
            <a:r>
              <a:rPr lang="en-US" sz="1200" b="0" i="0" kern="1200" dirty="0">
                <a:solidFill>
                  <a:schemeClr val="tx1"/>
                </a:solidFill>
                <a:effectLst/>
                <a:latin typeface="+mn-lt"/>
                <a:ea typeface="+mn-ea"/>
                <a:cs typeface="+mn-cs"/>
              </a:rPr>
              <a:t> para </a:t>
            </a:r>
            <a:r>
              <a:rPr lang="en-US" sz="1200" b="0" i="0" kern="1200" dirty="0" err="1">
                <a:solidFill>
                  <a:schemeClr val="tx1"/>
                </a:solidFill>
                <a:effectLst/>
                <a:latin typeface="+mn-lt"/>
                <a:ea typeface="+mn-ea"/>
                <a:cs typeface="+mn-cs"/>
              </a:rPr>
              <a:t>vuestras</a:t>
            </a:r>
            <a:r>
              <a:rPr lang="en-US" sz="1200" b="0" i="0" kern="1200" dirty="0">
                <a:solidFill>
                  <a:schemeClr val="tx1"/>
                </a:solidFill>
                <a:effectLst/>
                <a:latin typeface="+mn-lt"/>
                <a:ea typeface="+mn-ea"/>
                <a:cs typeface="+mn-cs"/>
              </a:rPr>
              <a:t> almas; </a:t>
            </a:r>
            <a:r>
              <a:rPr lang="en-US" sz="1200" b="1" i="0" kern="1200" baseline="30000" dirty="0">
                <a:solidFill>
                  <a:schemeClr val="tx1"/>
                </a:solidFill>
                <a:effectLst/>
                <a:latin typeface="+mn-lt"/>
                <a:ea typeface="+mn-ea"/>
                <a:cs typeface="+mn-cs"/>
              </a:rPr>
              <a:t>30 </a:t>
            </a:r>
            <a:r>
              <a:rPr lang="en-US" sz="1200" b="0" i="0" kern="1200" dirty="0" err="1">
                <a:solidFill>
                  <a:schemeClr val="tx1"/>
                </a:solidFill>
                <a:effectLst/>
                <a:latin typeface="+mn-lt"/>
                <a:ea typeface="+mn-ea"/>
                <a:cs typeface="+mn-cs"/>
              </a:rPr>
              <a:t>porque</a:t>
            </a:r>
            <a:r>
              <a:rPr lang="en-US" sz="1200" b="0" i="0" kern="1200" dirty="0">
                <a:solidFill>
                  <a:schemeClr val="tx1"/>
                </a:solidFill>
                <a:effectLst/>
                <a:latin typeface="+mn-lt"/>
                <a:ea typeface="+mn-ea"/>
                <a:cs typeface="+mn-cs"/>
              </a:rPr>
              <a:t> mi </a:t>
            </a:r>
            <a:r>
              <a:rPr lang="en-US" sz="1200" b="0" i="0" kern="1200" dirty="0" err="1">
                <a:solidFill>
                  <a:schemeClr val="tx1"/>
                </a:solidFill>
                <a:effectLst/>
                <a:latin typeface="+mn-lt"/>
                <a:ea typeface="+mn-ea"/>
                <a:cs typeface="+mn-cs"/>
              </a:rPr>
              <a:t>yugo</a:t>
            </a:r>
            <a:r>
              <a:rPr lang="en-US" sz="1200" b="0" i="0" kern="1200" dirty="0">
                <a:solidFill>
                  <a:schemeClr val="tx1"/>
                </a:solidFill>
                <a:effectLst/>
                <a:latin typeface="+mn-lt"/>
                <a:ea typeface="+mn-ea"/>
                <a:cs typeface="+mn-cs"/>
              </a:rPr>
              <a:t> es </a:t>
            </a:r>
            <a:r>
              <a:rPr lang="en-US" sz="1200" b="0" i="0" kern="1200" dirty="0" err="1">
                <a:solidFill>
                  <a:schemeClr val="tx1"/>
                </a:solidFill>
                <a:effectLst/>
                <a:latin typeface="+mn-lt"/>
                <a:ea typeface="+mn-ea"/>
                <a:cs typeface="+mn-cs"/>
              </a:rPr>
              <a:t>fácil</a:t>
            </a:r>
            <a:r>
              <a:rPr lang="en-US" sz="1200" b="0" i="0" kern="1200" dirty="0">
                <a:solidFill>
                  <a:schemeClr val="tx1"/>
                </a:solidFill>
                <a:effectLst/>
                <a:latin typeface="+mn-lt"/>
                <a:ea typeface="+mn-ea"/>
                <a:cs typeface="+mn-cs"/>
              </a:rPr>
              <a:t>, y </a:t>
            </a:r>
            <a:r>
              <a:rPr lang="en-US" sz="1200" b="0" i="0" kern="1200" dirty="0" err="1">
                <a:solidFill>
                  <a:schemeClr val="tx1"/>
                </a:solidFill>
                <a:effectLst/>
                <a:latin typeface="+mn-lt"/>
                <a:ea typeface="+mn-ea"/>
                <a:cs typeface="+mn-cs"/>
              </a:rPr>
              <a:t>ligera</a:t>
            </a:r>
            <a:r>
              <a:rPr lang="en-US" sz="1200" b="0" i="0" kern="1200" dirty="0">
                <a:solidFill>
                  <a:schemeClr val="tx1"/>
                </a:solidFill>
                <a:effectLst/>
                <a:latin typeface="+mn-lt"/>
                <a:ea typeface="+mn-ea"/>
                <a:cs typeface="+mn-cs"/>
              </a:rPr>
              <a:t> mi carga.</a:t>
            </a:r>
            <a:endParaRPr lang="en-US" b="0" i="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1: Versículo para memorizar – Mateo 11:28 </a:t>
            </a:r>
            <a:r>
              <a:rPr lang="es-ES_tradnl" b="0" noProof="0" dirty="0">
                <a:solidFill>
                  <a:srgbClr val="141413"/>
                </a:solidFill>
                <a:effectLst/>
                <a:highlight>
                  <a:srgbClr val="00FFFF"/>
                </a:highlight>
                <a:latin typeface="Helvetica" pitchFamily="2" charset="0"/>
              </a:rPr>
              <a:t>(pg. 72,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n-US" sz="1200" kern="1200" dirty="0">
                <a:solidFill>
                  <a:schemeClr val="tx1"/>
                </a:solidFill>
                <a:effectLst/>
                <a:highlight>
                  <a:srgbClr val="00FFFF"/>
                </a:highlight>
                <a:latin typeface="+mn-lt"/>
                <a:ea typeface="+mn-ea"/>
                <a:cs typeface="+mn-cs"/>
              </a:rPr>
              <a:t>Anime a </a:t>
            </a:r>
            <a:r>
              <a:rPr lang="en-US" sz="1200" kern="1200" dirty="0" err="1">
                <a:solidFill>
                  <a:schemeClr val="tx1"/>
                </a:solidFill>
                <a:effectLst/>
                <a:highlight>
                  <a:srgbClr val="00FFFF"/>
                </a:highlight>
                <a:latin typeface="+mn-lt"/>
                <a:ea typeface="+mn-ea"/>
                <a:cs typeface="+mn-cs"/>
              </a:rPr>
              <a:t>los</a:t>
            </a:r>
            <a:r>
              <a:rPr lang="en-US" sz="1200" kern="1200" dirty="0">
                <a:solidFill>
                  <a:schemeClr val="tx1"/>
                </a:solidFill>
                <a:effectLst/>
                <a:highlight>
                  <a:srgbClr val="00FFFF"/>
                </a:highlight>
                <a:latin typeface="+mn-lt"/>
                <a:ea typeface="+mn-ea"/>
                <a:cs typeface="+mn-cs"/>
              </a:rPr>
              <a:t> </a:t>
            </a:r>
            <a:r>
              <a:rPr lang="en-US" sz="1200" kern="1200" dirty="0" err="1">
                <a:solidFill>
                  <a:schemeClr val="tx1"/>
                </a:solidFill>
                <a:effectLst/>
                <a:highlight>
                  <a:srgbClr val="00FFFF"/>
                </a:highlight>
                <a:latin typeface="+mn-lt"/>
                <a:ea typeface="+mn-ea"/>
                <a:cs typeface="+mn-cs"/>
              </a:rPr>
              <a:t>alumnos</a:t>
            </a:r>
            <a:r>
              <a:rPr lang="en-US" sz="1200" kern="1200" dirty="0">
                <a:solidFill>
                  <a:schemeClr val="tx1"/>
                </a:solidFill>
                <a:effectLst/>
                <a:highlight>
                  <a:srgbClr val="00FFFF"/>
                </a:highlight>
                <a:latin typeface="+mn-lt"/>
                <a:ea typeface="+mn-ea"/>
                <a:cs typeface="+mn-cs"/>
              </a:rPr>
              <a:t> a </a:t>
            </a:r>
            <a:r>
              <a:rPr lang="en-US" sz="1200" kern="1200" dirty="0" err="1">
                <a:solidFill>
                  <a:schemeClr val="tx1"/>
                </a:solidFill>
                <a:effectLst/>
                <a:highlight>
                  <a:srgbClr val="00FFFF"/>
                </a:highlight>
                <a:latin typeface="+mn-lt"/>
                <a:ea typeface="+mn-ea"/>
                <a:cs typeface="+mn-cs"/>
              </a:rPr>
              <a:t>memorizar</a:t>
            </a:r>
            <a:r>
              <a:rPr lang="en-US" sz="1200" kern="1200" dirty="0">
                <a:solidFill>
                  <a:schemeClr val="tx1"/>
                </a:solidFill>
                <a:effectLst/>
                <a:highlight>
                  <a:srgbClr val="00FFFF"/>
                </a:highlight>
                <a:latin typeface="+mn-lt"/>
                <a:ea typeface="+mn-ea"/>
                <a:cs typeface="+mn-cs"/>
              </a:rPr>
              <a:t> </a:t>
            </a:r>
            <a:r>
              <a:rPr lang="en-US" sz="1200" kern="1200" dirty="0" err="1">
                <a:solidFill>
                  <a:schemeClr val="tx1"/>
                </a:solidFill>
                <a:effectLst/>
                <a:highlight>
                  <a:srgbClr val="00FFFF"/>
                </a:highlight>
                <a:latin typeface="+mn-lt"/>
                <a:ea typeface="+mn-ea"/>
                <a:cs typeface="+mn-cs"/>
              </a:rPr>
              <a:t>este</a:t>
            </a:r>
            <a:r>
              <a:rPr lang="en-US" sz="1200" kern="1200" dirty="0">
                <a:solidFill>
                  <a:schemeClr val="tx1"/>
                </a:solidFill>
                <a:effectLst/>
                <a:highlight>
                  <a:srgbClr val="00FFFF"/>
                </a:highlight>
                <a:latin typeface="+mn-lt"/>
                <a:ea typeface="+mn-ea"/>
                <a:cs typeface="+mn-cs"/>
              </a:rPr>
              <a:t> </a:t>
            </a:r>
            <a:r>
              <a:rPr lang="en-US" sz="1200" kern="1200" dirty="0" err="1">
                <a:solidFill>
                  <a:schemeClr val="tx1"/>
                </a:solidFill>
                <a:effectLst/>
                <a:highlight>
                  <a:srgbClr val="00FFFF"/>
                </a:highlight>
                <a:latin typeface="+mn-lt"/>
                <a:ea typeface="+mn-ea"/>
                <a:cs typeface="+mn-cs"/>
              </a:rPr>
              <a:t>versículo</a:t>
            </a:r>
            <a:r>
              <a:rPr lang="en-US" sz="1200" kern="1200" dirty="0">
                <a:solidFill>
                  <a:schemeClr val="tx1"/>
                </a:solidFill>
                <a:effectLst/>
                <a:highlight>
                  <a:srgbClr val="00FFFF"/>
                </a:highlight>
                <a:latin typeface="+mn-lt"/>
                <a:ea typeface="+mn-ea"/>
                <a:cs typeface="+mn-cs"/>
              </a:rPr>
              <a:t> y </a:t>
            </a:r>
            <a:r>
              <a:rPr lang="en-US" sz="1200" kern="1200" dirty="0" err="1">
                <a:solidFill>
                  <a:schemeClr val="tx1"/>
                </a:solidFill>
                <a:effectLst/>
                <a:highlight>
                  <a:srgbClr val="00FFFF"/>
                </a:highlight>
                <a:latin typeface="+mn-lt"/>
                <a:ea typeface="+mn-ea"/>
                <a:cs typeface="+mn-cs"/>
              </a:rPr>
              <a:t>aceptar</a:t>
            </a:r>
            <a:r>
              <a:rPr lang="en-US" sz="1200" kern="1200" dirty="0">
                <a:solidFill>
                  <a:schemeClr val="tx1"/>
                </a:solidFill>
                <a:effectLst/>
                <a:highlight>
                  <a:srgbClr val="00FFFF"/>
                </a:highlight>
                <a:latin typeface="+mn-lt"/>
                <a:ea typeface="+mn-ea"/>
                <a:cs typeface="+mn-cs"/>
              </a:rPr>
              <a:t> </a:t>
            </a:r>
            <a:r>
              <a:rPr lang="en-US" sz="1200" kern="1200" dirty="0" err="1">
                <a:solidFill>
                  <a:schemeClr val="tx1"/>
                </a:solidFill>
                <a:effectLst/>
                <a:highlight>
                  <a:srgbClr val="00FFFF"/>
                </a:highlight>
                <a:latin typeface="+mn-lt"/>
                <a:ea typeface="+mn-ea"/>
                <a:cs typeface="+mn-cs"/>
              </a:rPr>
              <a:t>el</a:t>
            </a:r>
            <a:r>
              <a:rPr lang="en-US" sz="1200" kern="1200" dirty="0">
                <a:solidFill>
                  <a:schemeClr val="tx1"/>
                </a:solidFill>
                <a:effectLst/>
                <a:highlight>
                  <a:srgbClr val="00FFFF"/>
                </a:highlight>
                <a:latin typeface="+mn-lt"/>
                <a:ea typeface="+mn-ea"/>
                <a:cs typeface="+mn-cs"/>
              </a:rPr>
              <a:t> </a:t>
            </a:r>
            <a:r>
              <a:rPr lang="en-US" sz="1200" kern="1200" dirty="0" err="1">
                <a:solidFill>
                  <a:schemeClr val="tx1"/>
                </a:solidFill>
                <a:effectLst/>
                <a:highlight>
                  <a:srgbClr val="00FFFF"/>
                </a:highlight>
                <a:latin typeface="+mn-lt"/>
                <a:ea typeface="+mn-ea"/>
                <a:cs typeface="+mn-cs"/>
              </a:rPr>
              <a:t>descanso</a:t>
            </a:r>
            <a:r>
              <a:rPr lang="en-US" sz="1200" kern="1200" dirty="0">
                <a:solidFill>
                  <a:schemeClr val="tx1"/>
                </a:solidFill>
                <a:effectLst/>
                <a:highlight>
                  <a:srgbClr val="00FFFF"/>
                </a:highlight>
                <a:latin typeface="+mn-lt"/>
                <a:ea typeface="+mn-ea"/>
                <a:cs typeface="+mn-cs"/>
              </a:rPr>
              <a:t> </a:t>
            </a:r>
            <a:r>
              <a:rPr lang="en-US" sz="1200" kern="1200" dirty="0" err="1">
                <a:solidFill>
                  <a:schemeClr val="tx1"/>
                </a:solidFill>
                <a:effectLst/>
                <a:highlight>
                  <a:srgbClr val="00FFFF"/>
                </a:highlight>
                <a:latin typeface="+mn-lt"/>
                <a:ea typeface="+mn-ea"/>
                <a:cs typeface="+mn-cs"/>
              </a:rPr>
              <a:t>que</a:t>
            </a:r>
            <a:r>
              <a:rPr lang="en-US" sz="1200" kern="1200" dirty="0">
                <a:solidFill>
                  <a:schemeClr val="tx1"/>
                </a:solidFill>
                <a:effectLst/>
                <a:highlight>
                  <a:srgbClr val="00FFFF"/>
                </a:highlight>
                <a:latin typeface="+mn-lt"/>
                <a:ea typeface="+mn-ea"/>
                <a:cs typeface="+mn-cs"/>
              </a:rPr>
              <a:t> Jesús </a:t>
            </a:r>
            <a:r>
              <a:rPr lang="en-US" sz="1200" kern="1200" dirty="0" err="1">
                <a:solidFill>
                  <a:schemeClr val="tx1"/>
                </a:solidFill>
                <a:effectLst/>
                <a:highlight>
                  <a:srgbClr val="00FFFF"/>
                </a:highlight>
                <a:latin typeface="+mn-lt"/>
                <a:ea typeface="+mn-ea"/>
                <a:cs typeface="+mn-cs"/>
              </a:rPr>
              <a:t>ofrece</a:t>
            </a:r>
            <a:r>
              <a:rPr lang="en-US" sz="1200" kern="1200" dirty="0">
                <a:solidFill>
                  <a:schemeClr val="tx1"/>
                </a:solidFill>
                <a:effectLst/>
                <a:highlight>
                  <a:srgbClr val="00FFFF"/>
                </a:highlight>
                <a:latin typeface="+mn-lt"/>
                <a:ea typeface="+mn-ea"/>
                <a:cs typeface="+mn-cs"/>
              </a:rPr>
              <a:t>.</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1">
                <a:effectLst/>
                <a:latin typeface="Franklin Gothic Book" panose="020B0503020102020204" pitchFamily="34" charset="0"/>
              </a:rPr>
              <a:t>Hechos 20:28–35; Efesios 4:28</a:t>
            </a:r>
          </a:p>
          <a:p>
            <a:endParaRPr lang="es-ES_tradnl" noProof="1">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28 </a:t>
            </a:r>
            <a:r>
              <a:rPr lang="es-ES_tradnl" sz="1200" b="0" i="0" kern="1200" noProof="1">
                <a:solidFill>
                  <a:schemeClr val="tx1"/>
                </a:solidFill>
                <a:effectLst/>
                <a:latin typeface="+mn-lt"/>
                <a:ea typeface="+mn-ea"/>
                <a:cs typeface="+mn-cs"/>
              </a:rPr>
              <a:t>Por tanto, mirad por vosotros, y por todo el rebaño en que el Espíritu Santo os ha puesto por obispos, para apacentar la iglesia del Señor, la cual él ganó por su propia sangre. </a:t>
            </a:r>
            <a:r>
              <a:rPr lang="es-ES_tradnl" sz="1200" b="1" i="0" kern="1200" baseline="30000" noProof="1">
                <a:solidFill>
                  <a:schemeClr val="tx1"/>
                </a:solidFill>
                <a:effectLst/>
                <a:latin typeface="+mn-lt"/>
                <a:ea typeface="+mn-ea"/>
                <a:cs typeface="+mn-cs"/>
              </a:rPr>
              <a:t>29 </a:t>
            </a:r>
            <a:r>
              <a:rPr lang="es-ES_tradnl" sz="1200" b="0" i="0" kern="1200" noProof="1">
                <a:solidFill>
                  <a:schemeClr val="tx1"/>
                </a:solidFill>
                <a:effectLst/>
                <a:latin typeface="+mn-lt"/>
                <a:ea typeface="+mn-ea"/>
                <a:cs typeface="+mn-cs"/>
              </a:rPr>
              <a:t>Porque yo sé que después de mi partida entrarán en medio de vosotros lobos rapaces, que no perdonarán al rebaño. </a:t>
            </a:r>
            <a:r>
              <a:rPr lang="es-ES_tradnl" sz="1200" b="1" i="0" kern="1200" baseline="30000" noProof="1">
                <a:solidFill>
                  <a:schemeClr val="tx1"/>
                </a:solidFill>
                <a:effectLst/>
                <a:latin typeface="+mn-lt"/>
                <a:ea typeface="+mn-ea"/>
                <a:cs typeface="+mn-cs"/>
              </a:rPr>
              <a:t>30 </a:t>
            </a:r>
            <a:r>
              <a:rPr lang="es-ES_tradnl" sz="1200" b="0" i="0" kern="1200" noProof="1">
                <a:solidFill>
                  <a:schemeClr val="tx1"/>
                </a:solidFill>
                <a:effectLst/>
                <a:latin typeface="+mn-lt"/>
                <a:ea typeface="+mn-ea"/>
                <a:cs typeface="+mn-cs"/>
              </a:rPr>
              <a:t>Y de vosotros mismos se levantarán hombres que hablen cosas perversas para arrastrar tras sí a los discípulos. </a:t>
            </a:r>
            <a:r>
              <a:rPr lang="es-ES_tradnl" sz="1200" b="1" i="0" kern="1200" baseline="30000" noProof="1">
                <a:solidFill>
                  <a:schemeClr val="tx1"/>
                </a:solidFill>
                <a:effectLst/>
                <a:latin typeface="+mn-lt"/>
                <a:ea typeface="+mn-ea"/>
                <a:cs typeface="+mn-cs"/>
              </a:rPr>
              <a:t>31 </a:t>
            </a:r>
            <a:r>
              <a:rPr lang="es-ES_tradnl" sz="1200" b="0" i="0" kern="1200" noProof="1">
                <a:solidFill>
                  <a:schemeClr val="tx1"/>
                </a:solidFill>
                <a:effectLst/>
                <a:latin typeface="+mn-lt"/>
                <a:ea typeface="+mn-ea"/>
                <a:cs typeface="+mn-cs"/>
              </a:rPr>
              <a:t>Por tanto, velad, acordándoos que por tres años, de noche y de día, no he cesado de amonestar con lágrimas a cada uno. </a:t>
            </a:r>
            <a:r>
              <a:rPr lang="es-ES_tradnl" sz="1200" b="1" i="0" kern="1200" baseline="30000" noProof="1">
                <a:solidFill>
                  <a:schemeClr val="tx1"/>
                </a:solidFill>
                <a:effectLst/>
                <a:latin typeface="+mn-lt"/>
                <a:ea typeface="+mn-ea"/>
                <a:cs typeface="+mn-cs"/>
              </a:rPr>
              <a:t>32 </a:t>
            </a:r>
            <a:r>
              <a:rPr lang="es-ES_tradnl" sz="1200" b="0" i="0" kern="1200" noProof="1">
                <a:solidFill>
                  <a:schemeClr val="tx1"/>
                </a:solidFill>
                <a:effectLst/>
                <a:latin typeface="+mn-lt"/>
                <a:ea typeface="+mn-ea"/>
                <a:cs typeface="+mn-cs"/>
              </a:rPr>
              <a:t>Y ahora, hermanos, os encomiendo a Dios, y a la palabra de su gracia, que tiene poder para sobreedificaros y daros herencia con todos los santificados. </a:t>
            </a:r>
            <a:r>
              <a:rPr lang="es-ES_tradnl" sz="1200" b="1" i="0" kern="1200" baseline="30000" noProof="1">
                <a:solidFill>
                  <a:schemeClr val="tx1"/>
                </a:solidFill>
                <a:effectLst/>
                <a:latin typeface="+mn-lt"/>
                <a:ea typeface="+mn-ea"/>
                <a:cs typeface="+mn-cs"/>
              </a:rPr>
              <a:t>33 </a:t>
            </a:r>
            <a:r>
              <a:rPr lang="es-ES_tradnl" sz="1200" b="0" i="0" kern="1200" noProof="1">
                <a:solidFill>
                  <a:schemeClr val="tx1"/>
                </a:solidFill>
                <a:effectLst/>
                <a:latin typeface="+mn-lt"/>
                <a:ea typeface="+mn-ea"/>
                <a:cs typeface="+mn-cs"/>
              </a:rPr>
              <a:t>Ni plata ni oro ni vestido de nadie he codiciado. </a:t>
            </a:r>
            <a:r>
              <a:rPr lang="es-ES_tradnl" sz="1200" b="1" i="0" kern="1200" baseline="30000" noProof="1">
                <a:solidFill>
                  <a:schemeClr val="tx1"/>
                </a:solidFill>
                <a:effectLst/>
                <a:latin typeface="+mn-lt"/>
                <a:ea typeface="+mn-ea"/>
                <a:cs typeface="+mn-cs"/>
              </a:rPr>
              <a:t>34 </a:t>
            </a:r>
            <a:r>
              <a:rPr lang="es-ES_tradnl" sz="1200" b="0" i="0" kern="1200" noProof="1">
                <a:solidFill>
                  <a:schemeClr val="tx1"/>
                </a:solidFill>
                <a:effectLst/>
                <a:latin typeface="+mn-lt"/>
                <a:ea typeface="+mn-ea"/>
                <a:cs typeface="+mn-cs"/>
              </a:rPr>
              <a:t>Antes vosotros sabéis que para lo que me ha sido necesario a mí y a los que están conmigo, estas manos me han servido. </a:t>
            </a:r>
            <a:r>
              <a:rPr lang="es-ES_tradnl" sz="1200" b="1" i="0" kern="1200" baseline="30000" noProof="1">
                <a:solidFill>
                  <a:schemeClr val="tx1"/>
                </a:solidFill>
                <a:effectLst/>
                <a:latin typeface="+mn-lt"/>
                <a:ea typeface="+mn-ea"/>
                <a:cs typeface="+mn-cs"/>
              </a:rPr>
              <a:t>35 </a:t>
            </a:r>
            <a:r>
              <a:rPr lang="es-ES_tradnl" sz="1200" b="0" i="0" kern="1200" noProof="1">
                <a:solidFill>
                  <a:schemeClr val="tx1"/>
                </a:solidFill>
                <a:effectLst/>
                <a:latin typeface="+mn-lt"/>
                <a:ea typeface="+mn-ea"/>
                <a:cs typeface="+mn-cs"/>
              </a:rPr>
              <a:t>En todo os he enseñado q</a:t>
            </a:r>
          </a:p>
          <a:p>
            <a:endParaRPr lang="es-ES_tradnl" sz="1200" b="0" i="0" kern="1200" noProof="1">
              <a:solidFill>
                <a:schemeClr val="tx1"/>
              </a:solidFill>
              <a:effectLst/>
              <a:latin typeface="+mn-lt"/>
              <a:ea typeface="+mn-ea"/>
              <a:cs typeface="+mn-cs"/>
            </a:endParaRPr>
          </a:p>
          <a:p>
            <a:r>
              <a:rPr lang="es-ES_tradnl" sz="1200" b="1" i="0" kern="1200" baseline="30000" noProof="1">
                <a:solidFill>
                  <a:schemeClr val="tx1"/>
                </a:solidFill>
                <a:effectLst/>
                <a:latin typeface="+mn-lt"/>
                <a:ea typeface="+mn-ea"/>
                <a:cs typeface="+mn-cs"/>
              </a:rPr>
              <a:t>28 </a:t>
            </a:r>
            <a:r>
              <a:rPr lang="es-ES_tradnl" sz="1200" b="0" i="0" kern="1200" noProof="1">
                <a:solidFill>
                  <a:schemeClr val="tx1"/>
                </a:solidFill>
                <a:effectLst/>
                <a:latin typeface="+mn-lt"/>
                <a:ea typeface="+mn-ea"/>
                <a:cs typeface="+mn-cs"/>
              </a:rPr>
              <a:t>El que hurtaba, no hurte más, sino trabaje, haciendo con sus manos lo que es bueno, para que tenga qué compartir con el que padece necesidad.ue, trabajando así, se debe ayudar a los necesitados, y recordar las palabras del Señor Jesús, que dijo: Más bienaventurado es dar que recibir.</a:t>
            </a: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8411854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39666548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AF2331AE-F1C1-B06D-2E4F-A70BC2928E8F}"/>
              </a:ext>
            </a:extLst>
          </p:cNvPr>
          <p:cNvPicPr>
            <a:picLocks noChangeAspect="1"/>
          </p:cNvPicPr>
          <p:nvPr userDrawn="1"/>
        </p:nvPicPr>
        <p:blipFill>
          <a:blip r:embed="rId2">
            <a:extLst>
              <a:ext uri="{28A0092B-C50C-407E-A947-70E740481C1C}">
                <a14:useLocalDpi xmlns:a14="http://schemas.microsoft.com/office/drawing/2010/main" val="0"/>
              </a:ext>
            </a:extLst>
          </a:blip>
          <a:srcRect l="-60" t="24999" r="60" b="21305"/>
          <a:stretch>
            <a:fillRect/>
          </a:stretch>
        </p:blipFill>
        <p:spPr>
          <a:xfrm>
            <a:off x="836397" y="1056357"/>
            <a:ext cx="16466409" cy="4969556"/>
          </a:xfrm>
          <a:prstGeom prst="rect">
            <a:avLst/>
          </a:prstGeom>
        </p:spPr>
      </p:pic>
      <p:sp>
        <p:nvSpPr>
          <p:cNvPr id="7" name="AutoShape 4">
            <a:extLst>
              <a:ext uri="{FF2B5EF4-FFF2-40B4-BE49-F238E27FC236}">
                <a16:creationId xmlns:a16="http://schemas.microsoft.com/office/drawing/2014/main" id="{88A6606C-CDF0-70C3-65D9-10F071A21CCA}"/>
              </a:ext>
            </a:extLst>
          </p:cNvPr>
          <p:cNvSpPr/>
          <p:nvPr userDrawn="1"/>
        </p:nvSpPr>
        <p:spPr>
          <a:xfrm>
            <a:off x="7138368" y="6025913"/>
            <a:ext cx="10238836" cy="3204730"/>
          </a:xfrm>
          <a:prstGeom prst="rect">
            <a:avLst/>
          </a:prstGeom>
          <a:solidFill>
            <a:schemeClr val="bg1"/>
          </a:solidFill>
        </p:spPr>
        <p:txBody>
          <a:bodyPr/>
          <a:lstStyle/>
          <a:p>
            <a:endParaRPr lang="en-US"/>
          </a:p>
        </p:txBody>
      </p:sp>
      <p:sp>
        <p:nvSpPr>
          <p:cNvPr id="8" name="AutoShape 3">
            <a:extLst>
              <a:ext uri="{FF2B5EF4-FFF2-40B4-BE49-F238E27FC236}">
                <a16:creationId xmlns:a16="http://schemas.microsoft.com/office/drawing/2014/main" id="{ADB9F226-E025-52DD-0789-596D8A497C0D}"/>
              </a:ext>
            </a:extLst>
          </p:cNvPr>
          <p:cNvSpPr/>
          <p:nvPr userDrawn="1"/>
        </p:nvSpPr>
        <p:spPr>
          <a:xfrm>
            <a:off x="910796" y="6025913"/>
            <a:ext cx="6227572" cy="3204730"/>
          </a:xfrm>
          <a:prstGeom prst="rect">
            <a:avLst/>
          </a:prstGeom>
          <a:solidFill>
            <a:srgbClr val="634359"/>
          </a:solidFill>
        </p:spPr>
        <p:txBody>
          <a:bodyPr/>
          <a:lstStyle/>
          <a:p>
            <a:endParaRPr lang="en-US" dirty="0"/>
          </a:p>
        </p:txBody>
      </p:sp>
      <p:sp>
        <p:nvSpPr>
          <p:cNvPr id="9" name="AutoShape 4">
            <a:extLst>
              <a:ext uri="{FF2B5EF4-FFF2-40B4-BE49-F238E27FC236}">
                <a16:creationId xmlns:a16="http://schemas.microsoft.com/office/drawing/2014/main" id="{3FB3930D-5687-D711-5F50-FF0DEC0C1531}"/>
              </a:ext>
            </a:extLst>
          </p:cNvPr>
          <p:cNvSpPr/>
          <p:nvPr userDrawn="1"/>
        </p:nvSpPr>
        <p:spPr>
          <a:xfrm>
            <a:off x="7138368" y="6025913"/>
            <a:ext cx="10238836" cy="3204730"/>
          </a:xfrm>
          <a:prstGeom prst="rect">
            <a:avLst/>
          </a:prstGeom>
          <a:solidFill>
            <a:srgbClr val="634359">
              <a:alpha val="35000"/>
            </a:srgbClr>
          </a:solidFill>
        </p:spPr>
        <p:txBody>
          <a:bodyPr/>
          <a:lstStyle/>
          <a:p>
            <a:endParaRPr lang="en-US"/>
          </a:p>
        </p:txBody>
      </p:sp>
      <p:sp>
        <p:nvSpPr>
          <p:cNvPr id="10" name="TextBox 7">
            <a:extLst>
              <a:ext uri="{FF2B5EF4-FFF2-40B4-BE49-F238E27FC236}">
                <a16:creationId xmlns:a16="http://schemas.microsoft.com/office/drawing/2014/main" id="{E4091BDC-131A-AB69-8B6E-07ED3C3E3EDC}"/>
              </a:ext>
            </a:extLst>
          </p:cNvPr>
          <p:cNvSpPr txBox="1"/>
          <p:nvPr userDrawn="1"/>
        </p:nvSpPr>
        <p:spPr>
          <a:xfrm>
            <a:off x="7489907" y="6147779"/>
            <a:ext cx="9786183" cy="3071803"/>
          </a:xfrm>
          <a:prstGeom prst="rect">
            <a:avLst/>
          </a:prstGeom>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2800" i="1" spc="169" noProof="1">
                <a:solidFill>
                  <a:srgbClr val="1C2327"/>
                </a:solidFill>
                <a:latin typeface="Corbel" panose="020B0503020204020204" pitchFamily="34" charset="0"/>
              </a:rPr>
              <a:t>Durante miles de años, las personas han luchado por encontrar el equilibrio entre el trabajo y el descanso. Durante las próximas tres semanas, su grupo considerará varios pasajes bíblicos que muestran cómo Dios bendice el ritmo del trabajo y el descanso. Dios mismo estableció este patrón, tanto en la creación como en las temporadas de descanso que incorporó a las fiestas de Israel.</a:t>
            </a:r>
            <a:endParaRPr lang="es-ES_tradnl" sz="2800" b="0" i="0" noProof="1">
              <a:effectLst/>
              <a:latin typeface="Franklin Gothic Medium" panose="020B0603020102020204" pitchFamily="34" charset="0"/>
            </a:endParaRPr>
          </a:p>
        </p:txBody>
      </p:sp>
      <p:grpSp>
        <p:nvGrpSpPr>
          <p:cNvPr id="11" name="Group 10">
            <a:extLst>
              <a:ext uri="{FF2B5EF4-FFF2-40B4-BE49-F238E27FC236}">
                <a16:creationId xmlns:a16="http://schemas.microsoft.com/office/drawing/2014/main" id="{0CC39E7D-1A56-936B-B2C4-7058B32891F1}"/>
              </a:ext>
            </a:extLst>
          </p:cNvPr>
          <p:cNvGrpSpPr/>
          <p:nvPr userDrawn="1"/>
        </p:nvGrpSpPr>
        <p:grpSpPr>
          <a:xfrm>
            <a:off x="1321250" y="6835751"/>
            <a:ext cx="5465579" cy="1707304"/>
            <a:chOff x="1157812" y="6756995"/>
            <a:chExt cx="5664405" cy="1707304"/>
          </a:xfrm>
        </p:grpSpPr>
        <p:sp>
          <p:nvSpPr>
            <p:cNvPr id="12" name="TextBox 6">
              <a:extLst>
                <a:ext uri="{FF2B5EF4-FFF2-40B4-BE49-F238E27FC236}">
                  <a16:creationId xmlns:a16="http://schemas.microsoft.com/office/drawing/2014/main" id="{E870C2E5-599F-4DD7-BAAF-88146E964305}"/>
                </a:ext>
              </a:extLst>
            </p:cNvPr>
            <p:cNvSpPr txBox="1"/>
            <p:nvPr userDrawn="1"/>
          </p:nvSpPr>
          <p:spPr>
            <a:xfrm>
              <a:off x="1226793" y="6756995"/>
              <a:ext cx="5458540" cy="711990"/>
            </a:xfrm>
            <a:prstGeom prst="rect">
              <a:avLst/>
            </a:prstGeom>
          </p:spPr>
          <p:txBody>
            <a:bodyPr wrap="square" lIns="0" tIns="0" rIns="0" bIns="0" rtlCol="0" anchor="t">
              <a:spAutoFit/>
            </a:bodyPr>
            <a:lstStyle/>
            <a:p>
              <a:pPr>
                <a:lnSpc>
                  <a:spcPts val="5880"/>
                </a:lnSpc>
              </a:pPr>
              <a:r>
                <a:rPr lang="es-ES_tradnl" sz="4900" spc="300" noProof="1">
                  <a:solidFill>
                    <a:srgbClr val="FFFFFF"/>
                  </a:solidFill>
                  <a:latin typeface="Franklin Gothic Medium" panose="020B0603020102020204" pitchFamily="34" charset="0"/>
                  <a:ea typeface="Lato" panose="020F0502020204030203" pitchFamily="34" charset="0"/>
                  <a:cs typeface="Lato" panose="020F0502020204030203" pitchFamily="34" charset="0"/>
                </a:rPr>
                <a:t>El trabajo y</a:t>
              </a:r>
            </a:p>
          </p:txBody>
        </p:sp>
        <p:sp>
          <p:nvSpPr>
            <p:cNvPr id="13" name="TextBox 6">
              <a:extLst>
                <a:ext uri="{FF2B5EF4-FFF2-40B4-BE49-F238E27FC236}">
                  <a16:creationId xmlns:a16="http://schemas.microsoft.com/office/drawing/2014/main" id="{9F2F6D33-0BAB-22CE-87AF-D63616BB0A1F}"/>
                </a:ext>
              </a:extLst>
            </p:cNvPr>
            <p:cNvSpPr txBox="1"/>
            <p:nvPr userDrawn="1"/>
          </p:nvSpPr>
          <p:spPr>
            <a:xfrm>
              <a:off x="1157812" y="7705117"/>
              <a:ext cx="5664405" cy="759182"/>
            </a:xfrm>
            <a:prstGeom prst="rect">
              <a:avLst/>
            </a:prstGeom>
          </p:spPr>
          <p:txBody>
            <a:bodyPr wrap="square" lIns="0" tIns="0" rIns="0" bIns="0" rtlCol="0" anchor="t">
              <a:spAutoFit/>
            </a:bodyPr>
            <a:lstStyle/>
            <a:p>
              <a:pPr>
                <a:lnSpc>
                  <a:spcPts val="5880"/>
                </a:lnSpc>
              </a:pPr>
              <a:r>
                <a:rPr lang="en-US" sz="65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EL DESCANSO</a:t>
              </a:r>
            </a:p>
          </p:txBody>
        </p:sp>
      </p:grpSp>
      <p:sp>
        <p:nvSpPr>
          <p:cNvPr id="14" name="TextBox 8">
            <a:extLst>
              <a:ext uri="{FF2B5EF4-FFF2-40B4-BE49-F238E27FC236}">
                <a16:creationId xmlns:a16="http://schemas.microsoft.com/office/drawing/2014/main" id="{4221EE49-EB6C-1C53-AF41-62F50551EE1C}"/>
              </a:ext>
            </a:extLst>
          </p:cNvPr>
          <p:cNvSpPr txBox="1"/>
          <p:nvPr userDrawn="1"/>
        </p:nvSpPr>
        <p:spPr>
          <a:xfrm>
            <a:off x="910796" y="9576152"/>
            <a:ext cx="7471204" cy="315664"/>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TOMO 12, UNIDAD 3, MARZO A AGOSTO 2026</a:t>
            </a:r>
          </a:p>
        </p:txBody>
      </p:sp>
      <p:pic>
        <p:nvPicPr>
          <p:cNvPr id="15" name="Picture 14">
            <a:extLst>
              <a:ext uri="{FF2B5EF4-FFF2-40B4-BE49-F238E27FC236}">
                <a16:creationId xmlns:a16="http://schemas.microsoft.com/office/drawing/2014/main" id="{03049618-4433-AACE-82F9-82C52BEB23DA}"/>
              </a:ext>
            </a:extLst>
          </p:cNvPr>
          <p:cNvPicPr>
            <a:picLocks noChangeAspect="1"/>
          </p:cNvPicPr>
          <p:nvPr userDrawn="1"/>
        </p:nvPicPr>
        <p:blipFill>
          <a:blip r:embed="rId3"/>
          <a:srcRect/>
          <a:stretch/>
        </p:blipFill>
        <p:spPr>
          <a:xfrm>
            <a:off x="16124042" y="1409700"/>
            <a:ext cx="905435" cy="9144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634359"/>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634359">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a:solidFill>
            <a:srgbClr val="91AF93"/>
          </a:solidFill>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634359"/>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p:blipFill>
          <p:spPr>
            <a:xfrm>
              <a:off x="1093395" y="2386559"/>
              <a:ext cx="2235200" cy="1573259"/>
            </a:xfrm>
            <a:prstGeom prst="rect">
              <a:avLst/>
            </a:prstGeom>
          </p:spPr>
        </p:pic>
      </p:grpSp>
      <p:sp>
        <p:nvSpPr>
          <p:cNvPr id="2" name="TextBox 1">
            <a:extLst>
              <a:ext uri="{FF2B5EF4-FFF2-40B4-BE49-F238E27FC236}">
                <a16:creationId xmlns:a16="http://schemas.microsoft.com/office/drawing/2014/main" id="{FC88BF4E-1FF0-C203-4780-67B7404A1A92}"/>
              </a:ext>
            </a:extLst>
          </p:cNvPr>
          <p:cNvSpPr txBox="1"/>
          <p:nvPr userDrawn="1"/>
        </p:nvSpPr>
        <p:spPr>
          <a:xfrm>
            <a:off x="2837554" y="5042087"/>
            <a:ext cx="3127777" cy="833754"/>
          </a:xfrm>
          <a:prstGeom prst="rect">
            <a:avLst/>
          </a:prstGeom>
        </p:spPr>
        <p:txBody>
          <a:bodyPr wrap="square" lIns="0" tIns="0" rIns="0" bIns="0" rtlCol="0" anchor="t">
            <a:spAutoFit/>
          </a:bodyPr>
          <a:lstStyle/>
          <a:p>
            <a:pPr algn="ctr">
              <a:lnSpc>
                <a:spcPts val="3359"/>
              </a:lnSpc>
            </a:pPr>
            <a:r>
              <a:rPr lang="en-US" sz="2800">
                <a:solidFill>
                  <a:srgbClr val="FFFFFF"/>
                </a:solidFill>
                <a:latin typeface="Franklin Gothic Medium" panose="020B0603020102020204" pitchFamily="34" charset="0"/>
              </a:rPr>
              <a:t>VERSÍCULO </a:t>
            </a:r>
            <a:r>
              <a:rPr lang="en-US" sz="2800" dirty="0">
                <a:solidFill>
                  <a:srgbClr val="FFFFFF"/>
                </a:solidFill>
                <a:latin typeface="Franklin Gothic Medium" panose="020B0603020102020204" pitchFamily="34" charset="0"/>
              </a:rPr>
              <a:t>CLAVE</a:t>
            </a:r>
          </a:p>
          <a:p>
            <a:pPr algn="ctr">
              <a:lnSpc>
                <a:spcPts val="3359"/>
              </a:lnSpc>
            </a:pPr>
            <a:r>
              <a:rPr lang="es-ES_tradnl" sz="2400" noProof="1">
                <a:solidFill>
                  <a:srgbClr val="FFFFFF"/>
                </a:solidFill>
                <a:latin typeface="Franklin Gothic Medium" panose="020B0603020102020204" pitchFamily="34" charset="0"/>
              </a:rPr>
              <a:t>Mateo 11:28,29</a:t>
            </a:r>
          </a:p>
        </p:txBody>
      </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t="402" r="34248" b="-402"/>
          <a:stretch>
            <a:fillRect/>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634359"/>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086224"/>
            <a:ext cx="8839200" cy="1538883"/>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JESÚS HABLA DEL TRABAJO Y EL DESCANSO</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1685" t="5" r="21323" b="-5"/>
          <a:stretch>
            <a:fillRect/>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634359"/>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44000" y="3086224"/>
            <a:ext cx="8686800" cy="1538883"/>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PABLO HABLA DE LOS CRISTIANOS Y EL TRABAJO</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25566" t="18125" r="32493" b="18125"/>
          <a:stretch>
            <a:fill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634359"/>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036968"/>
            <a:ext cx="8691565" cy="1538883"/>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LA ÉTICA CRISTIANA EN </a:t>
            </a:r>
            <a:br>
              <a:rPr lang="en-US" sz="5400" cap="all" baseline="0" dirty="0">
                <a:solidFill>
                  <a:srgbClr val="FFFFFF"/>
                </a:solidFill>
                <a:latin typeface="Franklin Gothic Medium" panose="020B0603020102020204" pitchFamily="34" charset="0"/>
              </a:rPr>
            </a:br>
            <a:r>
              <a:rPr lang="en-US" sz="5400" cap="all" baseline="0" dirty="0">
                <a:solidFill>
                  <a:srgbClr val="FFFFFF"/>
                </a:solidFill>
                <a:latin typeface="Franklin Gothic Medium" panose="020B0603020102020204" pitchFamily="34" charset="0"/>
              </a:rPr>
              <a:t>EL TRABAJO</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952648C-BE06-E806-4F99-20F9E2E7CC59}"/>
              </a:ext>
            </a:extLst>
          </p:cNvPr>
          <p:cNvPicPr>
            <a:picLocks noChangeAspect="1"/>
          </p:cNvPicPr>
          <p:nvPr userDrawn="1"/>
        </p:nvPicPr>
        <p:blipFill>
          <a:blip r:embed="rId2">
            <a:extLst>
              <a:ext uri="{28A0092B-C50C-407E-A947-70E740481C1C}">
                <a14:useLocalDpi xmlns:a14="http://schemas.microsoft.com/office/drawing/2010/main" val="0"/>
              </a:ext>
            </a:extLst>
          </a:blip>
          <a:srcRect l="20248" r="15810"/>
          <a:stretch>
            <a:fillRect/>
          </a:stretch>
        </p:blipFill>
        <p:spPr>
          <a:xfrm>
            <a:off x="9144000" y="0"/>
            <a:ext cx="9144000" cy="9563099"/>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634359"/>
          </a:solidFill>
        </p:spPr>
        <p:txBody>
          <a:bodyPr/>
          <a:lstStyle/>
          <a:p>
            <a:endParaRPr lang="en-US" dirty="0"/>
          </a:p>
        </p:txBody>
      </p:sp>
      <p:sp>
        <p:nvSpPr>
          <p:cNvPr id="2" name="TextBox 1">
            <a:extLst>
              <a:ext uri="{FF2B5EF4-FFF2-40B4-BE49-F238E27FC236}">
                <a16:creationId xmlns:a16="http://schemas.microsoft.com/office/drawing/2014/main" id="{567D9FDB-9D65-DF4F-6E8F-9771A71ACD56}"/>
              </a:ext>
            </a:extLst>
          </p:cNvPr>
          <p:cNvSpPr txBox="1"/>
          <p:nvPr userDrawn="1"/>
        </p:nvSpPr>
        <p:spPr>
          <a:xfrm>
            <a:off x="762000" y="1579731"/>
            <a:ext cx="9220200" cy="797013"/>
          </a:xfrm>
          <a:prstGeom prst="rect">
            <a:avLst/>
          </a:prstGeom>
        </p:spPr>
        <p:txBody>
          <a:bodyPr wrap="square" lIns="0" tIns="0" rIns="0" bIns="0" rtlCol="0" anchor="ctr" anchorCtr="0">
            <a:spAutoFit/>
          </a:bodyPr>
          <a:lstStyle/>
          <a:p>
            <a:pPr algn="r">
              <a:lnSpc>
                <a:spcPts val="6599"/>
              </a:lnSpc>
            </a:pPr>
            <a:r>
              <a:rPr lang="en-US" sz="5499" b="0" i="1" spc="300">
                <a:solidFill>
                  <a:srgbClr val="FFFFFF"/>
                </a:solidFill>
                <a:latin typeface="Franklin Gothic Medium" panose="020B0603020102020204" pitchFamily="34" charset="0"/>
              </a:rPr>
              <a:t>EL MINISTERIO </a:t>
            </a:r>
            <a:r>
              <a:rPr lang="en-US" sz="5499" b="0" i="1" spc="300" dirty="0">
                <a:solidFill>
                  <a:srgbClr val="FFFFFF"/>
                </a:solidFill>
                <a:latin typeface="Franklin Gothic Medium" panose="020B0603020102020204" pitchFamily="34" charset="0"/>
              </a:rPr>
              <a:t>EN ACCIÓN</a:t>
            </a:r>
          </a:p>
        </p:txBody>
      </p:sp>
    </p:spTree>
    <p:extLst>
      <p:ext uri="{BB962C8B-B14F-4D97-AF65-F5344CB8AC3E}">
        <p14:creationId xmlns:p14="http://schemas.microsoft.com/office/powerpoint/2010/main" val="1263264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634359"/>
          </a:solidFill>
          <a:ln>
            <a:noFill/>
          </a:ln>
        </p:spPr>
        <p:txBody>
          <a:bodyPr/>
          <a:lstStyle/>
          <a:p>
            <a:endParaRPr lang="en-US"/>
          </a:p>
        </p:txBody>
      </p:sp>
      <p:sp>
        <p:nvSpPr>
          <p:cNvPr id="9" name="TextBox 8">
            <a:extLst>
              <a:ext uri="{FF2B5EF4-FFF2-40B4-BE49-F238E27FC236}">
                <a16:creationId xmlns:a16="http://schemas.microsoft.com/office/drawing/2014/main" id="{D75B3850-E150-664D-7B95-2E948B847F5B}"/>
              </a:ext>
            </a:extLst>
          </p:cNvPr>
          <p:cNvSpPr txBox="1"/>
          <p:nvPr userDrawn="1"/>
        </p:nvSpPr>
        <p:spPr>
          <a:xfrm>
            <a:off x="1226127" y="2382224"/>
            <a:ext cx="8686800" cy="830997"/>
          </a:xfrm>
          <a:prstGeom prst="rect">
            <a:avLst/>
          </a:prstGeom>
          <a:noFill/>
        </p:spPr>
        <p:txBody>
          <a:bodyPr wrap="square">
            <a:spAutoFit/>
          </a:bodyPr>
          <a:lstStyle/>
          <a:p>
            <a:r>
              <a:rPr lang="en-US" sz="4800" dirty="0">
                <a:solidFill>
                  <a:schemeClr val="bg1">
                    <a:lumMod val="95000"/>
                  </a:schemeClr>
                </a:solidFill>
                <a:latin typeface="Franklin Gothic Medium" panose="020B0603020102020204" pitchFamily="34" charset="0"/>
              </a:rPr>
              <a:t>PREGUNTAS DE CONVERSACIÓN</a:t>
            </a:r>
            <a:endParaRPr lang="en-US" sz="4800" dirty="0">
              <a:solidFill>
                <a:schemeClr val="bg1">
                  <a:lumMod val="95000"/>
                </a:schemeClr>
              </a:solidFill>
            </a:endParaRPr>
          </a:p>
        </p:txBody>
      </p:sp>
    </p:spTree>
    <p:extLst>
      <p:ext uri="{BB962C8B-B14F-4D97-AF65-F5344CB8AC3E}">
        <p14:creationId xmlns:p14="http://schemas.microsoft.com/office/powerpoint/2010/main" val="1243331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634359"/>
          </a:solidFill>
          <a:ln>
            <a:noFill/>
          </a:ln>
        </p:spPr>
        <p:txBody>
          <a:bodyPr/>
          <a:lstStyle/>
          <a:p>
            <a:endParaRPr lang="en-US"/>
          </a:p>
        </p:txBody>
      </p:sp>
      <p:sp>
        <p:nvSpPr>
          <p:cNvPr id="9" name="TextBox 8">
            <a:extLst>
              <a:ext uri="{FF2B5EF4-FFF2-40B4-BE49-F238E27FC236}">
                <a16:creationId xmlns:a16="http://schemas.microsoft.com/office/drawing/2014/main" id="{C94E7BE6-CD88-E27D-FE42-3F74D07F4AC6}"/>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PARTICIPACIÓN</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a:p>
          </p:txBody>
        </p:sp>
      </p:grpSp>
      <p:sp>
        <p:nvSpPr>
          <p:cNvPr id="8" name="AutoShape 7">
            <a:extLst>
              <a:ext uri="{FF2B5EF4-FFF2-40B4-BE49-F238E27FC236}">
                <a16:creationId xmlns:a16="http://schemas.microsoft.com/office/drawing/2014/main" id="{3F610FF4-2B60-ABC1-FB94-125F76CF7806}"/>
              </a:ext>
            </a:extLst>
          </p:cNvPr>
          <p:cNvSpPr/>
          <p:nvPr/>
        </p:nvSpPr>
        <p:spPr>
          <a:xfrm>
            <a:off x="9702445" y="4623373"/>
            <a:ext cx="8600872" cy="64008"/>
          </a:xfrm>
          <a:prstGeom prst="rect">
            <a:avLst/>
          </a:prstGeom>
          <a:solidFill>
            <a:srgbClr val="634359"/>
          </a:solidFill>
        </p:spPr>
        <p:txBody>
          <a:bodyPr/>
          <a:lstStyle/>
          <a:p>
            <a:endParaRPr lang="en-US"/>
          </a:p>
        </p:txBody>
      </p:sp>
      <p:sp>
        <p:nvSpPr>
          <p:cNvPr id="2" name="TextBox 1">
            <a:extLst>
              <a:ext uri="{FF2B5EF4-FFF2-40B4-BE49-F238E27FC236}">
                <a16:creationId xmlns:a16="http://schemas.microsoft.com/office/drawing/2014/main" id="{83628DC4-48FD-0493-3DDD-3236D556EA0B}"/>
              </a:ext>
            </a:extLst>
          </p:cNvPr>
          <p:cNvSpPr txBox="1"/>
          <p:nvPr userDrawn="1"/>
        </p:nvSpPr>
        <p:spPr>
          <a:xfrm>
            <a:off x="9702445" y="5048768"/>
            <a:ext cx="6567460" cy="2103140"/>
          </a:xfrm>
          <a:prstGeom prst="rect">
            <a:avLst/>
          </a:prstGeom>
        </p:spPr>
        <p:txBody>
          <a:bodyPr lIns="0" tIns="0" rIns="0" bIns="0" rtlCol="0" anchor="t">
            <a:spAutoFit/>
          </a:bodyPr>
          <a:lstStyle/>
          <a:p>
            <a:pPr>
              <a:lnSpc>
                <a:spcPts val="1919"/>
              </a:lnSpc>
            </a:pPr>
            <a:r>
              <a:rPr lang="es-ES_tradnl" sz="1499" spc="97" noProof="0" dirty="0">
                <a:solidFill>
                  <a:srgbClr val="FFFFFF"/>
                </a:solidFill>
                <a:latin typeface="Corbel" panose="020B0503020204020204" pitchFamily="34" charset="0"/>
              </a:rPr>
              <a:t>Las fotografías son propiedad de </a:t>
            </a:r>
            <a:r>
              <a:rPr lang="en-US" sz="1499" spc="97" dirty="0">
                <a:solidFill>
                  <a:srgbClr val="FFFFFF"/>
                </a:solidFill>
                <a:latin typeface="Corbel" panose="020B0503020204020204" pitchFamily="34" charset="0"/>
              </a:rPr>
              <a:t>GPH y Getty Images.</a:t>
            </a:r>
          </a:p>
          <a:p>
            <a:pPr>
              <a:lnSpc>
                <a:spcPts val="1919"/>
              </a:lnSpc>
            </a:pPr>
            <a:endParaRPr lang="en-US" sz="1499" spc="97" dirty="0">
              <a:solidFill>
                <a:srgbClr val="FFFFFF"/>
              </a:solidFill>
              <a:latin typeface="Corbel" panose="020B0503020204020204" pitchFamily="34" charset="0"/>
            </a:endParaRPr>
          </a:p>
          <a:p>
            <a:r>
              <a:rPr lang="es-ES_tradnl" sz="1500" noProof="0" dirty="0">
                <a:solidFill>
                  <a:schemeClr val="bg1"/>
                </a:solidFill>
                <a:effectLst/>
                <a:latin typeface="Minion Pro"/>
              </a:rPr>
              <a:t>El Texto Bíblico ha sido tomado de la versión Reina-Valera © 1960 Sociedades Bíblicas en América Latina; © renovado 1988 Sociedades Bíblicas Unidas. Utilizado con permiso.</a:t>
            </a:r>
          </a:p>
          <a:p>
            <a:endParaRPr lang="es-ES_tradnl" sz="1500" noProof="0" dirty="0">
              <a:solidFill>
                <a:schemeClr val="bg1"/>
              </a:solidFill>
              <a:effectLst/>
              <a:latin typeface="Minion Pro"/>
            </a:endParaRPr>
          </a:p>
          <a:p>
            <a:r>
              <a:rPr lang="es-ES_tradnl" sz="1500" noProof="0" dirty="0">
                <a:solidFill>
                  <a:schemeClr val="bg1"/>
                </a:solidFill>
                <a:effectLst/>
                <a:latin typeface="Minion Pro"/>
              </a:rPr>
              <a:t>El texto bíblico indicado con «</a:t>
            </a:r>
            <a:r>
              <a:rPr lang="es-ES_tradnl" sz="1500" cap="small" baseline="0" noProof="0" dirty="0" err="1">
                <a:solidFill>
                  <a:schemeClr val="bg1"/>
                </a:solidFill>
                <a:effectLst/>
                <a:latin typeface="Minion Pro"/>
              </a:rPr>
              <a:t>ntv</a:t>
            </a:r>
            <a:r>
              <a:rPr lang="es-ES_tradnl" sz="1500" noProof="0" dirty="0">
                <a:solidFill>
                  <a:schemeClr val="bg1"/>
                </a:solidFill>
                <a:effectLst/>
                <a:latin typeface="Minion Pro"/>
              </a:rPr>
              <a:t>» ha sido tomado de la Santa Biblia, Nueva Traducción Viviente, copyright © 2010. Usadas con permiso de Tyndale House </a:t>
            </a:r>
            <a:r>
              <a:rPr lang="es-ES_tradnl" sz="1500" noProof="0" dirty="0" err="1">
                <a:solidFill>
                  <a:schemeClr val="bg1"/>
                </a:solidFill>
                <a:effectLst/>
                <a:latin typeface="Minion Pro"/>
              </a:rPr>
              <a:t>Publishers</a:t>
            </a:r>
            <a:r>
              <a:rPr lang="es-ES_tradnl" sz="1500" noProof="0" dirty="0">
                <a:solidFill>
                  <a:schemeClr val="bg1"/>
                </a:solidFill>
                <a:effectLst/>
                <a:latin typeface="Minion Pro"/>
              </a:rPr>
              <a:t>, Carol </a:t>
            </a:r>
            <a:r>
              <a:rPr lang="es-ES_tradnl" sz="1500" noProof="0" dirty="0" err="1">
                <a:solidFill>
                  <a:schemeClr val="bg1"/>
                </a:solidFill>
                <a:effectLst/>
                <a:latin typeface="Minion Pro"/>
              </a:rPr>
              <a:t>Stream</a:t>
            </a:r>
            <a:r>
              <a:rPr lang="es-ES_tradnl" sz="1500" noProof="0" dirty="0">
                <a:solidFill>
                  <a:schemeClr val="bg1"/>
                </a:solidFill>
                <a:effectLst/>
                <a:latin typeface="Minion Pro"/>
              </a:rPr>
              <a:t>, Illinois 60188. Todos los derechos reservados.</a:t>
            </a:r>
          </a:p>
        </p:txBody>
      </p:sp>
      <p:sp>
        <p:nvSpPr>
          <p:cNvPr id="10" name="TextBox 9">
            <a:extLst>
              <a:ext uri="{FF2B5EF4-FFF2-40B4-BE49-F238E27FC236}">
                <a16:creationId xmlns:a16="http://schemas.microsoft.com/office/drawing/2014/main" id="{856E90B1-D0D9-7D17-F038-C48AD99D0AF3}"/>
              </a:ext>
            </a:extLst>
          </p:cNvPr>
          <p:cNvSpPr txBox="1"/>
          <p:nvPr userDrawn="1"/>
        </p:nvSpPr>
        <p:spPr>
          <a:xfrm>
            <a:off x="9702445" y="2598378"/>
            <a:ext cx="6567460" cy="163455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a:t>
            </a:r>
            <a:r>
              <a:rPr lang="en-US" sz="2600" spc="169" dirty="0" err="1">
                <a:solidFill>
                  <a:srgbClr val="FFFFFF"/>
                </a:solidFill>
                <a:latin typeface="Franklin Gothic Medium" panose="020B0603020102020204" pitchFamily="34" charset="0"/>
              </a:rPr>
              <a:t>por</a:t>
            </a:r>
            <a:r>
              <a:rPr lang="en-US" sz="2600" spc="169" dirty="0">
                <a:solidFill>
                  <a:srgbClr val="FFFFFF"/>
                </a:solidFill>
                <a:latin typeface="Franklin Gothic Medium" panose="020B0603020102020204" pitchFamily="34" charset="0"/>
              </a:rPr>
              <a:t>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Todos </a:t>
            </a:r>
            <a:r>
              <a:rPr lang="en-US" sz="1613" b="0" i="1" spc="104" dirty="0" err="1">
                <a:solidFill>
                  <a:srgbClr val="FFFFFF"/>
                </a:solidFill>
                <a:latin typeface="Franklin Gothic Medium" panose="020B0603020102020204" pitchFamily="34" charset="0"/>
              </a:rPr>
              <a:t>los</a:t>
            </a:r>
            <a:r>
              <a:rPr lang="en-US" sz="1613" b="0" i="1" spc="104" dirty="0">
                <a:solidFill>
                  <a:srgbClr val="FFFFFF"/>
                </a:solidFill>
                <a:latin typeface="Franklin Gothic Medium" panose="020B0603020102020204" pitchFamily="34" charset="0"/>
              </a:rPr>
              <a:t> derechos </a:t>
            </a:r>
            <a:r>
              <a:rPr lang="en-US" sz="1613" b="0" i="1" spc="104" dirty="0" err="1">
                <a:solidFill>
                  <a:srgbClr val="FFFFFF"/>
                </a:solidFill>
                <a:latin typeface="Franklin Gothic Medium" panose="020B0603020102020204" pitchFamily="34" charset="0"/>
              </a:rPr>
              <a:t>reservados</a:t>
            </a:r>
            <a:r>
              <a:rPr lang="en-US" sz="1613" b="0" i="1" spc="104" dirty="0">
                <a:solidFill>
                  <a:srgbClr val="FFFFFF"/>
                </a:solidFill>
                <a:latin typeface="Franklin Gothic Medium" panose="020B0603020102020204" pitchFamily="34" charset="0"/>
              </a:rPr>
              <a:t>.</a:t>
            </a:r>
          </a:p>
        </p:txBody>
      </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6" name="Picture 5" descr="Close-up of a book open&#10;&#10;AI-generated content may be incorrect.">
            <a:extLst>
              <a:ext uri="{FF2B5EF4-FFF2-40B4-BE49-F238E27FC236}">
                <a16:creationId xmlns:a16="http://schemas.microsoft.com/office/drawing/2014/main" id="{11B9D20D-E581-91E3-FA4B-14006FFEF0A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905" y="1"/>
            <a:ext cx="9174633" cy="10287000"/>
          </a:xfrm>
          <a:prstGeom prst="rect">
            <a:avLst/>
          </a:prstGeom>
        </p:spPr>
      </p:pic>
      <p:sp>
        <p:nvSpPr>
          <p:cNvPr id="7" name="AutoShape 4">
            <a:extLst>
              <a:ext uri="{FF2B5EF4-FFF2-40B4-BE49-F238E27FC236}">
                <a16:creationId xmlns:a16="http://schemas.microsoft.com/office/drawing/2014/main" id="{8F44947B-AD15-C858-1D57-E8DB3E1BBAB6}"/>
              </a:ext>
            </a:extLst>
          </p:cNvPr>
          <p:cNvSpPr/>
          <p:nvPr userDrawn="1"/>
        </p:nvSpPr>
        <p:spPr>
          <a:xfrm>
            <a:off x="8001000" y="1028700"/>
            <a:ext cx="10287000" cy="1899077"/>
          </a:xfrm>
          <a:prstGeom prst="rect">
            <a:avLst/>
          </a:prstGeom>
          <a:solidFill>
            <a:srgbClr val="634359"/>
          </a:solidFill>
        </p:spPr>
        <p:txBody>
          <a:bodyPr/>
          <a:lstStyle/>
          <a:p>
            <a:endParaRPr lang="en-US" dirty="0"/>
          </a:p>
        </p:txBody>
      </p:sp>
      <p:sp>
        <p:nvSpPr>
          <p:cNvPr id="8" name="AutoShape 7">
            <a:extLst>
              <a:ext uri="{FF2B5EF4-FFF2-40B4-BE49-F238E27FC236}">
                <a16:creationId xmlns:a16="http://schemas.microsoft.com/office/drawing/2014/main" id="{289B234F-29E7-73D3-9108-90F23A21B7B5}"/>
              </a:ext>
            </a:extLst>
          </p:cNvPr>
          <p:cNvSpPr/>
          <p:nvPr userDrawn="1"/>
        </p:nvSpPr>
        <p:spPr>
          <a:xfrm>
            <a:off x="9687128" y="5600700"/>
            <a:ext cx="8600872" cy="62928"/>
          </a:xfrm>
          <a:prstGeom prst="rect">
            <a:avLst/>
          </a:prstGeom>
          <a:solidFill>
            <a:srgbClr val="634359"/>
          </a:solidFill>
          <a:ln>
            <a:noFill/>
          </a:ln>
        </p:spPr>
        <p:txBody>
          <a:bodyPr/>
          <a:lstStyle/>
          <a:p>
            <a:endParaRPr lang="en-US"/>
          </a:p>
        </p:txBody>
      </p:sp>
      <p:sp>
        <p:nvSpPr>
          <p:cNvPr id="9" name="TextBox 8">
            <a:extLst>
              <a:ext uri="{FF2B5EF4-FFF2-40B4-BE49-F238E27FC236}">
                <a16:creationId xmlns:a16="http://schemas.microsoft.com/office/drawing/2014/main" id="{E5841F74-6D2C-DCDE-DA22-ED99252A1AAA}"/>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LA PRÓXIMA SEMANA</a:t>
            </a:r>
          </a:p>
        </p:txBody>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634359"/>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634359"/>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LECCIÓN 17—ORIENTACIÓN PARA EL TRABAJO Y EL DESCANSO</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 id="2147483675"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50748" y="7634515"/>
            <a:ext cx="7273495" cy="1036887"/>
          </a:xfrm>
          <a:prstGeom prst="rect">
            <a:avLst/>
          </a:prstGeom>
        </p:spPr>
        <p:txBody>
          <a:bodyPr wrap="square" lIns="0" tIns="0" rIns="0" bIns="0" rtlCol="0" anchor="t">
            <a:spAutoFit/>
          </a:bodyPr>
          <a:lstStyle/>
          <a:p>
            <a:pPr>
              <a:lnSpc>
                <a:spcPts val="4160"/>
              </a:lnSpc>
            </a:pPr>
            <a:r>
              <a:rPr lang="en-US" sz="3200" spc="169" dirty="0" err="1">
                <a:solidFill>
                  <a:srgbClr val="FFFFFF"/>
                </a:solidFill>
                <a:latin typeface="Franklin Gothic Medium" panose="020B0603020102020204" pitchFamily="34" charset="0"/>
              </a:rPr>
              <a:t>Colosenses</a:t>
            </a:r>
            <a:r>
              <a:rPr lang="en-US" sz="3200" spc="169" dirty="0">
                <a:solidFill>
                  <a:srgbClr val="FFFFFF"/>
                </a:solidFill>
                <a:latin typeface="Franklin Gothic Medium" panose="020B0603020102020204" pitchFamily="34" charset="0"/>
              </a:rPr>
              <a:t> 3:22–24; </a:t>
            </a:r>
          </a:p>
          <a:p>
            <a:pPr>
              <a:lnSpc>
                <a:spcPts val="4160"/>
              </a:lnSpc>
            </a:pPr>
            <a:r>
              <a:rPr lang="en-US" sz="3200" spc="169" dirty="0">
                <a:solidFill>
                  <a:srgbClr val="FFFFFF"/>
                </a:solidFill>
                <a:latin typeface="Franklin Gothic Medium" panose="020B0603020102020204" pitchFamily="34" charset="0"/>
              </a:rPr>
              <a:t>1 </a:t>
            </a:r>
            <a:r>
              <a:rPr lang="en-US" sz="3200" spc="169" dirty="0" err="1">
                <a:solidFill>
                  <a:srgbClr val="FFFFFF"/>
                </a:solidFill>
                <a:latin typeface="Franklin Gothic Medium" panose="020B0603020102020204" pitchFamily="34" charset="0"/>
              </a:rPr>
              <a:t>Tesalonicenses</a:t>
            </a:r>
            <a:r>
              <a:rPr lang="en-US" sz="3200" spc="169" dirty="0">
                <a:solidFill>
                  <a:srgbClr val="FFFFFF"/>
                </a:solidFill>
                <a:latin typeface="Franklin Gothic Medium" panose="020B0603020102020204" pitchFamily="34" charset="0"/>
              </a:rPr>
              <a:t> 2:9; 4:11,12</a:t>
            </a:r>
          </a:p>
        </p:txBody>
      </p:sp>
      <p:sp>
        <p:nvSpPr>
          <p:cNvPr id="7" name="TextBox 8">
            <a:extLst>
              <a:ext uri="{FF2B5EF4-FFF2-40B4-BE49-F238E27FC236}">
                <a16:creationId xmlns:a16="http://schemas.microsoft.com/office/drawing/2014/main" id="{1CFCE852-AEAB-9DE9-6936-21CAFE062AD6}"/>
              </a:ext>
            </a:extLst>
          </p:cNvPr>
          <p:cNvSpPr txBox="1"/>
          <p:nvPr/>
        </p:nvSpPr>
        <p:spPr>
          <a:xfrm>
            <a:off x="9450748" y="7145309"/>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PARTE DE TU TESTIMONIO</a:t>
            </a:r>
          </a:p>
        </p:txBody>
      </p:sp>
      <p:sp>
        <p:nvSpPr>
          <p:cNvPr id="2" name="TextBox 5">
            <a:extLst>
              <a:ext uri="{FF2B5EF4-FFF2-40B4-BE49-F238E27FC236}">
                <a16:creationId xmlns:a16="http://schemas.microsoft.com/office/drawing/2014/main" id="{5F5B5A9D-97CC-4C0F-96B6-877797BA7A15}"/>
              </a:ext>
            </a:extLst>
          </p:cNvPr>
          <p:cNvSpPr txBox="1"/>
          <p:nvPr/>
        </p:nvSpPr>
        <p:spPr>
          <a:xfrm>
            <a:off x="9447435" y="6245422"/>
            <a:ext cx="7160301" cy="498278"/>
          </a:xfrm>
          <a:prstGeom prst="rect">
            <a:avLst/>
          </a:prstGeom>
        </p:spPr>
        <p:txBody>
          <a:bodyPr lIns="0" tIns="0" rIns="0" bIns="0" rtlCol="0" anchor="t">
            <a:spAutoFit/>
          </a:bodyPr>
          <a:lstStyle/>
          <a:p>
            <a:pPr>
              <a:lnSpc>
                <a:spcPts val="4160"/>
              </a:lnSpc>
            </a:pPr>
            <a:r>
              <a:rPr lang="es-ES_tradnl" sz="3200" spc="169" noProof="1">
                <a:solidFill>
                  <a:srgbClr val="FFFFFF"/>
                </a:solidFill>
                <a:latin typeface="Franklin Gothic Medium" panose="020B0603020102020204" pitchFamily="34" charset="0"/>
              </a:rPr>
              <a:t>Hechos 20:28–35; Efesios 4:28</a:t>
            </a:r>
          </a:p>
        </p:txBody>
      </p:sp>
      <p:sp>
        <p:nvSpPr>
          <p:cNvPr id="3" name="TextBox 6">
            <a:extLst>
              <a:ext uri="{FF2B5EF4-FFF2-40B4-BE49-F238E27FC236}">
                <a16:creationId xmlns:a16="http://schemas.microsoft.com/office/drawing/2014/main" id="{ADE307AE-BFB6-5EA5-D8B2-6B66BFC18CD8}"/>
              </a:ext>
            </a:extLst>
          </p:cNvPr>
          <p:cNvSpPr txBox="1"/>
          <p:nvPr/>
        </p:nvSpPr>
        <p:spPr>
          <a:xfrm>
            <a:off x="9447435" y="513989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TRABAJEN CON ESFUERZO Y DEN GENEROSAMENTE</a:t>
            </a:r>
          </a:p>
        </p:txBody>
      </p:sp>
    </p:spTree>
    <p:extLst>
      <p:ext uri="{BB962C8B-B14F-4D97-AF65-F5344CB8AC3E}">
        <p14:creationId xmlns:p14="http://schemas.microsoft.com/office/powerpoint/2010/main" val="36638604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990600" y="3848100"/>
            <a:ext cx="8839200" cy="3323987"/>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¿Cómo puede una vida transformada servir como testimonio del evangelio?</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En algunas sociedades, el gobierno proporciona ayuda a las personas que no pueden trabajar. ¿Cuál cree que es el papel de la Iglesia en estas situaciones?</a:t>
            </a:r>
          </a:p>
        </p:txBody>
      </p:sp>
    </p:spTree>
    <p:extLst>
      <p:ext uri="{BB962C8B-B14F-4D97-AF65-F5344CB8AC3E}">
        <p14:creationId xmlns:p14="http://schemas.microsoft.com/office/powerpoint/2010/main" val="4637179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s-ES_tradnl" sz="3200" spc="169" noProof="1">
                <a:solidFill>
                  <a:srgbClr val="FFFFFF"/>
                </a:solidFill>
                <a:latin typeface="Franklin Gothic Medium" panose="020B0603020102020204" pitchFamily="34" charset="0"/>
              </a:rPr>
              <a:t>Efesios 6:5–9</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6544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SIRVIENDO A NUESTRO SEÑOR, JESÚS</a:t>
            </a:r>
          </a:p>
        </p:txBody>
      </p:sp>
    </p:spTree>
    <p:extLst>
      <p:ext uri="{BB962C8B-B14F-4D97-AF65-F5344CB8AC3E}">
        <p14:creationId xmlns:p14="http://schemas.microsoft.com/office/powerpoint/2010/main" val="23401309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87552" y="3922776"/>
            <a:ext cx="8918448" cy="3323987"/>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¿Cómo sirve la ética de trabajo de un cristiano como testimonio del evangelio en </a:t>
            </a:r>
            <a:br>
              <a:rPr lang="es-ES_tradnl" sz="3600" noProof="1">
                <a:solidFill>
                  <a:schemeClr val="bg1"/>
                </a:solidFill>
                <a:latin typeface="Corbel" panose="020B0503020204020204" pitchFamily="34" charset="0"/>
              </a:rPr>
            </a:br>
            <a:r>
              <a:rPr lang="es-ES_tradnl" sz="3600" noProof="1">
                <a:solidFill>
                  <a:schemeClr val="bg1"/>
                </a:solidFill>
                <a:latin typeface="Corbel" panose="020B0503020204020204" pitchFamily="34" charset="0"/>
              </a:rPr>
              <a:t>el lugar de trabajo?</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¿Qué resistencia ha encontrado de sus compañeros de trabajo por su ética de </a:t>
            </a:r>
            <a:br>
              <a:rPr lang="es-ES_tradnl" sz="3600" noProof="1">
                <a:solidFill>
                  <a:schemeClr val="bg1"/>
                </a:solidFill>
                <a:latin typeface="Corbel" panose="020B0503020204020204" pitchFamily="34" charset="0"/>
              </a:rPr>
            </a:br>
            <a:r>
              <a:rPr lang="es-ES_tradnl" sz="3600" noProof="1">
                <a:solidFill>
                  <a:schemeClr val="bg1"/>
                </a:solidFill>
                <a:latin typeface="Corbel" panose="020B0503020204020204" pitchFamily="34" charset="0"/>
              </a:rPr>
              <a:t>trabajo cristiana?</a:t>
            </a:r>
          </a:p>
        </p:txBody>
      </p:sp>
    </p:spTree>
    <p:extLst>
      <p:ext uri="{BB962C8B-B14F-4D97-AF65-F5344CB8AC3E}">
        <p14:creationId xmlns:p14="http://schemas.microsoft.com/office/powerpoint/2010/main" val="8436458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s-ES_tradnl" sz="3200" spc="169" noProof="1">
                <a:solidFill>
                  <a:srgbClr val="FFFFFF"/>
                </a:solidFill>
                <a:latin typeface="Franklin Gothic Medium" panose="020B0603020102020204" pitchFamily="34" charset="0"/>
              </a:rPr>
              <a:t>2 Tesalonicenses 3:6–13</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EVITEN LA VIDA OCIOSA</a:t>
            </a:r>
          </a:p>
        </p:txBody>
      </p:sp>
      <p:sp>
        <p:nvSpPr>
          <p:cNvPr id="2" name="TextBox 5">
            <a:extLst>
              <a:ext uri="{FF2B5EF4-FFF2-40B4-BE49-F238E27FC236}">
                <a16:creationId xmlns:a16="http://schemas.microsoft.com/office/drawing/2014/main" id="{4CCF8D07-7370-2029-F903-B060F32AAEFD}"/>
              </a:ext>
            </a:extLst>
          </p:cNvPr>
          <p:cNvSpPr txBox="1"/>
          <p:nvPr/>
        </p:nvSpPr>
        <p:spPr>
          <a:xfrm>
            <a:off x="9490505" y="5788152"/>
            <a:ext cx="7160301" cy="498278"/>
          </a:xfrm>
          <a:prstGeom prst="rect">
            <a:avLst/>
          </a:prstGeom>
        </p:spPr>
        <p:txBody>
          <a:bodyPr lIns="0" tIns="0" rIns="0" bIns="0" rtlCol="0" anchor="t">
            <a:spAutoFit/>
          </a:bodyPr>
          <a:lstStyle/>
          <a:p>
            <a:pPr>
              <a:lnSpc>
                <a:spcPts val="4160"/>
              </a:lnSpc>
            </a:pPr>
            <a:r>
              <a:rPr lang="es-ES_tradnl" sz="3200" spc="169" noProof="1">
                <a:solidFill>
                  <a:srgbClr val="FFFFFF"/>
                </a:solidFill>
                <a:latin typeface="Franklin Gothic Medium" panose="020B0603020102020204" pitchFamily="34" charset="0"/>
              </a:rPr>
              <a:t>Efesios 6:5–9</a:t>
            </a:r>
          </a:p>
        </p:txBody>
      </p:sp>
      <p:sp>
        <p:nvSpPr>
          <p:cNvPr id="3" name="TextBox 6">
            <a:extLst>
              <a:ext uri="{FF2B5EF4-FFF2-40B4-BE49-F238E27FC236}">
                <a16:creationId xmlns:a16="http://schemas.microsoft.com/office/drawing/2014/main" id="{955437C5-FDCE-3EBA-511B-D731CB630863}"/>
              </a:ext>
            </a:extLst>
          </p:cNvPr>
          <p:cNvSpPr txBox="1"/>
          <p:nvPr/>
        </p:nvSpPr>
        <p:spPr>
          <a:xfrm>
            <a:off x="9490505" y="5305364"/>
            <a:ext cx="76544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SIRVIENDO A NUESTRO SEÑOR, JESÚS</a:t>
            </a:r>
          </a:p>
        </p:txBody>
      </p:sp>
    </p:spTree>
    <p:extLst>
      <p:ext uri="{BB962C8B-B14F-4D97-AF65-F5344CB8AC3E}">
        <p14:creationId xmlns:p14="http://schemas.microsoft.com/office/powerpoint/2010/main" val="25159439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87552" y="3922776"/>
            <a:ext cx="8842248" cy="3323987"/>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¿Cómo puede la falta de responsabilidad afectar negativamente a una iglesia local?</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¿Cómo conduce la ociosidad al chisme y a involucrarse en los asuntos de otros? </a:t>
            </a:r>
            <a:br>
              <a:rPr lang="es-ES_tradnl" sz="3600" noProof="1">
                <a:solidFill>
                  <a:schemeClr val="bg1"/>
                </a:solidFill>
                <a:latin typeface="Corbel" panose="020B0503020204020204" pitchFamily="34" charset="0"/>
              </a:rPr>
            </a:br>
            <a:r>
              <a:rPr lang="es-ES_tradnl" sz="3600" noProof="1">
                <a:solidFill>
                  <a:schemeClr val="bg1"/>
                </a:solidFill>
                <a:latin typeface="Corbel" panose="020B0503020204020204" pitchFamily="34" charset="0"/>
              </a:rPr>
              <a:t>¿Por qué este estilo de vida es contrario a la vida cristiana?</a:t>
            </a:r>
          </a:p>
        </p:txBody>
      </p:sp>
    </p:spTree>
    <p:extLst>
      <p:ext uri="{BB962C8B-B14F-4D97-AF65-F5344CB8AC3E}">
        <p14:creationId xmlns:p14="http://schemas.microsoft.com/office/powerpoint/2010/main" val="584861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371600" y="3162300"/>
            <a:ext cx="7010400" cy="5539978"/>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Haga que las enseñanzas y el ejemplo de Jesús sean su guía tanto para el trabajo como para el descanso. </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Renueve su mentalidad hacia el trabajo para que refleje su condición de siervo de Dios.</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Adopte la ética cristiana del trabajo como testimonio a los no creyentes.</a:t>
            </a:r>
          </a:p>
        </p:txBody>
      </p:sp>
    </p:spTree>
    <p:extLst>
      <p:ext uri="{BB962C8B-B14F-4D97-AF65-F5344CB8AC3E}">
        <p14:creationId xmlns:p14="http://schemas.microsoft.com/office/powerpoint/2010/main" val="41593531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02443" y="5981700"/>
            <a:ext cx="7906385" cy="1107996"/>
          </a:xfrm>
          <a:prstGeom prst="rect">
            <a:avLst/>
          </a:prstGeom>
        </p:spPr>
        <p:txBody>
          <a:bodyPr wrap="square" lIns="0" tIns="0" rIns="0" bIns="0" rtlCol="0" anchor="t">
            <a:spAutoFit/>
          </a:bodyPr>
          <a:lstStyle/>
          <a:p>
            <a:r>
              <a:rPr lang="es-ES_tradnl" sz="3600" i="1" noProof="1">
                <a:solidFill>
                  <a:schemeClr val="bg1"/>
                </a:solidFill>
                <a:latin typeface="Corbel" panose="020B0503020204020204" pitchFamily="34" charset="0"/>
              </a:rPr>
              <a:t>No hay otro evangelio excepto las buenas noticias sobre Jesucristo.</a:t>
            </a:r>
          </a:p>
        </p:txBody>
      </p:sp>
      <p:sp>
        <p:nvSpPr>
          <p:cNvPr id="3" name="TextBox 2">
            <a:extLst>
              <a:ext uri="{FF2B5EF4-FFF2-40B4-BE49-F238E27FC236}">
                <a16:creationId xmlns:a16="http://schemas.microsoft.com/office/drawing/2014/main" id="{0F76A27E-B194-9A4C-902F-1B6661D4C273}"/>
              </a:ext>
            </a:extLst>
          </p:cNvPr>
          <p:cNvSpPr txBox="1"/>
          <p:nvPr/>
        </p:nvSpPr>
        <p:spPr>
          <a:xfrm>
            <a:off x="9702443" y="3695700"/>
            <a:ext cx="790638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LECCIÓN 18</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UN SOLO EVANGELIO</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67FE4395-E915-2433-A2CC-1C664F5E7370}"/>
              </a:ext>
            </a:extLst>
          </p:cNvPr>
          <p:cNvSpPr txBox="1"/>
          <p:nvPr/>
        </p:nvSpPr>
        <p:spPr>
          <a:xfrm>
            <a:off x="9681180" y="5905500"/>
            <a:ext cx="7906385" cy="1107996"/>
          </a:xfrm>
          <a:prstGeom prst="rect">
            <a:avLst/>
          </a:prstGeom>
        </p:spPr>
        <p:txBody>
          <a:bodyPr wrap="square" lIns="0" tIns="0" rIns="0" bIns="0" rtlCol="0" anchor="t">
            <a:spAutoFit/>
          </a:bodyPr>
          <a:lstStyle/>
          <a:p>
            <a:r>
              <a:rPr lang="es-ES_tradnl" sz="3600" i="1" noProof="1">
                <a:solidFill>
                  <a:schemeClr val="bg1"/>
                </a:solidFill>
                <a:latin typeface="Corbel" panose="020B0503020204020204" pitchFamily="34" charset="0"/>
              </a:rPr>
              <a:t>Dios ordenó tanto el trabajo como el descanso.</a:t>
            </a:r>
          </a:p>
        </p:txBody>
      </p:sp>
      <p:sp>
        <p:nvSpPr>
          <p:cNvPr id="5" name="TextBox 4">
            <a:extLst>
              <a:ext uri="{FF2B5EF4-FFF2-40B4-BE49-F238E27FC236}">
                <a16:creationId xmlns:a16="http://schemas.microsoft.com/office/drawing/2014/main" id="{EF3E3043-DE94-24EA-392F-51537E77B716}"/>
              </a:ext>
            </a:extLst>
          </p:cNvPr>
          <p:cNvSpPr txBox="1"/>
          <p:nvPr/>
        </p:nvSpPr>
        <p:spPr>
          <a:xfrm>
            <a:off x="9681180" y="3242726"/>
            <a:ext cx="8454420" cy="2277547"/>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17</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ORIENTACIÓN PARA EL TRABAJO Y EL DESCANSO</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308002" y="2476500"/>
            <a:ext cx="7914896" cy="4739759"/>
          </a:xfrm>
          <a:prstGeom prst="rect">
            <a:avLst/>
          </a:prstGeom>
        </p:spPr>
        <p:txBody>
          <a:bodyPr wrap="square" lIns="0" tIns="0" rIns="0" bIns="0" rtlCol="0" anchor="ctr">
            <a:spAutoFit/>
          </a:bodyPr>
          <a:lstStyle/>
          <a:p>
            <a:r>
              <a:rPr lang="es-ES_tradnl" sz="4400" noProof="1">
                <a:solidFill>
                  <a:schemeClr val="bg1"/>
                </a:solidFill>
                <a:latin typeface="Corbel" panose="020B0503020204020204" pitchFamily="34" charset="0"/>
              </a:rPr>
              <a:t>Venid a mí todos los que estáis trabajados y cargados, y yo os haré descansar. Llevad mi yugo sobre vosotros, y aprended de mí, que soy manso y humilde de corazón; y hallaréis descanso para vuestras almas.</a:t>
            </a:r>
          </a:p>
        </p:txBody>
      </p:sp>
      <p:sp>
        <p:nvSpPr>
          <p:cNvPr id="2" name="TextBox 1">
            <a:extLst>
              <a:ext uri="{FF2B5EF4-FFF2-40B4-BE49-F238E27FC236}">
                <a16:creationId xmlns:a16="http://schemas.microsoft.com/office/drawing/2014/main" id="{17CEBE55-9D7B-29C1-4EAF-3D818B8B8F10}"/>
              </a:ext>
            </a:extLst>
          </p:cNvPr>
          <p:cNvSpPr txBox="1"/>
          <p:nvPr/>
        </p:nvSpPr>
        <p:spPr>
          <a:xfrm>
            <a:off x="3404152" y="6057900"/>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(RV–1960)</a:t>
            </a:r>
            <a:endParaRPr lang="en-US" dirty="0"/>
          </a:p>
        </p:txBody>
      </p:sp>
      <p:sp>
        <p:nvSpPr>
          <p:cNvPr id="5" name="AutoShape 5">
            <a:extLst>
              <a:ext uri="{FF2B5EF4-FFF2-40B4-BE49-F238E27FC236}">
                <a16:creationId xmlns:a16="http://schemas.microsoft.com/office/drawing/2014/main" id="{100C4E84-6085-1345-91AB-9EE6EE1BCA5B}"/>
              </a:ext>
            </a:extLst>
          </p:cNvPr>
          <p:cNvSpPr/>
          <p:nvPr/>
        </p:nvSpPr>
        <p:spPr>
          <a:xfrm rot="5400000">
            <a:off x="3622412" y="4764735"/>
            <a:ext cx="4271280" cy="86104"/>
          </a:xfrm>
          <a:prstGeom prst="rect">
            <a:avLst/>
          </a:prstGeom>
          <a:solidFill>
            <a:srgbClr val="FFFFFF"/>
          </a:solidFill>
        </p:spPr>
        <p:txBody>
          <a:bodyPr/>
          <a:lstStyle/>
          <a:p>
            <a:endParaRPr lang="en-US"/>
          </a:p>
        </p:txBody>
      </p:sp>
    </p:spTree>
    <p:extLst>
      <p:ext uri="{BB962C8B-B14F-4D97-AF65-F5344CB8AC3E}">
        <p14:creationId xmlns:p14="http://schemas.microsoft.com/office/powerpoint/2010/main" val="42501894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296400" y="5372100"/>
            <a:ext cx="7160301" cy="1461939"/>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DIOS ORDENÓ EL TRABAJO</a:t>
            </a:r>
          </a:p>
          <a:p>
            <a:pPr>
              <a:lnSpc>
                <a:spcPts val="3840"/>
              </a:lnSpc>
            </a:pPr>
            <a:r>
              <a:rPr lang="en-US" sz="3200" spc="160" dirty="0">
                <a:solidFill>
                  <a:srgbClr val="FFFFFF"/>
                </a:solidFill>
                <a:latin typeface="Franklin Gothic Medium" panose="020B0603020102020204" pitchFamily="34" charset="0"/>
              </a:rPr>
              <a:t>Juan 5:16–17; 9:4; 17:1, 4; 6:26–27</a:t>
            </a:r>
          </a:p>
          <a:p>
            <a:pPr>
              <a:lnSpc>
                <a:spcPts val="3840"/>
              </a:lnSpc>
            </a:pPr>
            <a:endParaRPr lang="en-US" sz="3600" spc="160" dirty="0">
              <a:solidFill>
                <a:srgbClr val="FFFFFF"/>
              </a:solidFill>
              <a:latin typeface="Franklin Gothic Medium" panose="020B0603020102020204" pitchFamily="34" charset="0"/>
            </a:endParaRPr>
          </a:p>
        </p:txBody>
      </p:sp>
    </p:spTree>
    <p:extLst>
      <p:ext uri="{BB962C8B-B14F-4D97-AF65-F5344CB8AC3E}">
        <p14:creationId xmlns:p14="http://schemas.microsoft.com/office/powerpoint/2010/main" val="2940124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695700"/>
            <a:ext cx="8534400" cy="1661993"/>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¿Cómo influye en nuestra actitud hacia el trabajo el ver nuestro trabajo como parte del plan de Dios para nuestra vida?</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Marcos 6:30–31; Mateo 11:28–30</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EL DESCANSO ES NECESARIO</a:t>
            </a:r>
          </a:p>
        </p:txBody>
      </p:sp>
      <p:sp>
        <p:nvSpPr>
          <p:cNvPr id="2" name="TextBox 6">
            <a:extLst>
              <a:ext uri="{FF2B5EF4-FFF2-40B4-BE49-F238E27FC236}">
                <a16:creationId xmlns:a16="http://schemas.microsoft.com/office/drawing/2014/main" id="{900139E7-864F-1553-07C9-8B460A927643}"/>
              </a:ext>
            </a:extLst>
          </p:cNvPr>
          <p:cNvSpPr txBox="1"/>
          <p:nvPr/>
        </p:nvSpPr>
        <p:spPr>
          <a:xfrm>
            <a:off x="9451299" y="5303520"/>
            <a:ext cx="7160301" cy="1461939"/>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DIOS ORDENÓ EL TRABAJO</a:t>
            </a:r>
          </a:p>
          <a:p>
            <a:pPr>
              <a:lnSpc>
                <a:spcPts val="3840"/>
              </a:lnSpc>
            </a:pPr>
            <a:r>
              <a:rPr lang="en-US" sz="3200" spc="160" dirty="0">
                <a:solidFill>
                  <a:srgbClr val="FFFFFF"/>
                </a:solidFill>
                <a:latin typeface="Franklin Gothic Medium" panose="020B0603020102020204" pitchFamily="34" charset="0"/>
              </a:rPr>
              <a:t>Juan 5:16–17; 9:4; 17:1, 4; 6:26–27</a:t>
            </a:r>
          </a:p>
          <a:p>
            <a:pPr>
              <a:lnSpc>
                <a:spcPts val="3840"/>
              </a:lnSpc>
            </a:pPr>
            <a:endParaRPr lang="en-US" sz="3600" spc="160" dirty="0">
              <a:solidFill>
                <a:srgbClr val="FFFFFF"/>
              </a:solidFill>
              <a:latin typeface="Franklin Gothic Medium" panose="020B0603020102020204" pitchFamily="34" charset="0"/>
            </a:endParaRPr>
          </a:p>
        </p:txBody>
      </p:sp>
    </p:spTree>
    <p:extLst>
      <p:ext uri="{BB962C8B-B14F-4D97-AF65-F5344CB8AC3E}">
        <p14:creationId xmlns:p14="http://schemas.microsoft.com/office/powerpoint/2010/main" val="37345701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990600" y="3848100"/>
            <a:ext cx="8991600" cy="3323987"/>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¿De qué maneras podemos ayudar a nuestros pastores y otros líderes espirituales a obtener el descanso que necesitan?</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¿Qué deben hacer los creyentes si se dan cuenta de que están espiritualmente cansados?</a:t>
            </a:r>
          </a:p>
        </p:txBody>
      </p:sp>
    </p:spTree>
    <p:extLst>
      <p:ext uri="{BB962C8B-B14F-4D97-AF65-F5344CB8AC3E}">
        <p14:creationId xmlns:p14="http://schemas.microsoft.com/office/powerpoint/2010/main" val="3031513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6438900"/>
            <a:ext cx="7160301" cy="498278"/>
          </a:xfrm>
          <a:prstGeom prst="rect">
            <a:avLst/>
          </a:prstGeom>
        </p:spPr>
        <p:txBody>
          <a:bodyPr lIns="0" tIns="0" rIns="0" bIns="0" rtlCol="0" anchor="t">
            <a:spAutoFit/>
          </a:bodyPr>
          <a:lstStyle/>
          <a:p>
            <a:pPr>
              <a:lnSpc>
                <a:spcPts val="4160"/>
              </a:lnSpc>
            </a:pPr>
            <a:r>
              <a:rPr lang="es-ES_tradnl" sz="3200" spc="169" noProof="1">
                <a:solidFill>
                  <a:srgbClr val="FFFFFF"/>
                </a:solidFill>
                <a:latin typeface="Franklin Gothic Medium" panose="020B0603020102020204" pitchFamily="34" charset="0"/>
              </a:rPr>
              <a:t>Hechos 20:28–35; Efesios 4:28</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25780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TRABAJEN CON ESFUERZO Y DEN GENEROSAMENTE</a:t>
            </a:r>
          </a:p>
        </p:txBody>
      </p:sp>
    </p:spTree>
    <p:extLst>
      <p:ext uri="{BB962C8B-B14F-4D97-AF65-F5344CB8AC3E}">
        <p14:creationId xmlns:p14="http://schemas.microsoft.com/office/powerpoint/2010/main" val="12946556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922776"/>
            <a:ext cx="9372600" cy="2769989"/>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¿Encaja la mentalidad de enriquecerse rápidamente con la perspectiva bíblica del trabajo y el descanso? ¿Por qué sí o por qué no?</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¿Por qué Pablo menciona la generosidad junto con el valor del trabajo y el esfuerzo?</a:t>
            </a:r>
          </a:p>
        </p:txBody>
      </p:sp>
    </p:spTree>
    <p:extLst>
      <p:ext uri="{BB962C8B-B14F-4D97-AF65-F5344CB8AC3E}">
        <p14:creationId xmlns:p14="http://schemas.microsoft.com/office/powerpoint/2010/main" val="1853337807"/>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1129</TotalTime>
  <Words>2127</Words>
  <Application>Microsoft Macintosh PowerPoint</Application>
  <PresentationFormat>Custom</PresentationFormat>
  <Paragraphs>123</Paragraphs>
  <Slides>19</Slides>
  <Notes>19</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19</vt:i4>
      </vt:variant>
    </vt:vector>
  </HeadingPairs>
  <TitlesOfParts>
    <vt:vector size="30" baseType="lpstr">
      <vt:lpstr>Arial</vt:lpstr>
      <vt:lpstr>Calibri</vt:lpstr>
      <vt:lpstr>CenturyStd</vt:lpstr>
      <vt:lpstr>Corbel</vt:lpstr>
      <vt:lpstr>Franklin Gothic Book</vt:lpstr>
      <vt:lpstr>Franklin Gothic Medium</vt:lpstr>
      <vt:lpstr>Helvetica</vt:lpstr>
      <vt:lpstr>Minion Pro</vt:lpstr>
      <vt:lpstr>system-ui</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Tobar, Malena</cp:lastModifiedBy>
  <cp:revision>3</cp:revision>
  <dcterms:created xsi:type="dcterms:W3CDTF">2023-08-11T18:12:45Z</dcterms:created>
  <dcterms:modified xsi:type="dcterms:W3CDTF">2026-04-15T16:34:29Z</dcterms:modified>
  <dc:identifier>DAEvRMTdTXk</dc:identifier>
</cp:coreProperties>
</file>