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handoutMasterIdLst>
    <p:handoutMasterId r:id="rId24"/>
  </p:handoutMasterIdLst>
  <p:sldIdLst>
    <p:sldId id="264" r:id="rId3"/>
    <p:sldId id="282" r:id="rId4"/>
    <p:sldId id="266" r:id="rId5"/>
    <p:sldId id="267" r:id="rId6"/>
    <p:sldId id="276" r:id="rId7"/>
    <p:sldId id="268" r:id="rId8"/>
    <p:sldId id="290" r:id="rId9"/>
    <p:sldId id="277" r:id="rId10"/>
    <p:sldId id="269" r:id="rId11"/>
    <p:sldId id="278" r:id="rId12"/>
    <p:sldId id="270" r:id="rId13"/>
    <p:sldId id="279" r:id="rId14"/>
    <p:sldId id="271" r:id="rId15"/>
    <p:sldId id="280" r:id="rId16"/>
    <p:sldId id="272" r:id="rId17"/>
    <p:sldId id="289" r:id="rId18"/>
    <p:sldId id="273" r:id="rId19"/>
    <p:sldId id="284" r:id="rId20"/>
    <p:sldId id="283" r:id="rId21"/>
    <p:sldId id="288" r:id="rId22"/>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E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B69A11-22AD-9949-813E-7C911C78FDC8}" v="1" dt="2026-04-15T16:35:53.1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229" autoAdjust="0"/>
    <p:restoredTop sz="66849" autoAdjust="0"/>
  </p:normalViewPr>
  <p:slideViewPr>
    <p:cSldViewPr>
      <p:cViewPr varScale="1">
        <p:scale>
          <a:sx n="55" d="100"/>
          <a:sy n="55" d="100"/>
        </p:scale>
        <p:origin x="2416" y="200"/>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110" d="100"/>
          <a:sy n="110" d="100"/>
        </p:scale>
        <p:origin x="2288"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bar, Malena" userId="9230a1f3-c5c2-40c2-b18e-6efb2e99c739" providerId="ADAL" clId="{51A41E0A-7C73-5A3A-AF27-64F1971112DD}"/>
    <pc:docChg chg="addSld delSld modSld">
      <pc:chgData name="Tobar, Malena" userId="9230a1f3-c5c2-40c2-b18e-6efb2e99c739" providerId="ADAL" clId="{51A41E0A-7C73-5A3A-AF27-64F1971112DD}" dt="2026-04-15T16:36:12.173" v="40" actId="20577"/>
      <pc:docMkLst>
        <pc:docMk/>
      </pc:docMkLst>
      <pc:sldChg chg="add del">
        <pc:chgData name="Tobar, Malena" userId="9230a1f3-c5c2-40c2-b18e-6efb2e99c739" providerId="ADAL" clId="{51A41E0A-7C73-5A3A-AF27-64F1971112DD}" dt="2026-04-01T19:06:26.888" v="3"/>
        <pc:sldMkLst>
          <pc:docMk/>
          <pc:sldMk cId="1808320245" sldId="288"/>
        </pc:sldMkLst>
      </pc:sldChg>
      <pc:sldChg chg="modNotesTx">
        <pc:chgData name="Tobar, Malena" userId="9230a1f3-c5c2-40c2-b18e-6efb2e99c739" providerId="ADAL" clId="{51A41E0A-7C73-5A3A-AF27-64F1971112DD}" dt="2026-04-15T16:36:12.173" v="40" actId="20577"/>
        <pc:sldMkLst>
          <pc:docMk/>
          <pc:sldMk cId="875834688" sldId="290"/>
        </pc:sldMkLst>
      </pc:sldChg>
    </pc:docChg>
  </pc:docChgLst>
  <pc:docChgLst>
    <pc:chgData name="Munoz, Veronica" userId="5b43848e-9a5b-405f-ada2-211c5dcd9bb6" providerId="ADAL" clId="{100583E6-D121-51F8-AEE8-54C62E13F8AF}"/>
    <pc:docChg chg="modMainMaster">
      <pc:chgData name="Munoz, Veronica" userId="5b43848e-9a5b-405f-ada2-211c5dcd9bb6" providerId="ADAL" clId="{100583E6-D121-51F8-AEE8-54C62E13F8AF}" dt="2026-04-14T13:25:48.566" v="3" actId="20577"/>
      <pc:docMkLst>
        <pc:docMk/>
      </pc:docMkLst>
      <pc:sldMasterChg chg="modSldLayout">
        <pc:chgData name="Munoz, Veronica" userId="5b43848e-9a5b-405f-ada2-211c5dcd9bb6" providerId="ADAL" clId="{100583E6-D121-51F8-AEE8-54C62E13F8AF}" dt="2026-04-14T13:25:48.566" v="3" actId="20577"/>
        <pc:sldMasterMkLst>
          <pc:docMk/>
          <pc:sldMasterMk cId="2113399045" sldId="2147483660"/>
        </pc:sldMasterMkLst>
        <pc:sldLayoutChg chg="modSp">
          <pc:chgData name="Munoz, Veronica" userId="5b43848e-9a5b-405f-ada2-211c5dcd9bb6" providerId="ADAL" clId="{100583E6-D121-51F8-AEE8-54C62E13F8AF}" dt="2026-04-13T21:33:38.547" v="0"/>
          <pc:sldLayoutMkLst>
            <pc:docMk/>
            <pc:sldMasterMk cId="2113399045" sldId="2147483660"/>
            <pc:sldLayoutMk cId="2923927821" sldId="2147483662"/>
          </pc:sldLayoutMkLst>
          <pc:spChg chg="mod">
            <ac:chgData name="Munoz, Veronica" userId="5b43848e-9a5b-405f-ada2-211c5dcd9bb6" providerId="ADAL" clId="{100583E6-D121-51F8-AEE8-54C62E13F8AF}" dt="2026-04-13T21:33:38.547" v="0"/>
            <ac:spMkLst>
              <pc:docMk/>
              <pc:sldMasterMk cId="2113399045" sldId="2147483660"/>
              <pc:sldLayoutMk cId="2923927821" sldId="2147483662"/>
              <ac:spMk id="2" creationId="{E085F53D-8775-2B9D-23DF-5BA5D252BC64}"/>
            </ac:spMkLst>
          </pc:spChg>
        </pc:sldLayoutChg>
        <pc:sldLayoutChg chg="modSp mod">
          <pc:chgData name="Munoz, Veronica" userId="5b43848e-9a5b-405f-ada2-211c5dcd9bb6" providerId="ADAL" clId="{100583E6-D121-51F8-AEE8-54C62E13F8AF}" dt="2026-04-14T13:25:48.566" v="3" actId="20577"/>
          <pc:sldLayoutMkLst>
            <pc:docMk/>
            <pc:sldMasterMk cId="2113399045" sldId="2147483660"/>
            <pc:sldLayoutMk cId="126326423" sldId="2147483664"/>
          </pc:sldLayoutMkLst>
          <pc:spChg chg="mod">
            <ac:chgData name="Munoz, Veronica" userId="5b43848e-9a5b-405f-ada2-211c5dcd9bb6" providerId="ADAL" clId="{100583E6-D121-51F8-AEE8-54C62E13F8AF}" dt="2026-04-14T13:25:48.566" v="3" actId="20577"/>
            <ac:spMkLst>
              <pc:docMk/>
              <pc:sldMasterMk cId="2113399045" sldId="2147483660"/>
              <pc:sldLayoutMk cId="126326423" sldId="2147483664"/>
              <ac:spMk id="3" creationId="{3FE8135B-7B9F-43EA-7B5F-5B7C246EBB7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4/15/26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4/15/26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biblegateway.com/passage/?search=Deuteronomio5%3A12%E2%80%9315&amp;version=NTV#fes-NTV-5042a"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biblegateway.com/passage/?search=Lev%C3%ADtico%2023%3A4%E2%80%938&amp;version=NTV#fes-NTV-3408a"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www.biblegateway.com/passage/?search=Lev%C3%ADtico%2023%3A23-25&amp;version=NTV#fes-NTV-3427a"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biblegateway.com/passage/?search=Lev%C3%ADtico%2023%3A26%E2%80%9332&amp;version=NTV#fes-NTV-3430a" TargetMode="External"/><Relationship Id="rId2" Type="http://schemas.openxmlformats.org/officeDocument/2006/relationships/slide" Target="../slides/slide15.xml"/><Relationship Id="rId1" Type="http://schemas.openxmlformats.org/officeDocument/2006/relationships/notesMaster" Target="../notesMasters/notesMaster1.xml"/><Relationship Id="rId5" Type="http://schemas.openxmlformats.org/officeDocument/2006/relationships/hyperlink" Target="https://www.biblegateway.com/passage/?search=Lev%C3%ADtico%2023%3A26%E2%80%9332&amp;version=NTV#fes-NTV-3431c" TargetMode="External"/><Relationship Id="rId4" Type="http://schemas.openxmlformats.org/officeDocument/2006/relationships/hyperlink" Target="https://www.biblegateway.com/passage/?search=Lev%C3%ADtico%2023%3A26%E2%80%9332&amp;version=NTV#fes-NTV-3430b"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a:t>
            </a:r>
          </a:p>
          <a:p>
            <a:endParaRPr lang="es-ES_tradnl" b="1" noProof="0" dirty="0">
              <a:effectLst/>
            </a:endParaRPr>
          </a:p>
          <a:p>
            <a:r>
              <a:rPr lang="es-ES_tradnl" sz="1200" kern="1200" dirty="0">
                <a:solidFill>
                  <a:schemeClr val="tx1"/>
                </a:solidFill>
                <a:effectLst/>
                <a:latin typeface="+mn-lt"/>
                <a:ea typeface="+mn-ea"/>
                <a:cs typeface="+mn-cs"/>
              </a:rPr>
              <a:t>A través de los siglos, las personas han luchado por encontrar el equilibrio entre el trabajo y el descanso. De hecho, es un tema frecuente en la literatura, el cine y la música.</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 El trabajo y el descanso como tema central</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Divida la clase en dos grupos. Dé a los grupos tres minutos para que elaboren una lista de libros, películas o canciones que aborden los temas del trabajo y el descanso. Comparen las listas de los grupos cuando se acabe el tiempo.</a:t>
            </a:r>
          </a:p>
          <a:p>
            <a:endParaRPr lang="es-ES_tradnl" sz="1200"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a:t>
            </a:r>
            <a:r>
              <a:rPr lang="es-ES_tradnl" sz="1200" kern="1200" dirty="0">
                <a:solidFill>
                  <a:schemeClr val="tx1"/>
                </a:solidFill>
                <a:effectLst/>
                <a:latin typeface="+mn-lt"/>
                <a:ea typeface="+mn-ea"/>
                <a:cs typeface="+mn-cs"/>
              </a:rPr>
              <a:t> Es realmente asombroso cómo el tema del trabajo y el descanso impregna nuestra cultura. Trabajar demasiado o no trabajar lo suficiente a menudo proporciona el telón de fondo para el drama o la comedia en el mundo del arte.</a:t>
            </a:r>
          </a:p>
          <a:p>
            <a:endParaRPr lang="es-ES_trad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Deuteronomio 5:12–15</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12 </a:t>
            </a:r>
            <a:r>
              <a:rPr lang="es-ES_tradnl" sz="1200" b="0" i="0" kern="1200" noProof="1">
                <a:solidFill>
                  <a:schemeClr val="tx1"/>
                </a:solidFill>
                <a:effectLst/>
                <a:latin typeface="+mn-lt"/>
                <a:ea typeface="+mn-ea"/>
                <a:cs typeface="+mn-cs"/>
              </a:rPr>
              <a:t>»Guarda el día de descanso</a:t>
            </a:r>
            <a:r>
              <a:rPr lang="es-ES_tradnl" sz="1200" b="0" i="0" kern="1200" baseline="30000" noProof="1">
                <a:solidFill>
                  <a:schemeClr val="tx1"/>
                </a:solidFill>
                <a:effectLst/>
                <a:latin typeface="+mn-lt"/>
                <a:ea typeface="+mn-ea"/>
                <a:cs typeface="+mn-cs"/>
              </a:rPr>
              <a:t>[</a:t>
            </a:r>
            <a:r>
              <a:rPr lang="es-ES_tradnl" sz="1200" b="0" i="0" kern="1200" baseline="30000" noProof="1">
                <a:solidFill>
                  <a:schemeClr val="tx1"/>
                </a:solidFill>
                <a:effectLst/>
                <a:latin typeface="+mn-lt"/>
                <a:ea typeface="+mn-ea"/>
                <a:cs typeface="+mn-cs"/>
                <a:hlinkClick r:id="rId3" tooltip="See footnote a"/>
              </a:rPr>
              <a:t>a</a:t>
            </a:r>
            <a:r>
              <a:rPr lang="es-ES_tradnl" sz="1200" b="0" i="0" kern="1200" baseline="30000" noProof="1">
                <a:solidFill>
                  <a:schemeClr val="tx1"/>
                </a:solidFill>
                <a:effectLst/>
                <a:latin typeface="+mn-lt"/>
                <a:ea typeface="+mn-ea"/>
                <a:cs typeface="+mn-cs"/>
              </a:rPr>
              <a:t>]</a:t>
            </a:r>
            <a:r>
              <a:rPr lang="es-ES_tradnl" sz="1200" b="0" i="0" kern="1200" noProof="1">
                <a:solidFill>
                  <a:schemeClr val="tx1"/>
                </a:solidFill>
                <a:effectLst/>
                <a:latin typeface="+mn-lt"/>
                <a:ea typeface="+mn-ea"/>
                <a:cs typeface="+mn-cs"/>
              </a:rPr>
              <a:t> al mantenerlo santo, tal como te lo ordenó el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tu Dios. </a:t>
            </a:r>
            <a:r>
              <a:rPr lang="es-ES_tradnl" sz="1200" b="1" i="0" kern="1200" baseline="30000" noProof="1">
                <a:solidFill>
                  <a:schemeClr val="tx1"/>
                </a:solidFill>
                <a:effectLst/>
                <a:latin typeface="+mn-lt"/>
                <a:ea typeface="+mn-ea"/>
                <a:cs typeface="+mn-cs"/>
              </a:rPr>
              <a:t>13 </a:t>
            </a:r>
            <a:r>
              <a:rPr lang="es-ES_tradnl" sz="1200" b="0" i="0" kern="1200" noProof="1">
                <a:solidFill>
                  <a:schemeClr val="tx1"/>
                </a:solidFill>
                <a:effectLst/>
                <a:latin typeface="+mn-lt"/>
                <a:ea typeface="+mn-ea"/>
                <a:cs typeface="+mn-cs"/>
              </a:rPr>
              <a:t>Tienes seis días en la semana para hacer tu trabajo habitual, </a:t>
            </a:r>
            <a:r>
              <a:rPr lang="es-ES_tradnl" sz="1200" b="1" i="0" kern="1200" baseline="30000" noProof="1">
                <a:solidFill>
                  <a:schemeClr val="tx1"/>
                </a:solidFill>
                <a:effectLst/>
                <a:latin typeface="+mn-lt"/>
                <a:ea typeface="+mn-ea"/>
                <a:cs typeface="+mn-cs"/>
              </a:rPr>
              <a:t>14 </a:t>
            </a:r>
            <a:r>
              <a:rPr lang="es-ES_tradnl" sz="1200" b="0" i="0" kern="1200" noProof="1">
                <a:solidFill>
                  <a:schemeClr val="tx1"/>
                </a:solidFill>
                <a:effectLst/>
                <a:latin typeface="+mn-lt"/>
                <a:ea typeface="+mn-ea"/>
                <a:cs typeface="+mn-cs"/>
              </a:rPr>
              <a:t>pero el séptimo día es de descanso y está dedicado al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tu Dios. Ese día, ningún miembro de tu casa hará trabajo alguno. Esto se refiere a ti, a tus hijos e hijas, tus siervos y siervas, tus bueyes, burros y demás animales, y también incluye a los extranjeros que vivan entre ustedes. Todos tus criados y criadas deberán descansar igual que tú. </a:t>
            </a:r>
            <a:r>
              <a:rPr lang="es-ES_tradnl" sz="1200" b="1" i="0" kern="1200" baseline="30000" noProof="1">
                <a:solidFill>
                  <a:schemeClr val="tx1"/>
                </a:solidFill>
                <a:effectLst/>
                <a:latin typeface="+mn-lt"/>
                <a:ea typeface="+mn-ea"/>
                <a:cs typeface="+mn-cs"/>
              </a:rPr>
              <a:t>15 </a:t>
            </a:r>
            <a:r>
              <a:rPr lang="es-ES_tradnl" sz="1200" b="0" i="0" kern="1200" noProof="1">
                <a:solidFill>
                  <a:schemeClr val="tx1"/>
                </a:solidFill>
                <a:effectLst/>
                <a:latin typeface="+mn-lt"/>
                <a:ea typeface="+mn-ea"/>
                <a:cs typeface="+mn-cs"/>
              </a:rPr>
              <a:t>Recuerda que tú también fuiste esclavo en Egipto y que el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tu Dios te sacó de allí con mano fuerte y brazo poderoso. Por esa razón, el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tu Dios te ordenó descansar el séptimo día.</a:t>
            </a:r>
            <a:endParaRPr lang="es-ES_tradnl" b="0" i="0" noProof="1">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Por qué la gente no puede descansar </a:t>
            </a:r>
            <a:r>
              <a:rPr lang="es-ES_tradnl" b="0" noProof="0" dirty="0">
                <a:solidFill>
                  <a:srgbClr val="141413"/>
                </a:solidFill>
                <a:effectLst/>
                <a:highlight>
                  <a:srgbClr val="00FFFF"/>
                </a:highlight>
                <a:latin typeface="Helvetica" pitchFamily="2" charset="0"/>
              </a:rPr>
              <a:t>(pg. 65,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H. G. Wells escribió: «No se imaginan el anhelo de descanso que siento—el hambre y la sed. . . . Mi mente ha sido un torbellino, veloz, improductivo e incesante, un torrente de pensamientos que no conducen a lugar alguno, que gira veloz y constante». Los alumnos explorarán pasajes de las Escrituras para descubrir por qué al ser humano a menudo le cuesta descansar.</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200" b="1" kern="1200" noProof="1">
                <a:solidFill>
                  <a:schemeClr val="tx1"/>
                </a:solidFill>
                <a:effectLst/>
                <a:latin typeface="+mn-lt"/>
                <a:ea typeface="+mn-ea"/>
                <a:cs typeface="+mn-cs"/>
              </a:rPr>
              <a:t>Levítico 23:4–8, 15, 21, 23–25</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4 </a:t>
            </a:r>
            <a:r>
              <a:rPr lang="es-ES_tradnl" sz="1200" b="0" i="0" kern="1200" noProof="1">
                <a:solidFill>
                  <a:schemeClr val="tx1"/>
                </a:solidFill>
                <a:effectLst/>
                <a:latin typeface="+mn-lt"/>
                <a:ea typeface="+mn-ea"/>
                <a:cs typeface="+mn-cs"/>
              </a:rPr>
              <a:t>»Además del día de descanso, estos son los festivales establecidos por el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los días oficiales para asamblea santa que deberán celebrarse en las fechas señaladas cada año.</a:t>
            </a:r>
          </a:p>
          <a:p>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»La Pascua del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comienza a la caída del sol en el día catorce del primer mes.</a:t>
            </a:r>
            <a:r>
              <a:rPr lang="es-ES_tradnl" sz="1200" b="0" i="0" kern="1200" baseline="30000" noProof="1">
                <a:solidFill>
                  <a:schemeClr val="tx1"/>
                </a:solidFill>
                <a:effectLst/>
                <a:latin typeface="+mn-lt"/>
                <a:ea typeface="+mn-ea"/>
                <a:cs typeface="+mn-cs"/>
              </a:rPr>
              <a:t>[</a:t>
            </a:r>
            <a:r>
              <a:rPr lang="es-ES_tradnl" sz="1200" b="0" i="0" kern="1200" baseline="30000" noProof="1">
                <a:solidFill>
                  <a:schemeClr val="tx1"/>
                </a:solidFill>
                <a:effectLst/>
                <a:latin typeface="+mn-lt"/>
                <a:ea typeface="+mn-ea"/>
                <a:cs typeface="+mn-cs"/>
                <a:hlinkClick r:id="rId3" tooltip="See footnote a"/>
              </a:rPr>
              <a:t>a</a:t>
            </a:r>
            <a:r>
              <a:rPr lang="es-ES_tradnl" sz="1200" b="0" i="0" kern="1200" baseline="30000" noProof="1">
                <a:solidFill>
                  <a:schemeClr val="tx1"/>
                </a:solidFill>
                <a:effectLst/>
                <a:latin typeface="+mn-lt"/>
                <a:ea typeface="+mn-ea"/>
                <a:cs typeface="+mn-cs"/>
              </a:rPr>
              <a:t>]</a:t>
            </a:r>
            <a:r>
              <a:rPr lang="es-ES_tradnl" sz="1200" b="0" i="0" kern="1200" noProof="1">
                <a:solidFill>
                  <a:schemeClr val="tx1"/>
                </a:solidFill>
                <a:effectLst/>
                <a:latin typeface="+mn-lt"/>
                <a:ea typeface="+mn-ea"/>
                <a:cs typeface="+mn-cs"/>
              </a:rPr>
              <a:t> </a:t>
            </a:r>
            <a:r>
              <a:rPr lang="es-ES_tradnl" sz="1200" b="1" i="0" kern="1200" baseline="30000" noProof="1">
                <a:solidFill>
                  <a:schemeClr val="tx1"/>
                </a:solidFill>
                <a:effectLst/>
                <a:latin typeface="+mn-lt"/>
                <a:ea typeface="+mn-ea"/>
                <a:cs typeface="+mn-cs"/>
              </a:rPr>
              <a:t>6 </a:t>
            </a:r>
            <a:r>
              <a:rPr lang="es-ES_tradnl" sz="1200" b="0" i="0" kern="1200" noProof="1">
                <a:solidFill>
                  <a:schemeClr val="tx1"/>
                </a:solidFill>
                <a:effectLst/>
                <a:latin typeface="+mn-lt"/>
                <a:ea typeface="+mn-ea"/>
                <a:cs typeface="+mn-cs"/>
              </a:rPr>
              <a:t>Al día siguiente, el día quince del mes, comenzarás a celebrar el Festival de los Panes sin Levadura. Este festival en honor al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continúa por siete días, y durante ese tiempo, tendrás que preparar el pan que comas sin levadura. </a:t>
            </a:r>
            <a:r>
              <a:rPr lang="es-ES_tradnl" sz="1200" b="1" i="0" kern="1200" baseline="30000" noProof="1">
                <a:solidFill>
                  <a:schemeClr val="tx1"/>
                </a:solidFill>
                <a:effectLst/>
                <a:latin typeface="+mn-lt"/>
                <a:ea typeface="+mn-ea"/>
                <a:cs typeface="+mn-cs"/>
              </a:rPr>
              <a:t>7 </a:t>
            </a:r>
            <a:r>
              <a:rPr lang="es-ES_tradnl" sz="1200" b="0" i="0" kern="1200" noProof="1">
                <a:solidFill>
                  <a:schemeClr val="tx1"/>
                </a:solidFill>
                <a:effectLst/>
                <a:latin typeface="+mn-lt"/>
                <a:ea typeface="+mn-ea"/>
                <a:cs typeface="+mn-cs"/>
              </a:rPr>
              <a:t>El primer día del festival, todo el pueblo dejará el trabajo habitual y celebrará un día oficial de asamblea santa. </a:t>
            </a:r>
            <a:r>
              <a:rPr lang="es-ES_tradnl" sz="1200" b="1" i="0" kern="1200" baseline="30000" noProof="1">
                <a:solidFill>
                  <a:schemeClr val="tx1"/>
                </a:solidFill>
                <a:effectLst/>
                <a:latin typeface="+mn-lt"/>
                <a:ea typeface="+mn-ea"/>
                <a:cs typeface="+mn-cs"/>
              </a:rPr>
              <a:t>8 </a:t>
            </a:r>
            <a:r>
              <a:rPr lang="es-ES_tradnl" sz="1200" b="0" i="0" kern="1200" noProof="1">
                <a:solidFill>
                  <a:schemeClr val="tx1"/>
                </a:solidFill>
                <a:effectLst/>
                <a:latin typeface="+mn-lt"/>
                <a:ea typeface="+mn-ea"/>
                <a:cs typeface="+mn-cs"/>
              </a:rPr>
              <a:t>Durante siete días deberás presentar ofrendas especiales al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Al séptimo día, nuevamente el pueblo dejará todo su trabajo habitual para celebrar un día oficial de asamblea santa».</a:t>
            </a:r>
          </a:p>
          <a:p>
            <a:r>
              <a:rPr lang="es-ES_tradnl" sz="1200" b="1" i="0" kern="1200" baseline="30000" noProof="1">
                <a:solidFill>
                  <a:schemeClr val="tx1"/>
                </a:solidFill>
                <a:effectLst/>
                <a:latin typeface="+mn-lt"/>
                <a:ea typeface="+mn-ea"/>
                <a:cs typeface="+mn-cs"/>
              </a:rPr>
              <a:t>15 </a:t>
            </a:r>
            <a:r>
              <a:rPr lang="es-ES_tradnl" sz="1200" b="0" i="0" kern="1200" noProof="1">
                <a:solidFill>
                  <a:schemeClr val="tx1"/>
                </a:solidFill>
                <a:effectLst/>
                <a:latin typeface="+mn-lt"/>
                <a:ea typeface="+mn-ea"/>
                <a:cs typeface="+mn-cs"/>
              </a:rPr>
              <a:t>»A partir del día que sigue al día de descanso—el día en que lleves el manojo de grano para que sea levantado como una ofrenda especial—contarás siete semanas completas.</a:t>
            </a:r>
          </a:p>
          <a:p>
            <a:r>
              <a:rPr lang="es-ES_tradnl" sz="1200" b="1" i="0" kern="1200" baseline="30000" noProof="1">
                <a:solidFill>
                  <a:schemeClr val="tx1"/>
                </a:solidFill>
                <a:effectLst/>
                <a:latin typeface="+mn-lt"/>
                <a:ea typeface="+mn-ea"/>
                <a:cs typeface="+mn-cs"/>
              </a:rPr>
              <a:t>21 </a:t>
            </a:r>
            <a:r>
              <a:rPr lang="es-ES_tradnl" sz="1200" b="0" i="0" kern="1200" noProof="1">
                <a:solidFill>
                  <a:schemeClr val="tx1"/>
                </a:solidFill>
                <a:effectLst/>
                <a:latin typeface="+mn-lt"/>
                <a:ea typeface="+mn-ea"/>
                <a:cs typeface="+mn-cs"/>
              </a:rPr>
              <a:t>Ese mismo día será proclamado un día oficial de asamblea santa, un día en que no harás ningún trabajo habitual. Esta es una ley perpetua para ti, que se cumplirá de generación en generación dondequiera que vivas.</a:t>
            </a:r>
          </a:p>
          <a:p>
            <a:r>
              <a:rPr lang="es-ES_tradnl" sz="1200" b="1" i="0" kern="1200" baseline="30000" noProof="1">
                <a:solidFill>
                  <a:schemeClr val="tx1"/>
                </a:solidFill>
                <a:effectLst/>
                <a:latin typeface="+mn-lt"/>
                <a:ea typeface="+mn-ea"/>
                <a:cs typeface="+mn-cs"/>
              </a:rPr>
              <a:t>23 </a:t>
            </a:r>
            <a:r>
              <a:rPr lang="es-ES_tradnl" sz="1200" b="0" i="0" kern="1200" noProof="1">
                <a:solidFill>
                  <a:schemeClr val="tx1"/>
                </a:solidFill>
                <a:effectLst/>
                <a:latin typeface="+mn-lt"/>
                <a:ea typeface="+mn-ea"/>
                <a:cs typeface="+mn-cs"/>
              </a:rPr>
              <a:t>El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le dijo a Moisés: </a:t>
            </a:r>
            <a:r>
              <a:rPr lang="es-ES_tradnl" sz="1200" b="1" i="0" kern="1200" baseline="30000" noProof="1">
                <a:solidFill>
                  <a:schemeClr val="tx1"/>
                </a:solidFill>
                <a:effectLst/>
                <a:latin typeface="+mn-lt"/>
                <a:ea typeface="+mn-ea"/>
                <a:cs typeface="+mn-cs"/>
              </a:rPr>
              <a:t>24 </a:t>
            </a:r>
            <a:r>
              <a:rPr lang="es-ES_tradnl" sz="1200" b="0" i="0" kern="1200" noProof="1">
                <a:solidFill>
                  <a:schemeClr val="tx1"/>
                </a:solidFill>
                <a:effectLst/>
                <a:latin typeface="+mn-lt"/>
                <a:ea typeface="+mn-ea"/>
                <a:cs typeface="+mn-cs"/>
              </a:rPr>
              <a:t>«Da las siguientes instrucciones al pueblo de Israel: el primer día del mes señalado, a principios del otoño,</a:t>
            </a:r>
            <a:r>
              <a:rPr lang="es-ES_tradnl" sz="1200" b="0" i="0" kern="1200" baseline="30000" noProof="1">
                <a:solidFill>
                  <a:schemeClr val="tx1"/>
                </a:solidFill>
                <a:effectLst/>
                <a:latin typeface="+mn-lt"/>
                <a:ea typeface="+mn-ea"/>
                <a:cs typeface="+mn-cs"/>
              </a:rPr>
              <a:t>[</a:t>
            </a:r>
            <a:r>
              <a:rPr lang="es-ES_tradnl" sz="1200" b="0" i="0" kern="1200" baseline="30000" noProof="1">
                <a:solidFill>
                  <a:schemeClr val="tx1"/>
                </a:solidFill>
                <a:effectLst/>
                <a:latin typeface="+mn-lt"/>
                <a:ea typeface="+mn-ea"/>
                <a:cs typeface="+mn-cs"/>
                <a:hlinkClick r:id="rId4" tooltip="See footnote a"/>
              </a:rPr>
              <a:t>a</a:t>
            </a:r>
            <a:r>
              <a:rPr lang="es-ES_tradnl" sz="1200" b="0" i="0" kern="1200" baseline="30000" noProof="1">
                <a:solidFill>
                  <a:schemeClr val="tx1"/>
                </a:solidFill>
                <a:effectLst/>
                <a:latin typeface="+mn-lt"/>
                <a:ea typeface="+mn-ea"/>
                <a:cs typeface="+mn-cs"/>
              </a:rPr>
              <a:t>]</a:t>
            </a:r>
            <a:r>
              <a:rPr lang="es-ES_tradnl" sz="1200" b="0" i="0" kern="1200" noProof="1">
                <a:solidFill>
                  <a:schemeClr val="tx1"/>
                </a:solidFill>
                <a:effectLst/>
                <a:latin typeface="+mn-lt"/>
                <a:ea typeface="+mn-ea"/>
                <a:cs typeface="+mn-cs"/>
              </a:rPr>
              <a:t> guardarás un día de descanso absoluto. Será un día oficial de asamblea santa, un día conmemorado con toques fuertes de trompeta. </a:t>
            </a:r>
            <a:r>
              <a:rPr lang="es-ES_tradnl" sz="1200" b="1" i="0" kern="1200" baseline="30000" noProof="1">
                <a:solidFill>
                  <a:schemeClr val="tx1"/>
                </a:solidFill>
                <a:effectLst/>
                <a:latin typeface="+mn-lt"/>
                <a:ea typeface="+mn-ea"/>
                <a:cs typeface="+mn-cs"/>
              </a:rPr>
              <a:t>25 </a:t>
            </a:r>
            <a:r>
              <a:rPr lang="es-ES_tradnl" sz="1200" b="0" i="0" kern="1200" noProof="1">
                <a:solidFill>
                  <a:schemeClr val="tx1"/>
                </a:solidFill>
                <a:effectLst/>
                <a:latin typeface="+mn-lt"/>
                <a:ea typeface="+mn-ea"/>
                <a:cs typeface="+mn-cs"/>
              </a:rPr>
              <a:t>No harás ningún trabajo habitual en ese día. En cambio, deberás presentar ofrendas especiales al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Fiestas de Israel </a:t>
            </a:r>
            <a:r>
              <a:rPr lang="es-ES_tradnl" b="0" noProof="0" dirty="0">
                <a:solidFill>
                  <a:srgbClr val="141413"/>
                </a:solidFill>
                <a:effectLst/>
                <a:highlight>
                  <a:srgbClr val="00FFFF"/>
                </a:highlight>
                <a:latin typeface="Helvetica" pitchFamily="2" charset="0"/>
              </a:rPr>
              <a:t>(pg. 66,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pueden usar esta tabla para comprender el calendario de las fiestas de Israel en relación con nuestro calendario moderno.</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1">
                <a:effectLst/>
                <a:latin typeface="Franklin Gothic Book" panose="020B0503020102020204" pitchFamily="34" charset="0"/>
              </a:rPr>
              <a:t>Levítico 23:26–32</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26 </a:t>
            </a:r>
            <a:r>
              <a:rPr lang="es-ES_tradnl" sz="1200" b="0" i="0" kern="1200" noProof="1">
                <a:solidFill>
                  <a:schemeClr val="tx1"/>
                </a:solidFill>
                <a:effectLst/>
                <a:latin typeface="+mn-lt"/>
                <a:ea typeface="+mn-ea"/>
                <a:cs typeface="+mn-cs"/>
              </a:rPr>
              <a:t>El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le dijo a Moisés: </a:t>
            </a:r>
            <a:r>
              <a:rPr lang="es-ES_tradnl" sz="1200" b="1" i="0" kern="1200" baseline="30000" noProof="1">
                <a:solidFill>
                  <a:schemeClr val="tx1"/>
                </a:solidFill>
                <a:effectLst/>
                <a:latin typeface="+mn-lt"/>
                <a:ea typeface="+mn-ea"/>
                <a:cs typeface="+mn-cs"/>
              </a:rPr>
              <a:t>27 </a:t>
            </a:r>
            <a:r>
              <a:rPr lang="es-ES_tradnl" sz="1200" b="0" i="0" kern="1200" noProof="1">
                <a:solidFill>
                  <a:schemeClr val="tx1"/>
                </a:solidFill>
                <a:effectLst/>
                <a:latin typeface="+mn-lt"/>
                <a:ea typeface="+mn-ea"/>
                <a:cs typeface="+mn-cs"/>
              </a:rPr>
              <a:t>«Asegúrate de celebrar el Día del Perdón el décimo día del mismo mes, nueve días después del Festival de las Trompetas.</a:t>
            </a:r>
            <a:r>
              <a:rPr lang="es-ES_tradnl" sz="1200" b="0" i="0" kern="1200" baseline="30000" noProof="1">
                <a:solidFill>
                  <a:schemeClr val="tx1"/>
                </a:solidFill>
                <a:effectLst/>
                <a:latin typeface="+mn-lt"/>
                <a:ea typeface="+mn-ea"/>
                <a:cs typeface="+mn-cs"/>
              </a:rPr>
              <a:t>[</a:t>
            </a:r>
            <a:r>
              <a:rPr lang="es-ES_tradnl" sz="1200" b="0" i="0" kern="1200" baseline="30000" noProof="1">
                <a:solidFill>
                  <a:schemeClr val="tx1"/>
                </a:solidFill>
                <a:effectLst/>
                <a:latin typeface="+mn-lt"/>
                <a:ea typeface="+mn-ea"/>
                <a:cs typeface="+mn-cs"/>
                <a:hlinkClick r:id="rId3" tooltip="See footnote a"/>
              </a:rPr>
              <a:t>a</a:t>
            </a:r>
            <a:r>
              <a:rPr lang="es-ES_tradnl" sz="1200" b="0" i="0" kern="1200" baseline="30000" noProof="1">
                <a:solidFill>
                  <a:schemeClr val="tx1"/>
                </a:solidFill>
                <a:effectLst/>
                <a:latin typeface="+mn-lt"/>
                <a:ea typeface="+mn-ea"/>
                <a:cs typeface="+mn-cs"/>
              </a:rPr>
              <a:t>]</a:t>
            </a:r>
            <a:r>
              <a:rPr lang="es-ES_tradnl" sz="1200" b="0" i="0" kern="1200" noProof="1">
                <a:solidFill>
                  <a:schemeClr val="tx1"/>
                </a:solidFill>
                <a:effectLst/>
                <a:latin typeface="+mn-lt"/>
                <a:ea typeface="+mn-ea"/>
                <a:cs typeface="+mn-cs"/>
              </a:rPr>
              <a:t> Lo celebrarás como día oficial de asamblea santa, un día para negarte a ti mismo</a:t>
            </a:r>
            <a:r>
              <a:rPr lang="es-ES_tradnl" sz="1200" b="0" i="0" kern="1200" baseline="30000" noProof="1">
                <a:solidFill>
                  <a:schemeClr val="tx1"/>
                </a:solidFill>
                <a:effectLst/>
                <a:latin typeface="+mn-lt"/>
                <a:ea typeface="+mn-ea"/>
                <a:cs typeface="+mn-cs"/>
              </a:rPr>
              <a:t>[</a:t>
            </a:r>
            <a:r>
              <a:rPr lang="es-ES_tradnl" sz="1200" b="0" i="0" kern="1200" baseline="30000" noProof="1">
                <a:solidFill>
                  <a:schemeClr val="tx1"/>
                </a:solidFill>
                <a:effectLst/>
                <a:latin typeface="+mn-lt"/>
                <a:ea typeface="+mn-ea"/>
                <a:cs typeface="+mn-cs"/>
                <a:hlinkClick r:id="rId4" tooltip="See footnote b"/>
              </a:rPr>
              <a:t>b</a:t>
            </a:r>
            <a:r>
              <a:rPr lang="es-ES_tradnl" sz="1200" b="0" i="0" kern="1200" baseline="30000" noProof="1">
                <a:solidFill>
                  <a:schemeClr val="tx1"/>
                </a:solidFill>
                <a:effectLst/>
                <a:latin typeface="+mn-lt"/>
                <a:ea typeface="+mn-ea"/>
                <a:cs typeface="+mn-cs"/>
              </a:rPr>
              <a:t>]</a:t>
            </a:r>
            <a:r>
              <a:rPr lang="es-ES_tradnl" sz="1200" b="0" i="0" kern="1200" noProof="1">
                <a:solidFill>
                  <a:schemeClr val="tx1"/>
                </a:solidFill>
                <a:effectLst/>
                <a:latin typeface="+mn-lt"/>
                <a:ea typeface="+mn-ea"/>
                <a:cs typeface="+mn-cs"/>
              </a:rPr>
              <a:t> y presentar ofrendas especiales al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a:t>
            </a:r>
            <a:r>
              <a:rPr lang="es-ES_tradnl" sz="1200" b="1" i="0" kern="1200" baseline="30000" noProof="1">
                <a:solidFill>
                  <a:schemeClr val="tx1"/>
                </a:solidFill>
                <a:effectLst/>
                <a:latin typeface="+mn-lt"/>
                <a:ea typeface="+mn-ea"/>
                <a:cs typeface="+mn-cs"/>
              </a:rPr>
              <a:t>28 </a:t>
            </a:r>
            <a:r>
              <a:rPr lang="es-ES_tradnl" sz="1200" b="0" i="0" kern="1200" noProof="1">
                <a:solidFill>
                  <a:schemeClr val="tx1"/>
                </a:solidFill>
                <a:effectLst/>
                <a:latin typeface="+mn-lt"/>
                <a:ea typeface="+mn-ea"/>
                <a:cs typeface="+mn-cs"/>
              </a:rPr>
              <a:t>No hagas ningún trabajo durante todo el día porque es el Día del Perdón, cuando se presentan ofrendas de purificación por ti, para hacerte justo</a:t>
            </a:r>
            <a:r>
              <a:rPr lang="es-ES_tradnl" sz="1200" b="0" i="0" kern="1200" baseline="30000" noProof="1">
                <a:solidFill>
                  <a:schemeClr val="tx1"/>
                </a:solidFill>
                <a:effectLst/>
                <a:latin typeface="+mn-lt"/>
                <a:ea typeface="+mn-ea"/>
                <a:cs typeface="+mn-cs"/>
              </a:rPr>
              <a:t>[</a:t>
            </a:r>
            <a:r>
              <a:rPr lang="es-ES_tradnl" sz="1200" b="0" i="0" kern="1200" baseline="30000" noProof="1">
                <a:solidFill>
                  <a:schemeClr val="tx1"/>
                </a:solidFill>
                <a:effectLst/>
                <a:latin typeface="+mn-lt"/>
                <a:ea typeface="+mn-ea"/>
                <a:cs typeface="+mn-cs"/>
                <a:hlinkClick r:id="rId5" tooltip="See footnote c"/>
              </a:rPr>
              <a:t>c</a:t>
            </a:r>
            <a:r>
              <a:rPr lang="es-ES_tradnl" sz="1200" b="0" i="0" kern="1200" baseline="30000" noProof="1">
                <a:solidFill>
                  <a:schemeClr val="tx1"/>
                </a:solidFill>
                <a:effectLst/>
                <a:latin typeface="+mn-lt"/>
                <a:ea typeface="+mn-ea"/>
                <a:cs typeface="+mn-cs"/>
              </a:rPr>
              <a:t>]</a:t>
            </a:r>
            <a:r>
              <a:rPr lang="es-ES_tradnl" sz="1200" b="0" i="0" kern="1200" noProof="1">
                <a:solidFill>
                  <a:schemeClr val="tx1"/>
                </a:solidFill>
                <a:effectLst/>
                <a:latin typeface="+mn-lt"/>
                <a:ea typeface="+mn-ea"/>
                <a:cs typeface="+mn-cs"/>
              </a:rPr>
              <a:t> ante el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tu Dios. </a:t>
            </a:r>
            <a:r>
              <a:rPr lang="es-ES_tradnl" sz="1200" b="1" i="0" kern="1200" baseline="30000" noProof="1">
                <a:solidFill>
                  <a:schemeClr val="tx1"/>
                </a:solidFill>
                <a:effectLst/>
                <a:latin typeface="+mn-lt"/>
                <a:ea typeface="+mn-ea"/>
                <a:cs typeface="+mn-cs"/>
              </a:rPr>
              <a:t>29 </a:t>
            </a:r>
            <a:r>
              <a:rPr lang="es-ES_tradnl" sz="1200" b="0" i="0" kern="1200" noProof="1">
                <a:solidFill>
                  <a:schemeClr val="tx1"/>
                </a:solidFill>
                <a:effectLst/>
                <a:latin typeface="+mn-lt"/>
                <a:ea typeface="+mn-ea"/>
                <a:cs typeface="+mn-cs"/>
              </a:rPr>
              <a:t>Los que no se nieguen a sí mismos en ese día serán excluidos del pueblo de Dios; </a:t>
            </a:r>
            <a:r>
              <a:rPr lang="es-ES_tradnl" sz="1200" b="1" i="0" kern="1200" baseline="30000" noProof="1">
                <a:solidFill>
                  <a:schemeClr val="tx1"/>
                </a:solidFill>
                <a:effectLst/>
                <a:latin typeface="+mn-lt"/>
                <a:ea typeface="+mn-ea"/>
                <a:cs typeface="+mn-cs"/>
              </a:rPr>
              <a:t>30 </a:t>
            </a:r>
            <a:r>
              <a:rPr lang="es-ES_tradnl" sz="1200" b="0" i="0" kern="1200" noProof="1">
                <a:solidFill>
                  <a:schemeClr val="tx1"/>
                </a:solidFill>
                <a:effectLst/>
                <a:latin typeface="+mn-lt"/>
                <a:ea typeface="+mn-ea"/>
                <a:cs typeface="+mn-cs"/>
              </a:rPr>
              <a:t>y yo destruiré a aquellos de entre ustedes que hagan algún trabajo en ese día. </a:t>
            </a:r>
            <a:r>
              <a:rPr lang="es-ES_tradnl" sz="1200" b="1" i="0" kern="1200" baseline="30000" noProof="1">
                <a:solidFill>
                  <a:schemeClr val="tx1"/>
                </a:solidFill>
                <a:effectLst/>
                <a:latin typeface="+mn-lt"/>
                <a:ea typeface="+mn-ea"/>
                <a:cs typeface="+mn-cs"/>
              </a:rPr>
              <a:t>31 </a:t>
            </a:r>
            <a:r>
              <a:rPr lang="es-ES_tradnl" sz="1200" b="0" i="0" kern="1200" noProof="1">
                <a:solidFill>
                  <a:schemeClr val="tx1"/>
                </a:solidFill>
                <a:effectLst/>
                <a:latin typeface="+mn-lt"/>
                <a:ea typeface="+mn-ea"/>
                <a:cs typeface="+mn-cs"/>
              </a:rPr>
              <a:t>¡No deberás hacer ningún trabajo en absoluto! Esta es una ley perpetua para ti, que se cumplirá de generación en generación dondequiera que vivas. </a:t>
            </a:r>
            <a:r>
              <a:rPr lang="es-ES_tradnl" sz="1200" b="1" i="0" kern="1200" baseline="30000" noProof="1">
                <a:solidFill>
                  <a:schemeClr val="tx1"/>
                </a:solidFill>
                <a:effectLst/>
                <a:latin typeface="+mn-lt"/>
                <a:ea typeface="+mn-ea"/>
                <a:cs typeface="+mn-cs"/>
              </a:rPr>
              <a:t>32 </a:t>
            </a:r>
            <a:r>
              <a:rPr lang="es-ES_tradnl" sz="1200" b="0" i="0" kern="1200" noProof="1">
                <a:solidFill>
                  <a:schemeClr val="tx1"/>
                </a:solidFill>
                <a:effectLst/>
                <a:latin typeface="+mn-lt"/>
                <a:ea typeface="+mn-ea"/>
                <a:cs typeface="+mn-cs"/>
              </a:rPr>
              <a:t>Este será un día de descanso absoluto, y en ese día debes negarte a ti mismo. Este día de descanso comenzará a la caída del sol del noveno día del mes y se extenderá hasta la caída del sol del décimo día».</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sz="1800" b="1" dirty="0">
              <a:effectLst/>
              <a:latin typeface="CenturyStd"/>
            </a:endParaRPr>
          </a:p>
          <a:p>
            <a:r>
              <a:rPr lang="es-ES_tradnl" sz="1200" kern="1200" dirty="0">
                <a:solidFill>
                  <a:schemeClr val="tx1"/>
                </a:solidFill>
                <a:effectLst/>
                <a:latin typeface="+mn-lt"/>
                <a:ea typeface="+mn-ea"/>
                <a:cs typeface="+mn-cs"/>
              </a:rPr>
              <a:t> El pecado trajo quebranto al mundo, incluso en las áreas del trabajo y el descanso. Dios dio a los israelitas mandatos específicos para mostrar un ritmo santo de trabajo y descanso. Ahora, gracias al sacrificio de Jesús, un patrón saludable de descanso y trabajo es sólo una de las bendiciones disponibles para cualquiera que confíe en </a:t>
            </a:r>
            <a:r>
              <a:rPr lang="es-ES_tradnl" sz="1200" kern="1200">
                <a:solidFill>
                  <a:schemeClr val="tx1"/>
                </a:solidFill>
                <a:effectLst/>
                <a:latin typeface="+mn-lt"/>
                <a:ea typeface="+mn-ea"/>
                <a:cs typeface="+mn-cs"/>
              </a:rPr>
              <a:t>Él y </a:t>
            </a:r>
            <a:r>
              <a:rPr lang="es-ES_tradnl" sz="1200" kern="1200" dirty="0">
                <a:solidFill>
                  <a:schemeClr val="tx1"/>
                </a:solidFill>
                <a:effectLst/>
                <a:latin typeface="+mn-lt"/>
                <a:ea typeface="+mn-ea"/>
                <a:cs typeface="+mn-cs"/>
              </a:rPr>
              <a:t>lo siga.</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Texto para el estudio: </a:t>
            </a:r>
            <a:r>
              <a:rPr lang="es-ES_tradnl" sz="1200" kern="1200" dirty="0">
                <a:solidFill>
                  <a:schemeClr val="tx1"/>
                </a:solidFill>
                <a:effectLst/>
                <a:latin typeface="+mn-lt"/>
                <a:ea typeface="+mn-ea"/>
                <a:cs typeface="+mn-cs"/>
              </a:rPr>
              <a:t>Génesis 1:1,31 a 2:15; 3:17-19; Éxodo 20:8–11; 31:12–17; Levítico 23:1–44; Deuteronomio 5:12–5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1200" kern="1200" dirty="0">
                <a:solidFill>
                  <a:schemeClr val="tx1"/>
                </a:solidFill>
                <a:effectLst/>
                <a:latin typeface="+mn-lt"/>
                <a:ea typeface="+mn-ea"/>
                <a:cs typeface="+mn-cs"/>
              </a:rPr>
              <a:t>Los alumnos apreciarán el valor tanto del trabajo como del descanso, tal como lo ejemplificó Dios durante la creación.</a:t>
            </a:r>
          </a:p>
          <a:p>
            <a:pPr marL="685800" lvl="1" indent="-228600">
              <a:buFont typeface="+mj-lt"/>
              <a:buAutoNum type="arabicPeriod"/>
            </a:pPr>
            <a:r>
              <a:rPr lang="es-ES_tradnl" sz="1200" kern="1200" dirty="0">
                <a:solidFill>
                  <a:schemeClr val="tx1"/>
                </a:solidFill>
                <a:effectLst/>
                <a:latin typeface="+mn-lt"/>
                <a:ea typeface="+mn-ea"/>
                <a:cs typeface="+mn-cs"/>
              </a:rPr>
              <a:t>A los alumnos se les animará a aplicar los principios que sustentan los mandatos divinos de trabajar y descansar. </a:t>
            </a:r>
          </a:p>
          <a:p>
            <a:pPr marL="685800" lvl="1" indent="-228600">
              <a:buFont typeface="+mj-lt"/>
              <a:buAutoNum type="arabicPeriod"/>
            </a:pPr>
            <a:r>
              <a:rPr lang="es-ES_tradnl" sz="1200" kern="1200" dirty="0">
                <a:solidFill>
                  <a:schemeClr val="tx1"/>
                </a:solidFill>
                <a:effectLst/>
                <a:latin typeface="+mn-lt"/>
                <a:ea typeface="+mn-ea"/>
                <a:cs typeface="+mn-cs"/>
              </a:rPr>
              <a:t>Los alumnos optarán por observar períodos de descanso para reconocer la provisión y el señorío de Dios.</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noProof="1">
                <a:effectLst/>
                <a:highlight>
                  <a:srgbClr val="00FFFF"/>
                </a:highlight>
                <a:latin typeface="Franklin Gothic Medium" panose="020B0603020102020204" pitchFamily="34" charset="0"/>
              </a:rPr>
              <a:t>Use esta transparencia en blanco para agregar su propio contenido.</a:t>
            </a:r>
            <a:endParaRPr lang="es-ES_tradnl" noProof="1">
              <a:highlight>
                <a:srgbClr val="00FFFF"/>
              </a:highligh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Génesis 1:1, 31 a 2:3</a:t>
            </a:r>
          </a:p>
          <a:p>
            <a:endParaRPr lang="es-ES_tradnl" noProof="1">
              <a:effectLst/>
              <a:latin typeface="Franklin Gothic Book" panose="020B0503020102020204" pitchFamily="34" charset="0"/>
            </a:endParaRPr>
          </a:p>
          <a:p>
            <a:r>
              <a:rPr lang="es-ES_tradnl" sz="1200" b="0" i="0" kern="1200" noProof="1">
                <a:solidFill>
                  <a:schemeClr val="tx1"/>
                </a:solidFill>
                <a:effectLst/>
                <a:latin typeface="+mn-lt"/>
                <a:ea typeface="+mn-ea"/>
                <a:cs typeface="+mn-cs"/>
              </a:rPr>
              <a:t>En el principio, Dios creó los cielos y la tierra. </a:t>
            </a:r>
            <a:r>
              <a:rPr lang="es-ES_tradnl" sz="1200" b="1" i="0" kern="1200" baseline="30000" noProof="1">
                <a:solidFill>
                  <a:schemeClr val="tx1"/>
                </a:solidFill>
                <a:effectLst/>
                <a:latin typeface="+mn-lt"/>
                <a:ea typeface="+mn-ea"/>
                <a:cs typeface="+mn-cs"/>
              </a:rPr>
              <a:t>31 </a:t>
            </a:r>
            <a:r>
              <a:rPr lang="es-ES_tradnl" sz="1200" b="0" i="0" kern="1200" noProof="1">
                <a:solidFill>
                  <a:schemeClr val="tx1"/>
                </a:solidFill>
                <a:effectLst/>
                <a:latin typeface="+mn-lt"/>
                <a:ea typeface="+mn-ea"/>
                <a:cs typeface="+mn-cs"/>
              </a:rPr>
              <a:t>Entonces Dios miró todo lo que había hecho, ¡y vio que era muy bueno!</a:t>
            </a:r>
          </a:p>
          <a:p>
            <a:r>
              <a:rPr lang="es-ES_tradnl" sz="1200" b="0" i="0" kern="1200" noProof="1">
                <a:solidFill>
                  <a:schemeClr val="tx1"/>
                </a:solidFill>
                <a:effectLst/>
                <a:latin typeface="+mn-lt"/>
                <a:ea typeface="+mn-ea"/>
                <a:cs typeface="+mn-cs"/>
              </a:rPr>
              <a:t>Y pasó la tarde y llegó la mañana, así se cumplió el sexto día.</a:t>
            </a:r>
          </a:p>
          <a:p>
            <a:endParaRPr lang="es-ES_tradnl" sz="1200" b="0" i="0" kern="1200" noProof="1">
              <a:solidFill>
                <a:schemeClr val="tx1"/>
              </a:solidFill>
              <a:effectLst/>
              <a:latin typeface="+mn-lt"/>
              <a:ea typeface="+mn-ea"/>
              <a:cs typeface="+mn-cs"/>
            </a:endParaRPr>
          </a:p>
          <a:p>
            <a:r>
              <a:rPr lang="es-ES_tradnl" sz="1200" b="1" i="0" kern="1200" baseline="30000" noProof="1">
                <a:solidFill>
                  <a:schemeClr val="tx1"/>
                </a:solidFill>
                <a:effectLst/>
                <a:latin typeface="+mn-lt"/>
                <a:ea typeface="+mn-ea"/>
                <a:cs typeface="+mn-cs"/>
              </a:rPr>
              <a:t>3 </a:t>
            </a:r>
            <a:r>
              <a:rPr lang="es-ES_tradnl" sz="1200" b="0" i="0" kern="1200" noProof="1">
                <a:solidFill>
                  <a:schemeClr val="tx1"/>
                </a:solidFill>
                <a:effectLst/>
                <a:latin typeface="+mn-lt"/>
                <a:ea typeface="+mn-ea"/>
                <a:cs typeface="+mn-cs"/>
              </a:rPr>
              <a:t>Dios bendijo el séptimo día y lo declaró santo, porque ese fue el día en que descansó de toda su obra de creación.</a:t>
            </a:r>
          </a:p>
          <a:p>
            <a:endParaRPr lang="es-ES_tradnl" sz="1200" b="0" i="0" kern="1200" noProof="1">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Éxodo </a:t>
            </a:r>
            <a:r>
              <a:rPr lang="es-ES_tradnl" sz="1200" b="1" kern="1200" noProof="1">
                <a:solidFill>
                  <a:schemeClr val="tx1"/>
                </a:solidFill>
                <a:effectLst/>
                <a:latin typeface="Franklin Gothic Book" panose="020B0503020102020204" pitchFamily="34" charset="0"/>
                <a:ea typeface="+mn-ea"/>
                <a:cs typeface="+mn-cs"/>
              </a:rPr>
              <a:t>20:8–11; 31:12–17</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8 </a:t>
            </a:r>
            <a:r>
              <a:rPr lang="es-ES_tradnl" sz="1200" b="0" i="0" kern="1200" noProof="1">
                <a:solidFill>
                  <a:schemeClr val="tx1"/>
                </a:solidFill>
                <a:effectLst/>
                <a:latin typeface="+mn-lt"/>
                <a:ea typeface="+mn-ea"/>
                <a:cs typeface="+mn-cs"/>
              </a:rPr>
              <a:t>»Acuérdate de guardar el día de descanso al mantenerlo santo. </a:t>
            </a:r>
            <a:r>
              <a:rPr lang="es-ES_tradnl" sz="1200" b="1" i="0" kern="1200" baseline="30000" noProof="1">
                <a:solidFill>
                  <a:schemeClr val="tx1"/>
                </a:solidFill>
                <a:effectLst/>
                <a:latin typeface="+mn-lt"/>
                <a:ea typeface="+mn-ea"/>
                <a:cs typeface="+mn-cs"/>
              </a:rPr>
              <a:t>9 </a:t>
            </a:r>
            <a:r>
              <a:rPr lang="es-ES_tradnl" sz="1200" b="0" i="0" kern="1200" noProof="1">
                <a:solidFill>
                  <a:schemeClr val="tx1"/>
                </a:solidFill>
                <a:effectLst/>
                <a:latin typeface="+mn-lt"/>
                <a:ea typeface="+mn-ea"/>
                <a:cs typeface="+mn-cs"/>
              </a:rPr>
              <a:t>Tienes seis días en la semana para hacer tu trabajo habitual, </a:t>
            </a:r>
            <a:r>
              <a:rPr lang="es-ES_tradnl" sz="1200" b="1" i="0" kern="1200" baseline="30000" noProof="1">
                <a:solidFill>
                  <a:schemeClr val="tx1"/>
                </a:solidFill>
                <a:effectLst/>
                <a:latin typeface="+mn-lt"/>
                <a:ea typeface="+mn-ea"/>
                <a:cs typeface="+mn-cs"/>
              </a:rPr>
              <a:t>10 </a:t>
            </a:r>
            <a:r>
              <a:rPr lang="es-ES_tradnl" sz="1200" b="0" i="0" kern="1200" noProof="1">
                <a:solidFill>
                  <a:schemeClr val="tx1"/>
                </a:solidFill>
                <a:effectLst/>
                <a:latin typeface="+mn-lt"/>
                <a:ea typeface="+mn-ea"/>
                <a:cs typeface="+mn-cs"/>
              </a:rPr>
              <a:t>pero el séptimo día es un día de descanso y está dedicado al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tu Dios. Ese día, ningún miembro de tu casa hará trabajo alguno. Esto se refiere a ti, a tus hijos e hijas, a tus siervos y siervas, a tus animales y también incluye a los extranjeros que vivan entre ustedes. </a:t>
            </a:r>
            <a:r>
              <a:rPr lang="es-ES_tradnl" sz="1200" b="1" i="0" kern="1200" baseline="30000" noProof="1">
                <a:solidFill>
                  <a:schemeClr val="tx1"/>
                </a:solidFill>
                <a:effectLst/>
                <a:latin typeface="+mn-lt"/>
                <a:ea typeface="+mn-ea"/>
                <a:cs typeface="+mn-cs"/>
              </a:rPr>
              <a:t>11 </a:t>
            </a:r>
            <a:r>
              <a:rPr lang="es-ES_tradnl" sz="1200" b="0" i="0" kern="1200" noProof="1">
                <a:solidFill>
                  <a:schemeClr val="tx1"/>
                </a:solidFill>
                <a:effectLst/>
                <a:latin typeface="+mn-lt"/>
                <a:ea typeface="+mn-ea"/>
                <a:cs typeface="+mn-cs"/>
              </a:rPr>
              <a:t>Pues en seis días el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hizo los cielos, la tierra, el mar, y todo lo que hay en ellos; pero el séptimo día descansó. Por eso el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bendijo el día de descanso y lo apartó como un día santo.</a:t>
            </a:r>
          </a:p>
          <a:p>
            <a:endParaRPr lang="es-ES_tradnl" sz="1200" b="0" i="0" kern="1200" noProof="1">
              <a:solidFill>
                <a:schemeClr val="tx1"/>
              </a:solidFill>
              <a:effectLst/>
              <a:latin typeface="+mn-lt"/>
              <a:ea typeface="+mn-ea"/>
              <a:cs typeface="+mn-cs"/>
            </a:endParaRPr>
          </a:p>
          <a:p>
            <a:r>
              <a:rPr lang="es-ES_tradnl" sz="1200" b="1" i="0" kern="1200" baseline="30000" noProof="1">
                <a:solidFill>
                  <a:schemeClr val="tx1"/>
                </a:solidFill>
                <a:effectLst/>
                <a:latin typeface="+mn-lt"/>
                <a:ea typeface="+mn-ea"/>
                <a:cs typeface="+mn-cs"/>
              </a:rPr>
              <a:t>12 </a:t>
            </a:r>
            <a:r>
              <a:rPr lang="es-ES_tradnl" sz="1200" b="0" i="0" kern="1200" noProof="1">
                <a:solidFill>
                  <a:schemeClr val="tx1"/>
                </a:solidFill>
                <a:effectLst/>
                <a:latin typeface="+mn-lt"/>
                <a:ea typeface="+mn-ea"/>
                <a:cs typeface="+mn-cs"/>
              </a:rPr>
              <a:t>Después el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le dio a Moisés las siguientes instrucciones: </a:t>
            </a:r>
            <a:r>
              <a:rPr lang="es-ES_tradnl" sz="1200" b="1" i="0" kern="1200" baseline="30000" noProof="1">
                <a:solidFill>
                  <a:schemeClr val="tx1"/>
                </a:solidFill>
                <a:effectLst/>
                <a:latin typeface="+mn-lt"/>
                <a:ea typeface="+mn-ea"/>
                <a:cs typeface="+mn-cs"/>
              </a:rPr>
              <a:t>13 </a:t>
            </a:r>
            <a:r>
              <a:rPr lang="es-ES_tradnl" sz="1200" b="0" i="0" kern="1200" noProof="1">
                <a:solidFill>
                  <a:schemeClr val="tx1"/>
                </a:solidFill>
                <a:effectLst/>
                <a:latin typeface="+mn-lt"/>
                <a:ea typeface="+mn-ea"/>
                <a:cs typeface="+mn-cs"/>
              </a:rPr>
              <a:t>«Diles a los israelitas: “Asegúrense de guardar mi día de descanso, porque el día de descanso es una señal del pacto entre ustedes y yo de generación en generación. Se ha establecido para que sepan que yo soy el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quien los hace santos. </a:t>
            </a:r>
            <a:r>
              <a:rPr lang="es-ES_tradnl" sz="1200" b="1" i="0" kern="1200" baseline="30000" noProof="1">
                <a:solidFill>
                  <a:schemeClr val="tx1"/>
                </a:solidFill>
                <a:effectLst/>
                <a:latin typeface="+mn-lt"/>
                <a:ea typeface="+mn-ea"/>
                <a:cs typeface="+mn-cs"/>
              </a:rPr>
              <a:t>14 </a:t>
            </a:r>
            <a:r>
              <a:rPr lang="es-ES_tradnl" sz="1200" b="0" i="0" kern="1200" noProof="1">
                <a:solidFill>
                  <a:schemeClr val="tx1"/>
                </a:solidFill>
                <a:effectLst/>
                <a:latin typeface="+mn-lt"/>
                <a:ea typeface="+mn-ea"/>
                <a:cs typeface="+mn-cs"/>
              </a:rPr>
              <a:t>Deberán guardar el día de descanso, porque es un día santo para ustedes. Cualquiera que lo profane será ejecutado; y el que trabaje ese día será excluido de la comunidad. </a:t>
            </a:r>
            <a:r>
              <a:rPr lang="es-ES_tradnl" sz="1200" b="1" i="0" kern="1200" baseline="30000" noProof="1">
                <a:solidFill>
                  <a:schemeClr val="tx1"/>
                </a:solidFill>
                <a:effectLst/>
                <a:latin typeface="+mn-lt"/>
                <a:ea typeface="+mn-ea"/>
                <a:cs typeface="+mn-cs"/>
              </a:rPr>
              <a:t>15 </a:t>
            </a:r>
            <a:r>
              <a:rPr lang="es-ES_tradnl" sz="1200" b="0" i="0" kern="1200" noProof="1">
                <a:solidFill>
                  <a:schemeClr val="tx1"/>
                </a:solidFill>
                <a:effectLst/>
                <a:latin typeface="+mn-lt"/>
                <a:ea typeface="+mn-ea"/>
                <a:cs typeface="+mn-cs"/>
              </a:rPr>
              <a:t>Tienen seis días en la semana para hacer su trabajo habitual, pero el séptimo día será un día de descanso absoluto, un día santo, dedicado al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Cualquiera que trabaje el día de descanso será ejecutado. </a:t>
            </a:r>
            <a:r>
              <a:rPr lang="es-ES_tradnl" sz="1200" b="1" i="0" kern="1200" baseline="30000" noProof="1">
                <a:solidFill>
                  <a:schemeClr val="tx1"/>
                </a:solidFill>
                <a:effectLst/>
                <a:latin typeface="+mn-lt"/>
                <a:ea typeface="+mn-ea"/>
                <a:cs typeface="+mn-cs"/>
              </a:rPr>
              <a:t>16 </a:t>
            </a:r>
            <a:r>
              <a:rPr lang="es-ES_tradnl" sz="1200" b="0" i="0" kern="1200" noProof="1">
                <a:solidFill>
                  <a:schemeClr val="tx1"/>
                </a:solidFill>
                <a:effectLst/>
                <a:latin typeface="+mn-lt"/>
                <a:ea typeface="+mn-ea"/>
                <a:cs typeface="+mn-cs"/>
              </a:rPr>
              <a:t>El pueblo de Israel deberá guardar el día de descanso y conmemorarlo de generación en generación. Es una obligación del pacto para siempre. </a:t>
            </a:r>
            <a:r>
              <a:rPr lang="es-ES_tradnl" sz="1200" b="1" i="0" kern="1200" baseline="30000" noProof="1">
                <a:solidFill>
                  <a:schemeClr val="tx1"/>
                </a:solidFill>
                <a:effectLst/>
                <a:latin typeface="+mn-lt"/>
                <a:ea typeface="+mn-ea"/>
                <a:cs typeface="+mn-cs"/>
              </a:rPr>
              <a:t>17 </a:t>
            </a:r>
            <a:r>
              <a:rPr lang="es-ES_tradnl" sz="1200" b="0" i="0" kern="1200" noProof="1">
                <a:solidFill>
                  <a:schemeClr val="tx1"/>
                </a:solidFill>
                <a:effectLst/>
                <a:latin typeface="+mn-lt"/>
                <a:ea typeface="+mn-ea"/>
                <a:cs typeface="+mn-cs"/>
              </a:rPr>
              <a:t>Es una señal perpetua de mi pacto con el pueblo de Israel. Pues en seis días el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hizo los cielos y la tierra, pero en el séptimo dejó de trabajar y descansó”».</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A55EB-D3D9-A576-3359-900308F546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1F6E4A-5DFF-F6F4-9120-A1538C3EC9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E5EC66-5C9F-A309-B65B-1E047664ADC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b="0" i="0" kern="1200" noProof="1">
                <a:solidFill>
                  <a:schemeClr val="tx1"/>
                </a:solidFill>
                <a:effectLst/>
                <a:highlight>
                  <a:srgbClr val="00FFFF"/>
                </a:highlight>
                <a:latin typeface="Corbel" panose="020B0503020204020204" pitchFamily="34" charset="0"/>
                <a:ea typeface="+mn-ea"/>
                <a:cs typeface="+mn-cs"/>
              </a:rPr>
              <a:t>Descargue gratis el video de la Lección 15, que destaca el cuarto mandamiento, en </a:t>
            </a:r>
            <a:r>
              <a:rPr lang="es-ES_tradnl" sz="1200" b="1" i="1" kern="1200" noProof="1">
                <a:solidFill>
                  <a:schemeClr val="tx1"/>
                </a:solidFill>
                <a:effectLst/>
                <a:highlight>
                  <a:srgbClr val="00FFFF"/>
                </a:highlight>
                <a:latin typeface="Corbel" panose="020B0503020204020204" pitchFamily="34" charset="0"/>
                <a:ea typeface="+mn-ea"/>
                <a:cs typeface="+mn-cs"/>
              </a:rPr>
              <a:t>VidaNueva.com/Adulto</a:t>
            </a:r>
            <a:r>
              <a:rPr lang="es-ES_tradnl" sz="1200" b="0" i="0" kern="1200" noProof="1">
                <a:solidFill>
                  <a:schemeClr val="tx1"/>
                </a:solidFill>
                <a:effectLst/>
                <a:highlight>
                  <a:srgbClr val="00FFFF"/>
                </a:highlight>
                <a:latin typeface="Corbel" panose="020B0503020204020204" pitchFamily="34" charset="0"/>
                <a:ea typeface="+mn-ea"/>
                <a:cs typeface="+mn-cs"/>
              </a:rPr>
              <a:t>, </a:t>
            </a:r>
            <a:r>
              <a:rPr lang="es-ES_tradnl" b="0" i="0" noProof="1">
                <a:effectLst/>
                <a:highlight>
                  <a:srgbClr val="00FFFF"/>
                </a:highlight>
                <a:latin typeface="Corbel" panose="020B0503020204020204" pitchFamily="34" charset="0"/>
              </a:rPr>
              <a:t>y colóquelo en esta diapositiva.</a:t>
            </a:r>
            <a:endParaRPr lang="es-ES_tradnl" b="0" i="0" noProof="1">
              <a:highlight>
                <a:srgbClr val="00FFFF"/>
              </a:highlight>
              <a:latin typeface="Corbel" panose="020B0503020204020204" pitchFamily="34" charset="0"/>
            </a:endParaRPr>
          </a:p>
        </p:txBody>
      </p:sp>
      <p:sp>
        <p:nvSpPr>
          <p:cNvPr id="4" name="Slide Number Placeholder 3">
            <a:extLst>
              <a:ext uri="{FF2B5EF4-FFF2-40B4-BE49-F238E27FC236}">
                <a16:creationId xmlns:a16="http://schemas.microsoft.com/office/drawing/2014/main" id="{2E4EA4B5-7735-1619-E683-D86C87608DF5}"/>
              </a:ext>
            </a:extLst>
          </p:cNvPr>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219636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Palabras hebreas para descanso </a:t>
            </a:r>
            <a:r>
              <a:rPr lang="es-ES_tradnl" b="0" noProof="0" dirty="0">
                <a:solidFill>
                  <a:srgbClr val="141413"/>
                </a:solidFill>
                <a:effectLst/>
                <a:highlight>
                  <a:srgbClr val="00FFFF"/>
                </a:highlight>
                <a:latin typeface="Helvetica" pitchFamily="2" charset="0"/>
              </a:rPr>
              <a:t>(pg. 64, </a:t>
            </a:r>
            <a:r>
              <a:rPr lang="es-ES_tradnl" b="0" i="1" noProof="0" dirty="0">
                <a:solidFill>
                  <a:srgbClr val="141413"/>
                </a:solidFill>
                <a:effectLst/>
                <a:highlight>
                  <a:srgbClr val="00FFFF"/>
                </a:highlight>
                <a:latin typeface="Helvetica" pitchFamily="2" charset="0"/>
              </a:rPr>
              <a:t>Folleto de Ayudas y Recursos</a:t>
            </a:r>
            <a:r>
              <a:rPr lang="es-ES_tradnl" b="0" noProof="0" dirty="0">
                <a:solidFill>
                  <a:srgbClr val="141413"/>
                </a:solidFill>
                <a:effectLst/>
                <a:highlight>
                  <a:srgbClr val="00FFFF"/>
                </a:highlight>
                <a:latin typeface="Helvetica" pitchFamily="2" charset="0"/>
              </a:rPr>
              <a:t>)</a:t>
            </a: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Muchas palabras hebreas describen diversos aspectos del descanso, pero tres palabras se traducen comúnmente como «descanso» en el Antiguo Testamento: </a:t>
            </a:r>
            <a:r>
              <a:rPr lang="es-ES_tradnl" sz="1200" i="1" kern="1200" dirty="0" err="1">
                <a:solidFill>
                  <a:schemeClr val="tx1"/>
                </a:solidFill>
                <a:effectLst/>
                <a:highlight>
                  <a:srgbClr val="00FFFF"/>
                </a:highlight>
                <a:latin typeface="+mn-lt"/>
                <a:ea typeface="+mn-ea"/>
                <a:cs typeface="+mn-cs"/>
              </a:rPr>
              <a:t>shabat</a:t>
            </a:r>
            <a:r>
              <a:rPr lang="es-ES_tradnl" sz="1200" kern="1200" dirty="0">
                <a:solidFill>
                  <a:schemeClr val="tx1"/>
                </a:solidFill>
                <a:effectLst/>
                <a:highlight>
                  <a:srgbClr val="00FFFF"/>
                </a:highlight>
                <a:latin typeface="+mn-lt"/>
                <a:ea typeface="+mn-ea"/>
                <a:cs typeface="+mn-cs"/>
              </a:rPr>
              <a:t>, </a:t>
            </a:r>
            <a:r>
              <a:rPr lang="es-ES_tradnl" sz="1200" i="1" kern="1200" dirty="0" err="1">
                <a:solidFill>
                  <a:schemeClr val="tx1"/>
                </a:solidFill>
                <a:effectLst/>
                <a:highlight>
                  <a:srgbClr val="00FFFF"/>
                </a:highlight>
                <a:latin typeface="+mn-lt"/>
                <a:ea typeface="+mn-ea"/>
                <a:cs typeface="+mn-cs"/>
              </a:rPr>
              <a:t>nuach</a:t>
            </a:r>
            <a:r>
              <a:rPr lang="es-ES_tradnl" sz="1200" kern="1200" dirty="0">
                <a:solidFill>
                  <a:schemeClr val="tx1"/>
                </a:solidFill>
                <a:effectLst/>
                <a:highlight>
                  <a:srgbClr val="00FFFF"/>
                </a:highlight>
                <a:latin typeface="+mn-lt"/>
                <a:ea typeface="+mn-ea"/>
                <a:cs typeface="+mn-cs"/>
              </a:rPr>
              <a:t> y </a:t>
            </a:r>
            <a:r>
              <a:rPr lang="es-ES_tradnl" sz="1200" i="1" kern="1200" dirty="0" err="1">
                <a:solidFill>
                  <a:schemeClr val="tx1"/>
                </a:solidFill>
                <a:effectLst/>
                <a:highlight>
                  <a:srgbClr val="00FFFF"/>
                </a:highlight>
                <a:latin typeface="+mn-lt"/>
                <a:ea typeface="+mn-ea"/>
                <a:cs typeface="+mn-cs"/>
              </a:rPr>
              <a:t>shaqat</a:t>
            </a:r>
            <a:r>
              <a:rPr lang="es-ES_tradnl" sz="1200" kern="1200" dirty="0">
                <a:solidFill>
                  <a:schemeClr val="tx1"/>
                </a:solidFill>
                <a:effectLst/>
                <a:highlight>
                  <a:srgbClr val="00FFFF"/>
                </a:highlight>
                <a:latin typeface="+mn-lt"/>
                <a:ea typeface="+mn-ea"/>
                <a:cs typeface="+mn-cs"/>
              </a:rPr>
              <a:t>. Los alumnos aprenderán más sobre estas palabras y cómo experimentar el descanso que Dios ofrece.</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1">
                <a:effectLst/>
                <a:latin typeface="Franklin Gothic Book" panose="020B0503020102020204" pitchFamily="34" charset="0"/>
              </a:rPr>
              <a:t>Génesis 2:5, 15; 3:17–19</a:t>
            </a:r>
          </a:p>
          <a:p>
            <a:endParaRPr lang="es-ES_tradnl" noProof="1">
              <a:effectLst/>
              <a:latin typeface="Franklin Gothic Book" panose="020B0503020102020204" pitchFamily="34" charset="0"/>
            </a:endParaRPr>
          </a:p>
          <a:p>
            <a:r>
              <a:rPr lang="es-ES_tradnl" sz="1200" b="1" i="0" kern="1200" baseline="30000" noProof="1">
                <a:solidFill>
                  <a:schemeClr val="tx1"/>
                </a:solidFill>
                <a:effectLst/>
                <a:latin typeface="+mn-lt"/>
                <a:ea typeface="+mn-ea"/>
                <a:cs typeface="+mn-cs"/>
              </a:rPr>
              <a:t>5 </a:t>
            </a:r>
            <a:r>
              <a:rPr lang="es-ES_tradnl" sz="1200" b="0" i="0" kern="1200" noProof="1">
                <a:solidFill>
                  <a:schemeClr val="tx1"/>
                </a:solidFill>
                <a:effectLst/>
                <a:latin typeface="+mn-lt"/>
                <a:ea typeface="+mn-ea"/>
                <a:cs typeface="+mn-cs"/>
              </a:rPr>
              <a:t>no crecían en ella plantas salvajes ni grano porque el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Dios aún no había enviado lluvia para regar la tierra, ni había personas que la cultivaran.</a:t>
            </a:r>
          </a:p>
          <a:p>
            <a:r>
              <a:rPr lang="es-ES_tradnl" sz="1200" b="1" i="0" kern="1200" baseline="30000" noProof="1">
                <a:solidFill>
                  <a:schemeClr val="tx1"/>
                </a:solidFill>
                <a:effectLst/>
                <a:latin typeface="+mn-lt"/>
                <a:ea typeface="+mn-ea"/>
                <a:cs typeface="+mn-cs"/>
              </a:rPr>
              <a:t>15 </a:t>
            </a:r>
            <a:r>
              <a:rPr lang="es-ES_tradnl" sz="1200" b="0" i="0" kern="1200" noProof="1">
                <a:solidFill>
                  <a:schemeClr val="tx1"/>
                </a:solidFill>
                <a:effectLst/>
                <a:latin typeface="+mn-lt"/>
                <a:ea typeface="+mn-ea"/>
                <a:cs typeface="+mn-cs"/>
              </a:rPr>
              <a:t>El </a:t>
            </a:r>
            <a:r>
              <a:rPr lang="es-ES_tradnl" sz="1200" b="0" i="0" kern="1200" cap="small" noProof="1">
                <a:solidFill>
                  <a:schemeClr val="tx1"/>
                </a:solidFill>
                <a:effectLst/>
                <a:latin typeface="+mn-lt"/>
                <a:ea typeface="+mn-ea"/>
                <a:cs typeface="+mn-cs"/>
              </a:rPr>
              <a:t>Señor</a:t>
            </a:r>
            <a:r>
              <a:rPr lang="es-ES_tradnl" sz="1200" b="0" i="0" kern="1200" noProof="1">
                <a:solidFill>
                  <a:schemeClr val="tx1"/>
                </a:solidFill>
                <a:effectLst/>
                <a:latin typeface="+mn-lt"/>
                <a:ea typeface="+mn-ea"/>
                <a:cs typeface="+mn-cs"/>
              </a:rPr>
              <a:t> Dios puso al hombre en el jardín de Edén para que se ocupara de él y lo custodiara;</a:t>
            </a:r>
          </a:p>
          <a:p>
            <a:endParaRPr lang="es-ES_tradnl" sz="1200" b="0" i="0" kern="1200" noProof="1">
              <a:solidFill>
                <a:schemeClr val="tx1"/>
              </a:solidFill>
              <a:effectLst/>
              <a:latin typeface="+mn-lt"/>
              <a:ea typeface="+mn-ea"/>
              <a:cs typeface="+mn-cs"/>
            </a:endParaRPr>
          </a:p>
          <a:p>
            <a:endParaRPr lang="es-ES_tradnl" sz="1200" b="0" i="0" kern="1200" noProof="1">
              <a:solidFill>
                <a:schemeClr val="tx1"/>
              </a:solidFill>
              <a:effectLst/>
              <a:latin typeface="+mn-lt"/>
              <a:ea typeface="+mn-ea"/>
              <a:cs typeface="+mn-cs"/>
            </a:endParaRPr>
          </a:p>
          <a:p>
            <a:r>
              <a:rPr lang="es-ES_tradnl" sz="1200" b="1" i="0" kern="1200" baseline="30000" noProof="1">
                <a:solidFill>
                  <a:schemeClr val="tx1"/>
                </a:solidFill>
                <a:effectLst/>
                <a:latin typeface="+mn-lt"/>
                <a:ea typeface="+mn-ea"/>
                <a:cs typeface="+mn-cs"/>
              </a:rPr>
              <a:t>17 </a:t>
            </a:r>
            <a:r>
              <a:rPr lang="es-ES_tradnl" sz="1200" b="0" i="0" kern="1200" noProof="1">
                <a:solidFill>
                  <a:schemeClr val="tx1"/>
                </a:solidFill>
                <a:effectLst/>
                <a:latin typeface="+mn-lt"/>
                <a:ea typeface="+mn-ea"/>
                <a:cs typeface="+mn-cs"/>
              </a:rPr>
              <a:t>Y al hombre le dijo:</a:t>
            </a:r>
          </a:p>
          <a:p>
            <a:r>
              <a:rPr lang="es-ES_tradnl" sz="1200" b="0" i="0" kern="1200" noProof="1">
                <a:solidFill>
                  <a:schemeClr val="tx1"/>
                </a:solidFill>
                <a:effectLst/>
                <a:latin typeface="+mn-lt"/>
                <a:ea typeface="+mn-ea"/>
                <a:cs typeface="+mn-cs"/>
              </a:rPr>
              <a:t>«Dado que hiciste caso a tu esposa y comiste del fruto del árbol del que te ordené que no comieras, la tierra es maldita por tu culpa. Toda tu vida lucharás para poder vivir de ella.</a:t>
            </a:r>
            <a:br>
              <a:rPr lang="es-ES_tradnl" sz="1200" b="0" i="0" kern="1200" noProof="1">
                <a:solidFill>
                  <a:schemeClr val="tx1"/>
                </a:solidFill>
                <a:effectLst/>
                <a:latin typeface="+mn-lt"/>
                <a:ea typeface="+mn-ea"/>
                <a:cs typeface="+mn-cs"/>
              </a:rPr>
            </a:br>
            <a:r>
              <a:rPr lang="es-ES_tradnl" sz="1200" b="1" i="0" kern="1200" baseline="30000" noProof="1">
                <a:solidFill>
                  <a:schemeClr val="tx1"/>
                </a:solidFill>
                <a:effectLst/>
                <a:latin typeface="+mn-lt"/>
                <a:ea typeface="+mn-ea"/>
                <a:cs typeface="+mn-cs"/>
              </a:rPr>
              <a:t>18 </a:t>
            </a:r>
            <a:r>
              <a:rPr lang="es-ES_tradnl" sz="1200" b="0" i="0" kern="1200" noProof="1">
                <a:solidFill>
                  <a:schemeClr val="tx1"/>
                </a:solidFill>
                <a:effectLst/>
                <a:latin typeface="+mn-lt"/>
                <a:ea typeface="+mn-ea"/>
                <a:cs typeface="+mn-cs"/>
              </a:rPr>
              <a:t>Te producirá espinos y cardos, aunque comerás de sus granos.</a:t>
            </a:r>
            <a:br>
              <a:rPr lang="es-ES_tradnl" sz="1200" b="0" i="0" kern="1200" noProof="1">
                <a:solidFill>
                  <a:schemeClr val="tx1"/>
                </a:solidFill>
                <a:effectLst/>
                <a:latin typeface="+mn-lt"/>
                <a:ea typeface="+mn-ea"/>
                <a:cs typeface="+mn-cs"/>
              </a:rPr>
            </a:br>
            <a:r>
              <a:rPr lang="es-ES_tradnl" sz="1200" b="1" i="0" kern="1200" baseline="30000" noProof="1">
                <a:solidFill>
                  <a:schemeClr val="tx1"/>
                </a:solidFill>
                <a:effectLst/>
                <a:latin typeface="+mn-lt"/>
                <a:ea typeface="+mn-ea"/>
                <a:cs typeface="+mn-cs"/>
              </a:rPr>
              <a:t>19 </a:t>
            </a:r>
            <a:r>
              <a:rPr lang="es-ES_tradnl" sz="1200" b="0" i="0" kern="1200" noProof="1">
                <a:solidFill>
                  <a:schemeClr val="tx1"/>
                </a:solidFill>
                <a:effectLst/>
                <a:latin typeface="+mn-lt"/>
                <a:ea typeface="+mn-ea"/>
                <a:cs typeface="+mn-cs"/>
              </a:rPr>
              <a:t>Con el sudor de tu frente obtendrás alimento para comer hasta que vuelvas a la tierra de la que fuiste formado. Pues fuiste hecho del polvo, y al polvo volverás».</a:t>
            </a:r>
          </a:p>
          <a:p>
            <a:endParaRPr lang="es-ES_tradnl" sz="1200" b="0" i="0" kern="1200" noProof="1">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4" name="Picture 2">
            <a:extLst>
              <a:ext uri="{FF2B5EF4-FFF2-40B4-BE49-F238E27FC236}">
                <a16:creationId xmlns:a16="http://schemas.microsoft.com/office/drawing/2014/main" id="{2EF75102-F9E3-6D59-00C9-1122ABB6B5F6}"/>
              </a:ext>
            </a:extLst>
          </p:cNvPr>
          <p:cNvPicPr>
            <a:picLocks noChangeAspect="1"/>
          </p:cNvPicPr>
          <p:nvPr userDrawn="1"/>
        </p:nvPicPr>
        <p:blipFill>
          <a:blip r:embed="rId2">
            <a:extLst>
              <a:ext uri="{28A0092B-C50C-407E-A947-70E740481C1C}">
                <a14:useLocalDpi xmlns:a14="http://schemas.microsoft.com/office/drawing/2010/main" val="0"/>
              </a:ext>
            </a:extLst>
          </a:blip>
          <a:srcRect l="-60" t="24999" r="60" b="21305"/>
          <a:stretch>
            <a:fillRect/>
          </a:stretch>
        </p:blipFill>
        <p:spPr>
          <a:xfrm>
            <a:off x="836397"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634359">
              <a:alpha val="35000"/>
            </a:srgbClr>
          </a:solidFill>
        </p:spPr>
        <p:txBody>
          <a:bodyPr/>
          <a:lstStyle/>
          <a:p>
            <a:endParaRPr lang="en-US"/>
          </a:p>
        </p:txBody>
      </p:sp>
      <p:sp>
        <p:nvSpPr>
          <p:cNvPr id="29" name="TextBox 7">
            <a:extLst>
              <a:ext uri="{FF2B5EF4-FFF2-40B4-BE49-F238E27FC236}">
                <a16:creationId xmlns:a16="http://schemas.microsoft.com/office/drawing/2014/main" id="{6A1C884D-2AD7-44F9-2BEF-3C43F4733792}"/>
              </a:ext>
            </a:extLst>
          </p:cNvPr>
          <p:cNvSpPr txBox="1"/>
          <p:nvPr userDrawn="1"/>
        </p:nvSpPr>
        <p:spPr>
          <a:xfrm>
            <a:off x="7489907" y="6147779"/>
            <a:ext cx="9786183" cy="3071803"/>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2800" i="1" spc="169" noProof="1">
                <a:solidFill>
                  <a:srgbClr val="1C2327"/>
                </a:solidFill>
                <a:latin typeface="Corbel" panose="020B0503020204020204" pitchFamily="34" charset="0"/>
              </a:rPr>
              <a:t>Durante miles de años, las personas han luchado por encontrar el equilibrio entre el trabajo y el descanso. Durante las próximas tres semanas, su grupo considerará varios pasajes bíblicos que muestran cómo Dios bendice el ritmo del trabajo y el descanso. Dios mismo estableció este patrón, tanto en la creación como en las temporadas de descanso que incorporó a las fiestas de Israel.</a:t>
            </a:r>
            <a:endParaRPr lang="es-ES_tradnl" sz="2800" b="0" i="0" noProof="1">
              <a:effectLst/>
              <a:latin typeface="Franklin Gothic Medium" panose="020B0603020102020204" pitchFamily="34" charset="0"/>
            </a:endParaRP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321250" y="6835751"/>
            <a:ext cx="5465579" cy="1707304"/>
            <a:chOff x="1157812" y="6756995"/>
            <a:chExt cx="5664405" cy="1707304"/>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26793" y="6756995"/>
              <a:ext cx="5458540" cy="711990"/>
            </a:xfrm>
            <a:prstGeom prst="rect">
              <a:avLst/>
            </a:prstGeom>
          </p:spPr>
          <p:txBody>
            <a:bodyPr wrap="square" lIns="0" tIns="0" rIns="0" bIns="0" rtlCol="0" anchor="t">
              <a:spAutoFit/>
            </a:bodyPr>
            <a:lstStyle/>
            <a:p>
              <a:pPr>
                <a:lnSpc>
                  <a:spcPts val="5880"/>
                </a:lnSpc>
              </a:pPr>
              <a:r>
                <a:rPr lang="es-ES_tradnl" sz="4900" spc="300" noProof="1">
                  <a:solidFill>
                    <a:srgbClr val="FFFFFF"/>
                  </a:solidFill>
                  <a:latin typeface="Franklin Gothic Medium" panose="020B0603020102020204" pitchFamily="34" charset="0"/>
                  <a:ea typeface="Lato" panose="020F0502020204030203" pitchFamily="34" charset="0"/>
                  <a:cs typeface="Lato" panose="020F0502020204030203" pitchFamily="34" charset="0"/>
                </a:rPr>
                <a:t>El trabajo y</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157812" y="7705117"/>
              <a:ext cx="5664405" cy="759182"/>
            </a:xfrm>
            <a:prstGeom prst="rect">
              <a:avLst/>
            </a:prstGeom>
          </p:spPr>
          <p:txBody>
            <a:bodyPr wrap="square" lIns="0" tIns="0" rIns="0" bIns="0" rtlCol="0" anchor="t">
              <a:spAutoFit/>
            </a:bodyPr>
            <a:lstStyle/>
            <a:p>
              <a:pPr>
                <a:lnSpc>
                  <a:spcPts val="5880"/>
                </a:lnSpc>
              </a:pPr>
              <a:r>
                <a:rPr lang="en-US" sz="65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EL DESCANSO</a:t>
              </a:r>
            </a:p>
          </p:txBody>
        </p:sp>
      </p:grpSp>
      <p:sp>
        <p:nvSpPr>
          <p:cNvPr id="4" name="TextBox 8">
            <a:extLst>
              <a:ext uri="{FF2B5EF4-FFF2-40B4-BE49-F238E27FC236}">
                <a16:creationId xmlns:a16="http://schemas.microsoft.com/office/drawing/2014/main" id="{2994667F-00B0-2738-0AFD-E3D07E8D8340}"/>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12, UNIDAD 3, MARZO A AGOSTO 2026</a:t>
            </a:r>
          </a:p>
        </p:txBody>
      </p:sp>
      <p:pic>
        <p:nvPicPr>
          <p:cNvPr id="5" name="Picture 4">
            <a:extLst>
              <a:ext uri="{FF2B5EF4-FFF2-40B4-BE49-F238E27FC236}">
                <a16:creationId xmlns:a16="http://schemas.microsoft.com/office/drawing/2014/main" id="{B7246445-A2F9-4900-D2E7-A8E36CBBA8E6}"/>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E085F53D-8775-2B9D-23DF-5BA5D252BC64}"/>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800">
                <a:solidFill>
                  <a:srgbClr val="FFFFFF"/>
                </a:solidFill>
                <a:latin typeface="Franklin Gothic Medium" panose="020B0603020102020204" pitchFamily="34" charset="0"/>
              </a:rPr>
              <a:t>VERSÍCULO </a:t>
            </a:r>
            <a:r>
              <a:rPr lang="en-US" sz="2800" dirty="0">
                <a:solidFill>
                  <a:srgbClr val="FFFFFF"/>
                </a:solidFill>
                <a:latin typeface="Franklin Gothic Medium" panose="020B0603020102020204" pitchFamily="34" charset="0"/>
              </a:rPr>
              <a:t>CLAVE</a:t>
            </a:r>
          </a:p>
          <a:p>
            <a:pPr algn="ctr">
              <a:lnSpc>
                <a:spcPts val="3359"/>
              </a:lnSpc>
            </a:pPr>
            <a:r>
              <a:rPr lang="es-ES_tradnl" sz="2400" noProof="1">
                <a:solidFill>
                  <a:srgbClr val="FFFFFF"/>
                </a:solidFill>
                <a:latin typeface="Franklin Gothic Medium" panose="020B0603020102020204" pitchFamily="34" charset="0"/>
              </a:rPr>
              <a:t>Génesis 2:2</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8646" t="7375"/>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EL EJEMPLO DE DIOS DEL TRABAJO Y EL DESCANSO</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0091" t="183" r="17876" b="5590"/>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251857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2308324"/>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LOS MANDATOS DE DIOS PARA EL TRABAJO Y EL DESCANSO</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9402297-AE4D-C638-77F0-2A68E2C1BF71}"/>
              </a:ext>
            </a:extLst>
          </p:cNvPr>
          <p:cNvPicPr>
            <a:picLocks noChangeAspect="1"/>
          </p:cNvPicPr>
          <p:nvPr userDrawn="1"/>
        </p:nvPicPr>
        <p:blipFill>
          <a:blip r:embed="rId2">
            <a:extLst>
              <a:ext uri="{28A0092B-C50C-407E-A947-70E740481C1C}">
                <a14:useLocalDpi xmlns:a14="http://schemas.microsoft.com/office/drawing/2010/main" val="0"/>
              </a:ext>
            </a:extLst>
          </a:blip>
          <a:srcRect l="-366" r="26804"/>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TEMPORADAS RELIGIOSAS DE DESCANSO</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2A1456F-E768-9ABE-40AE-1F699626A535}"/>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099"/>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3" name="TextBox 2">
            <a:extLst>
              <a:ext uri="{FF2B5EF4-FFF2-40B4-BE49-F238E27FC236}">
                <a16:creationId xmlns:a16="http://schemas.microsoft.com/office/drawing/2014/main" id="{3FE8135B-7B9F-43EA-7B5F-5B7C246EBB7D}"/>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a:solidFill>
                  <a:srgbClr val="FFFFFF"/>
                </a:solidFill>
                <a:latin typeface="Franklin Gothic Medium" panose="020B0603020102020204" pitchFamily="34" charset="0"/>
              </a:rPr>
              <a:t>EL MINISTERIO </a:t>
            </a:r>
            <a:r>
              <a:rPr lang="en-US" sz="5499" b="0" i="1" spc="300" dirty="0">
                <a:solidFill>
                  <a:srgbClr val="FFFFFF"/>
                </a:solidFill>
                <a:latin typeface="Franklin Gothic Medium" panose="020B0603020102020204" pitchFamily="34" charset="0"/>
              </a:rPr>
              <a:t>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830997"/>
          </a:xfrm>
          <a:prstGeom prst="rect">
            <a:avLst/>
          </a:prstGeom>
          <a:noFill/>
        </p:spPr>
        <p:txBody>
          <a:bodyPr wrap="square">
            <a:spAutoFit/>
          </a:bodyPr>
          <a:lstStyle/>
          <a:p>
            <a:r>
              <a:rPr lang="en-US" sz="4800" dirty="0">
                <a:solidFill>
                  <a:schemeClr val="bg1">
                    <a:lumMod val="95000"/>
                  </a:schemeClr>
                </a:solidFill>
                <a:latin typeface="Franklin Gothic Medium" panose="020B0603020102020204" pitchFamily="34" charset="0"/>
              </a:rPr>
              <a:t>PREGUNTAS DE CONVERSACIÓN</a:t>
            </a:r>
            <a:endParaRPr lang="en-US" sz="48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6" name="TextBox 5">
            <a:extLst>
              <a:ext uri="{FF2B5EF4-FFF2-40B4-BE49-F238E27FC236}">
                <a16:creationId xmlns:a16="http://schemas.microsoft.com/office/drawing/2014/main" id="{B8FF0B69-146B-0A3C-5B3A-7D3ED7B6E68A}"/>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sp>
        <p:nvSpPr>
          <p:cNvPr id="8" name="AutoShape 7">
            <a:extLst>
              <a:ext uri="{FF2B5EF4-FFF2-40B4-BE49-F238E27FC236}">
                <a16:creationId xmlns:a16="http://schemas.microsoft.com/office/drawing/2014/main" id="{3F610FF4-2B60-ABC1-FB94-125F76CF7806}"/>
              </a:ext>
            </a:extLst>
          </p:cNvPr>
          <p:cNvSpPr/>
          <p:nvPr/>
        </p:nvSpPr>
        <p:spPr>
          <a:xfrm>
            <a:off x="9702445" y="4623373"/>
            <a:ext cx="8600872" cy="64008"/>
          </a:xfrm>
          <a:prstGeom prst="rect">
            <a:avLst/>
          </a:prstGeom>
          <a:solidFill>
            <a:srgbClr val="634359"/>
          </a:solidFill>
        </p:spPr>
        <p:txBody>
          <a:bodyPr/>
          <a:lstStyle/>
          <a:p>
            <a:endParaRPr lang="en-US"/>
          </a:p>
        </p:txBody>
      </p:sp>
      <p:sp>
        <p:nvSpPr>
          <p:cNvPr id="2" name="TextBox 1">
            <a:extLst>
              <a:ext uri="{FF2B5EF4-FFF2-40B4-BE49-F238E27FC236}">
                <a16:creationId xmlns:a16="http://schemas.microsoft.com/office/drawing/2014/main" id="{BF20D5F4-70F5-E868-A40B-955D4C120A89}"/>
              </a:ext>
            </a:extLst>
          </p:cNvPr>
          <p:cNvSpPr txBox="1"/>
          <p:nvPr userDrawn="1"/>
        </p:nvSpPr>
        <p:spPr>
          <a:xfrm>
            <a:off x="9702445" y="5048768"/>
            <a:ext cx="6567460" cy="2103140"/>
          </a:xfrm>
          <a:prstGeom prst="rect">
            <a:avLst/>
          </a:prstGeom>
        </p:spPr>
        <p:txBody>
          <a:bodyPr lIns="0" tIns="0" rIns="0" bIns="0" rtlCol="0" anchor="t">
            <a:spAutoFit/>
          </a:bodyPr>
          <a:lstStyle/>
          <a:p>
            <a:pPr>
              <a:lnSpc>
                <a:spcPts val="1919"/>
              </a:lnSpc>
            </a:pPr>
            <a:r>
              <a:rPr lang="es-ES_tradnl" sz="1499" spc="97" noProof="0" dirty="0">
                <a:solidFill>
                  <a:srgbClr val="FFFFFF"/>
                </a:solidFill>
                <a:latin typeface="Corbel" panose="020B0503020204020204" pitchFamily="34" charset="0"/>
              </a:rPr>
              <a:t>Las fotografías son propiedad de </a:t>
            </a:r>
            <a:r>
              <a:rPr lang="en-US" sz="1499" spc="97" dirty="0">
                <a:solidFill>
                  <a:srgbClr val="FFFFFF"/>
                </a:solidFill>
                <a:latin typeface="Corbel" panose="020B0503020204020204" pitchFamily="34" charset="0"/>
              </a:rPr>
              <a:t>GPH y Getty Images.</a:t>
            </a:r>
          </a:p>
          <a:p>
            <a:pPr>
              <a:lnSpc>
                <a:spcPts val="1919"/>
              </a:lnSpc>
            </a:pPr>
            <a:endParaRPr lang="en-US" sz="1499" spc="97" dirty="0">
              <a:solidFill>
                <a:srgbClr val="FFFFFF"/>
              </a:solidFill>
              <a:latin typeface="Corbel" panose="020B0503020204020204" pitchFamily="34" charset="0"/>
            </a:endParaRPr>
          </a:p>
          <a:p>
            <a:r>
              <a:rPr lang="es-ES_tradnl" sz="15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500" noProof="0" dirty="0">
              <a:solidFill>
                <a:schemeClr val="bg1"/>
              </a:solidFill>
              <a:effectLst/>
              <a:latin typeface="Minion Pro"/>
            </a:endParaRPr>
          </a:p>
          <a:p>
            <a:r>
              <a:rPr lang="es-ES_tradnl" sz="1500" noProof="0" dirty="0">
                <a:solidFill>
                  <a:schemeClr val="bg1"/>
                </a:solidFill>
                <a:effectLst/>
                <a:latin typeface="Minion Pro"/>
              </a:rPr>
              <a:t>El texto bíblico indicado con «</a:t>
            </a:r>
            <a:r>
              <a:rPr lang="es-ES_tradnl" sz="1500" cap="small" baseline="0" noProof="0" dirty="0" err="1">
                <a:solidFill>
                  <a:schemeClr val="bg1"/>
                </a:solidFill>
                <a:effectLst/>
                <a:latin typeface="Minion Pro"/>
              </a:rPr>
              <a:t>ntv</a:t>
            </a:r>
            <a:r>
              <a:rPr lang="es-ES_tradnl" sz="1500" noProof="0" dirty="0">
                <a:solidFill>
                  <a:schemeClr val="bg1"/>
                </a:solidFill>
                <a:effectLst/>
                <a:latin typeface="Minion Pro"/>
              </a:rPr>
              <a:t>» ha sido tomado de la Santa Biblia, Nueva Traducción Viviente, copyright © 2010. Usadas con permiso de Tyndale House </a:t>
            </a:r>
            <a:r>
              <a:rPr lang="es-ES_tradnl" sz="1500" noProof="0" dirty="0" err="1">
                <a:solidFill>
                  <a:schemeClr val="bg1"/>
                </a:solidFill>
                <a:effectLst/>
                <a:latin typeface="Minion Pro"/>
              </a:rPr>
              <a:t>Publishers</a:t>
            </a:r>
            <a:r>
              <a:rPr lang="es-ES_tradnl" sz="1500" noProof="0" dirty="0">
                <a:solidFill>
                  <a:schemeClr val="bg1"/>
                </a:solidFill>
                <a:effectLst/>
                <a:latin typeface="Minion Pro"/>
              </a:rPr>
              <a:t>, Carol </a:t>
            </a:r>
            <a:r>
              <a:rPr lang="es-ES_tradnl" sz="1500" noProof="0" dirty="0" err="1">
                <a:solidFill>
                  <a:schemeClr val="bg1"/>
                </a:solidFill>
                <a:effectLst/>
                <a:latin typeface="Minion Pro"/>
              </a:rPr>
              <a:t>Stream</a:t>
            </a:r>
            <a:r>
              <a:rPr lang="es-ES_tradnl" sz="1500" noProof="0" dirty="0">
                <a:solidFill>
                  <a:schemeClr val="bg1"/>
                </a:solidFill>
                <a:effectLst/>
                <a:latin typeface="Minion Pro"/>
              </a:rPr>
              <a:t>, Illinois 60188. Todos los derechos reservados.</a:t>
            </a:r>
          </a:p>
        </p:txBody>
      </p:sp>
      <p:sp>
        <p:nvSpPr>
          <p:cNvPr id="10" name="TextBox 9">
            <a:extLst>
              <a:ext uri="{FF2B5EF4-FFF2-40B4-BE49-F238E27FC236}">
                <a16:creationId xmlns:a16="http://schemas.microsoft.com/office/drawing/2014/main" id="{F8AB2807-A43D-951C-B24B-D0E24419A125}"/>
              </a:ext>
            </a:extLst>
          </p:cNvPr>
          <p:cNvSpPr txBox="1"/>
          <p:nvPr userDrawn="1"/>
        </p:nvSpPr>
        <p:spPr>
          <a:xfrm>
            <a:off x="9702445" y="2598378"/>
            <a:ext cx="6567460" cy="163455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a:t>
            </a:r>
            <a:r>
              <a:rPr lang="en-US" sz="2600" spc="169" dirty="0" err="1">
                <a:solidFill>
                  <a:srgbClr val="FFFFFF"/>
                </a:solidFill>
                <a:latin typeface="Franklin Gothic Medium" panose="020B0603020102020204" pitchFamily="34" charset="0"/>
              </a:rPr>
              <a:t>por</a:t>
            </a:r>
            <a:r>
              <a:rPr lang="en-US" sz="2600" spc="169" dirty="0">
                <a:solidFill>
                  <a:srgbClr val="FFFFFF"/>
                </a:solidFill>
                <a:latin typeface="Franklin Gothic Medium" panose="020B0603020102020204" pitchFamily="34" charset="0"/>
              </a:rPr>
              <a:t>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Todos </a:t>
            </a:r>
            <a:r>
              <a:rPr lang="en-US" sz="1613" b="0" i="1" spc="104" dirty="0" err="1">
                <a:solidFill>
                  <a:srgbClr val="FFFFFF"/>
                </a:solidFill>
                <a:latin typeface="Franklin Gothic Medium" panose="020B0603020102020204" pitchFamily="34" charset="0"/>
              </a:rPr>
              <a:t>los</a:t>
            </a:r>
            <a:r>
              <a:rPr lang="en-US" sz="1613" b="0" i="1" spc="104" dirty="0">
                <a:solidFill>
                  <a:srgbClr val="FFFFFF"/>
                </a:solidFill>
                <a:latin typeface="Franklin Gothic Medium" panose="020B0603020102020204" pitchFamily="34" charset="0"/>
              </a:rPr>
              <a:t> derechos </a:t>
            </a:r>
            <a:r>
              <a:rPr lang="en-US" sz="1613" b="0" i="1" spc="104" dirty="0" err="1">
                <a:solidFill>
                  <a:srgbClr val="FFFFFF"/>
                </a:solidFill>
                <a:latin typeface="Franklin Gothic Medium" panose="020B0603020102020204" pitchFamily="34" charset="0"/>
              </a:rPr>
              <a:t>reservados</a:t>
            </a:r>
            <a:r>
              <a:rPr lang="en-US" sz="1613" b="0" i="1" spc="104" dirty="0">
                <a:solidFill>
                  <a:srgbClr val="FFFFFF"/>
                </a:solidFill>
                <a:latin typeface="Franklin Gothic Medium" panose="020B0603020102020204" pitchFamily="34" charset="0"/>
              </a:rPr>
              <a:t>.</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8" name="Picture 7" descr="Close-up of a book open&#10;&#10;AI-generated content may be incorrect.">
            <a:extLst>
              <a:ext uri="{FF2B5EF4-FFF2-40B4-BE49-F238E27FC236}">
                <a16:creationId xmlns:a16="http://schemas.microsoft.com/office/drawing/2014/main" id="{2B2C526E-DE2E-B4B2-38E3-277BCF0234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905" y="1"/>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
        <p:nvSpPr>
          <p:cNvPr id="6" name="TextBox 5">
            <a:extLst>
              <a:ext uri="{FF2B5EF4-FFF2-40B4-BE49-F238E27FC236}">
                <a16:creationId xmlns:a16="http://schemas.microsoft.com/office/drawing/2014/main" id="{4B7542DF-6D33-6032-FC69-F9DAABC9DFA4}"/>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15—LEYES PARA EL TRABAJO Y EL DESCANSO</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1066800" y="4076700"/>
            <a:ext cx="86106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puede nuestra actitud hacia el trabajo formar parte de nuestro testimonio de Jesús?</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¿Qué lo ayuda a realizar su trabajo como un servicio al Señor, y no solo como un trabajo?</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64790" y="838184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Deuteronomio5:12–15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7191366"/>
            <a:ext cx="7160301" cy="1036887"/>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EL DESCANSO NOS RECUERDA LA OBRA DE DIOS</a:t>
            </a:r>
          </a:p>
        </p:txBody>
      </p:sp>
      <p:sp>
        <p:nvSpPr>
          <p:cNvPr id="2" name="TextBox 5">
            <a:extLst>
              <a:ext uri="{FF2B5EF4-FFF2-40B4-BE49-F238E27FC236}">
                <a16:creationId xmlns:a16="http://schemas.microsoft.com/office/drawing/2014/main" id="{346024BD-3ED6-60A0-0B3E-79331F9B5AF3}"/>
              </a:ext>
            </a:extLst>
          </p:cNvPr>
          <p:cNvSpPr txBox="1"/>
          <p:nvPr/>
        </p:nvSpPr>
        <p:spPr>
          <a:xfrm>
            <a:off x="9414305" y="6210300"/>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Génesis</a:t>
            </a:r>
            <a:r>
              <a:rPr lang="en-US" sz="3200" spc="169" dirty="0">
                <a:solidFill>
                  <a:srgbClr val="FFFFFF"/>
                </a:solidFill>
                <a:latin typeface="Franklin Gothic Medium" panose="020B0603020102020204" pitchFamily="34" charset="0"/>
              </a:rPr>
              <a:t> 2:5, 15; 3:17–19</a:t>
            </a:r>
          </a:p>
        </p:txBody>
      </p:sp>
      <p:sp>
        <p:nvSpPr>
          <p:cNvPr id="3" name="TextBox 6">
            <a:extLst>
              <a:ext uri="{FF2B5EF4-FFF2-40B4-BE49-F238E27FC236}">
                <a16:creationId xmlns:a16="http://schemas.microsoft.com/office/drawing/2014/main" id="{2E0AD862-E6F4-0786-1284-54F5E2789579}"/>
              </a:ext>
            </a:extLst>
          </p:cNvPr>
          <p:cNvSpPr txBox="1"/>
          <p:nvPr/>
        </p:nvSpPr>
        <p:spPr>
          <a:xfrm>
            <a:off x="9414305" y="5727512"/>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TRABAJO NO ES MALDICIÓN</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771900"/>
            <a:ext cx="86868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las personas necesitan momentos de descanso para considerar la obra de Dios como Creador y Redentor?</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puede Romanos 14:5–9 ayudar a los cristianos a decidir cómo observar el mandato de Dios de descansar?</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Levítico</a:t>
            </a:r>
            <a:r>
              <a:rPr lang="en-US" sz="3200" spc="169" dirty="0">
                <a:solidFill>
                  <a:srgbClr val="FFFFFF"/>
                </a:solidFill>
                <a:latin typeface="Franklin Gothic Medium" panose="020B0603020102020204" pitchFamily="34" charset="0"/>
              </a:rPr>
              <a:t> 23:4–8, 15, 21, 23–25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FIESTAS SEÑALADAS</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918448"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es difícil relajarse y descansar de verdad—en lo físico, mental, emocional y espiritual?</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demuestra confianza en Dios el equilibrio entre el trabajo y el descanso?</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err="1">
                <a:solidFill>
                  <a:srgbClr val="FFFFFF"/>
                </a:solidFill>
                <a:latin typeface="Franklin Gothic Medium" panose="020B0603020102020204" pitchFamily="34" charset="0"/>
              </a:rPr>
              <a:t>Levítico</a:t>
            </a:r>
            <a:r>
              <a:rPr lang="en-US" sz="3200" spc="169" dirty="0">
                <a:solidFill>
                  <a:srgbClr val="FFFFFF"/>
                </a:solidFill>
                <a:latin typeface="Franklin Gothic Medium" panose="020B0603020102020204" pitchFamily="34" charset="0"/>
              </a:rPr>
              <a:t> 23:26–32</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DÍA DE LA EXPIACIÓN</a:t>
            </a:r>
          </a:p>
        </p:txBody>
      </p:sp>
      <p:sp>
        <p:nvSpPr>
          <p:cNvPr id="2" name="TextBox 5">
            <a:extLst>
              <a:ext uri="{FF2B5EF4-FFF2-40B4-BE49-F238E27FC236}">
                <a16:creationId xmlns:a16="http://schemas.microsoft.com/office/drawing/2014/main" id="{4FD170D2-F658-903C-84E6-AA2C476F61E7}"/>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err="1">
                <a:solidFill>
                  <a:srgbClr val="FFFFFF"/>
                </a:solidFill>
                <a:latin typeface="Franklin Gothic Medium" panose="020B0603020102020204" pitchFamily="34" charset="0"/>
              </a:rPr>
              <a:t>Levítico</a:t>
            </a:r>
            <a:r>
              <a:rPr lang="en-US" sz="3200" spc="169" dirty="0">
                <a:solidFill>
                  <a:srgbClr val="FFFFFF"/>
                </a:solidFill>
                <a:latin typeface="Franklin Gothic Medium" panose="020B0603020102020204" pitchFamily="34" charset="0"/>
              </a:rPr>
              <a:t> 23:4–8, 15, 21, 23–25</a:t>
            </a:r>
          </a:p>
        </p:txBody>
      </p:sp>
      <p:sp>
        <p:nvSpPr>
          <p:cNvPr id="3" name="TextBox 6">
            <a:extLst>
              <a:ext uri="{FF2B5EF4-FFF2-40B4-BE49-F238E27FC236}">
                <a16:creationId xmlns:a16="http://schemas.microsoft.com/office/drawing/2014/main" id="{7EC98329-1961-AC2D-50B2-5FA3B6F443FC}"/>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FIESTAS SEÑALADAS</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9223248"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¿Por qué el verdadero descanso incluye elementos tanto físicos como espirituales?</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¿Qué podemos hacer para mostrar gratitud por el descanso que Jesús ha hecho posible?</a:t>
            </a:r>
          </a:p>
        </p:txBody>
      </p:sp>
    </p:spTree>
    <p:extLst>
      <p:ext uri="{BB962C8B-B14F-4D97-AF65-F5344CB8AC3E}">
        <p14:creationId xmlns:p14="http://schemas.microsoft.com/office/powerpoint/2010/main" val="5848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066800" y="3086100"/>
            <a:ext cx="7848600" cy="6093976"/>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Basándonos en el ejemplo de Dios durante la creación, reevalúe su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actitud hacia el valor tanto del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trabajo como del descanso. </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Identifique un principio detrás de los mandatos de Dios sobre el trabajo y el descanso, y decida cómo puede aplicarlo a su vida.</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Reconozca la provisión y el señorío de Dios practicando temporadas de descanso.</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829300"/>
            <a:ext cx="7906385" cy="1107996"/>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Una actitud correcta hacia el trabajo y el descanso los hace más gratificantes.</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80" y="3238500"/>
            <a:ext cx="7906385" cy="2277547"/>
          </a:xfrm>
          <a:prstGeom prst="rect">
            <a:avLst/>
          </a:prstGeom>
        </p:spPr>
        <p:txBody>
          <a:bodyPr wrap="square" lIns="0" tIns="0" rIns="0" bIns="0" rtlCol="0" anchor="t">
            <a:spAutoFit/>
          </a:bodyPr>
          <a:lstStyle/>
          <a:p>
            <a:pPr>
              <a:spcAft>
                <a:spcPts val="3000"/>
              </a:spcAft>
            </a:pPr>
            <a:r>
              <a:rPr lang="en-US" sz="6000" i="0">
                <a:solidFill>
                  <a:schemeClr val="bg1">
                    <a:lumMod val="95000"/>
                  </a:schemeClr>
                </a:solidFill>
                <a:latin typeface="Franklin Gothic Medium" panose="020B0603020102020204" pitchFamily="34" charset="0"/>
              </a:rPr>
              <a:t>LECCIÓN 16</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SABIDURÍA PARA EL TRABAJO Y EL DESCANSO</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A768D69D-B8B9-DF26-6CBD-45EAB3C02851}"/>
              </a:ext>
            </a:extLst>
          </p:cNvPr>
          <p:cNvSpPr txBox="1"/>
          <p:nvPr/>
        </p:nvSpPr>
        <p:spPr>
          <a:xfrm>
            <a:off x="9702445" y="5905500"/>
            <a:ext cx="7906385" cy="1107996"/>
          </a:xfrm>
          <a:prstGeom prst="rect">
            <a:avLst/>
          </a:prstGeom>
        </p:spPr>
        <p:txBody>
          <a:bodyPr wrap="square" lIns="0" tIns="0" rIns="0" bIns="0" rtlCol="0" anchor="t">
            <a:spAutoFit/>
          </a:bodyPr>
          <a:lstStyle/>
          <a:p>
            <a:r>
              <a:rPr lang="es-ES_tradnl" sz="3600" i="1" noProof="1">
                <a:solidFill>
                  <a:schemeClr val="bg1"/>
                </a:solidFill>
                <a:latin typeface="Corbel" panose="020B0503020204020204" pitchFamily="34" charset="0"/>
              </a:rPr>
              <a:t>Dios bendice el ritmo del </a:t>
            </a:r>
            <a:br>
              <a:rPr lang="es-ES_tradnl" sz="3600" i="1" noProof="1">
                <a:solidFill>
                  <a:schemeClr val="bg1"/>
                </a:solidFill>
                <a:latin typeface="Corbel" panose="020B0503020204020204" pitchFamily="34" charset="0"/>
              </a:rPr>
            </a:br>
            <a:r>
              <a:rPr lang="es-ES_tradnl" sz="3600" i="1" noProof="1">
                <a:solidFill>
                  <a:schemeClr val="bg1"/>
                </a:solidFill>
                <a:latin typeface="Corbel" panose="020B0503020204020204" pitchFamily="34" charset="0"/>
              </a:rPr>
              <a:t>trabajo y el descanso.</a:t>
            </a:r>
          </a:p>
        </p:txBody>
      </p:sp>
      <p:sp>
        <p:nvSpPr>
          <p:cNvPr id="5" name="TextBox 4">
            <a:extLst>
              <a:ext uri="{FF2B5EF4-FFF2-40B4-BE49-F238E27FC236}">
                <a16:creationId xmlns:a16="http://schemas.microsoft.com/office/drawing/2014/main" id="{5E5445E4-D828-F860-D1D1-8D0BC5111F0E}"/>
              </a:ext>
            </a:extLst>
          </p:cNvPr>
          <p:cNvSpPr txBox="1"/>
          <p:nvPr/>
        </p:nvSpPr>
        <p:spPr>
          <a:xfrm>
            <a:off x="9702445" y="3242726"/>
            <a:ext cx="6985355" cy="2277547"/>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15</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LEYES PARA EL TRABAJO Y EL DESCANSO</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4230522"/>
            <a:ext cx="7620000" cy="1661993"/>
          </a:xfrm>
          <a:prstGeom prst="rect">
            <a:avLst/>
          </a:prstGeom>
        </p:spPr>
        <p:txBody>
          <a:bodyPr wrap="square" lIns="0" tIns="0" rIns="0" bIns="0" rtlCol="0" anchor="ctr">
            <a:spAutoFit/>
          </a:bodyPr>
          <a:lstStyle/>
          <a:p>
            <a:r>
              <a:rPr lang="es-ES_tradnl" sz="3600" noProof="1">
                <a:solidFill>
                  <a:schemeClr val="bg1"/>
                </a:solidFill>
                <a:latin typeface="Corbel" panose="020B0503020204020204" pitchFamily="34" charset="0"/>
              </a:rPr>
              <a:t>Y acabó Dios en el día séptimo la obra que hizo; y reposó el día séptimo de toda la obra que hizo.</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(NTV)</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DIOS DESCANSÓ</a:t>
            </a:r>
          </a:p>
          <a:p>
            <a:pPr>
              <a:lnSpc>
                <a:spcPts val="3840"/>
              </a:lnSpc>
            </a:pPr>
            <a:r>
              <a:rPr lang="es-ES_tradnl" sz="3200" spc="160" noProof="1">
                <a:solidFill>
                  <a:srgbClr val="FFFFFF"/>
                </a:solidFill>
                <a:latin typeface="Franklin Gothic Medium" panose="020B0603020102020204" pitchFamily="34" charset="0"/>
              </a:rPr>
              <a:t>Génesis 1:1, 31 a 2:3</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9916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¿Qué ejemplos del trabajo y el descanso han influido más en su actitud y prácticas?</a:t>
            </a:r>
          </a:p>
          <a:p>
            <a:pPr marL="285750" indent="-285750">
              <a:buFont typeface="Arial" panose="020B0604020202020204" pitchFamily="34" charset="0"/>
              <a:buChar char="•"/>
            </a:pPr>
            <a:r>
              <a:rPr lang="es-ES_tradnl" sz="3600" noProof="1">
                <a:solidFill>
                  <a:schemeClr val="bg1"/>
                </a:solidFill>
                <a:latin typeface="Corbel" panose="020B0503020204020204" pitchFamily="34" charset="0"/>
              </a:rPr>
              <a:t>¿Cómo se compara el ejemplo de trabajo y descanso de Dios con la práctica de muchas personas hoy en día?</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Éxodo</a:t>
            </a:r>
            <a:r>
              <a:rPr lang="en-US" sz="3200" spc="169" dirty="0">
                <a:solidFill>
                  <a:srgbClr val="FFFFFF"/>
                </a:solidFill>
                <a:latin typeface="Franklin Gothic Medium" panose="020B0603020102020204" pitchFamily="34" charset="0"/>
              </a:rPr>
              <a:t> 20:8–11; 31:12–17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SIGUE EL EJEMPLO DE DIOS</a:t>
            </a:r>
          </a:p>
        </p:txBody>
      </p:sp>
      <p:sp>
        <p:nvSpPr>
          <p:cNvPr id="2" name="TextBox 6">
            <a:extLst>
              <a:ext uri="{FF2B5EF4-FFF2-40B4-BE49-F238E27FC236}">
                <a16:creationId xmlns:a16="http://schemas.microsoft.com/office/drawing/2014/main" id="{3350140F-C037-6B30-7EE2-9D6B7C6DD778}"/>
              </a:ext>
            </a:extLst>
          </p:cNvPr>
          <p:cNvSpPr txBox="1"/>
          <p:nvPr/>
        </p:nvSpPr>
        <p:spPr>
          <a:xfrm>
            <a:off x="9451299" y="5303520"/>
            <a:ext cx="7160301" cy="974626"/>
          </a:xfrm>
          <a:prstGeom prst="rect">
            <a:avLst/>
          </a:prstGeom>
        </p:spPr>
        <p:txBody>
          <a:bodyPr lIns="0" tIns="0" rIns="0" bIns="0" rtlCol="0" anchor="t">
            <a:spAutoFit/>
          </a:bodyPr>
          <a:lstStyle/>
          <a:p>
            <a:pPr>
              <a:lnSpc>
                <a:spcPts val="3840"/>
              </a:lnSpc>
            </a:pPr>
            <a:r>
              <a:rPr lang="es-ES_tradnl" sz="3200" spc="160" noProof="1">
                <a:solidFill>
                  <a:srgbClr val="FFFFFF"/>
                </a:solidFill>
                <a:latin typeface="Franklin Gothic Medium" panose="020B0603020102020204" pitchFamily="34" charset="0"/>
              </a:rPr>
              <a:t>DIOS DESCANSÓ</a:t>
            </a:r>
          </a:p>
          <a:p>
            <a:pPr>
              <a:lnSpc>
                <a:spcPts val="3840"/>
              </a:lnSpc>
            </a:pPr>
            <a:r>
              <a:rPr lang="es-ES_tradnl" sz="3200" spc="160" noProof="1">
                <a:solidFill>
                  <a:srgbClr val="FFFFFF"/>
                </a:solidFill>
                <a:latin typeface="Franklin Gothic Medium" panose="020B0603020102020204" pitchFamily="34" charset="0"/>
              </a:rPr>
              <a:t>Génesis 1:1, 31 a 2:3</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AAF32-23B1-636E-9036-80B24359501C}"/>
            </a:ext>
          </a:extLst>
        </p:cNvPr>
        <p:cNvGrpSpPr/>
        <p:nvPr/>
      </p:nvGrpSpPr>
      <p:grpSpPr>
        <a:xfrm>
          <a:off x="0" y="0"/>
          <a:ext cx="0" cy="0"/>
          <a:chOff x="0" y="0"/>
          <a:chExt cx="0" cy="0"/>
        </a:xfrm>
      </p:grpSpPr>
      <p:sp>
        <p:nvSpPr>
          <p:cNvPr id="2" name="Media Placeholder 2">
            <a:extLst>
              <a:ext uri="{FF2B5EF4-FFF2-40B4-BE49-F238E27FC236}">
                <a16:creationId xmlns:a16="http://schemas.microsoft.com/office/drawing/2014/main" id="{99174F5E-F77F-8E6F-2272-975F4E755DB6}"/>
              </a:ext>
            </a:extLst>
          </p:cNvPr>
          <p:cNvSpPr txBox="1">
            <a:spLocks/>
          </p:cNvSpPr>
          <p:nvPr/>
        </p:nvSpPr>
        <p:spPr>
          <a:xfrm>
            <a:off x="0" y="0"/>
            <a:ext cx="18288000" cy="10287000"/>
          </a:xfrm>
          <a:prstGeom prst="rect">
            <a:avLst/>
          </a:prstGeom>
        </p:spPr>
        <p:txBody>
          <a:bodyPr/>
          <a:lstStyle>
            <a:lvl1pPr marL="0" indent="0" algn="l" defTabSz="914400" rtl="0" eaLnBrk="1" latinLnBrk="0" hangingPunct="1">
              <a:spcBef>
                <a:spcPct val="20000"/>
              </a:spcBef>
              <a:buFont typeface="Arial" pitchFamily="34" charset="0"/>
              <a:buNone/>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Click to add video</a:t>
            </a:r>
          </a:p>
        </p:txBody>
      </p:sp>
    </p:spTree>
    <p:extLst>
      <p:ext uri="{BB962C8B-B14F-4D97-AF65-F5344CB8AC3E}">
        <p14:creationId xmlns:p14="http://schemas.microsoft.com/office/powerpoint/2010/main" val="875834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922776"/>
            <a:ext cx="8991600" cy="3323987"/>
          </a:xfrm>
          <a:prstGeom prst="rect">
            <a:avLst/>
          </a:prstGeom>
        </p:spPr>
        <p:txBody>
          <a:bodyPr wrap="square" lIns="0" tIns="0" rIns="0" bIns="0" rtlCol="0" anchor="t">
            <a:spAutoFit/>
          </a:bodyPr>
          <a:lstStyle/>
          <a:p>
            <a:pPr marL="571500" indent="-571500">
              <a:buFont typeface="Arial" panose="020B0604020202020204" pitchFamily="34" charset="0"/>
              <a:buChar char="•"/>
            </a:pPr>
            <a:r>
              <a:rPr lang="es-ES_tradnl" sz="3600" noProof="1">
                <a:solidFill>
                  <a:schemeClr val="bg1"/>
                </a:solidFill>
                <a:latin typeface="Corbel" panose="020B0503020204020204" pitchFamily="34" charset="0"/>
              </a:rPr>
              <a:t>Hay quienes equiparan el descanso con la pereza. ¿Hay alguna diferencia? De ser así, ¿cuál es?</a:t>
            </a:r>
          </a:p>
          <a:p>
            <a:pPr marL="571500" indent="-571500">
              <a:buFont typeface="Arial" panose="020B0604020202020204" pitchFamily="34" charset="0"/>
              <a:buChar char="•"/>
            </a:pPr>
            <a:r>
              <a:rPr lang="es-ES_tradnl" sz="3600" noProof="1">
                <a:solidFill>
                  <a:schemeClr val="bg1"/>
                </a:solidFill>
                <a:latin typeface="Corbel" panose="020B0503020204020204" pitchFamily="34" charset="0"/>
              </a:rPr>
              <a:t>¿Qué pasos puede dar para seguir mejor el ejemplo de Dios en cuanto al trabajo y </a:t>
            </a:r>
            <a:br>
              <a:rPr lang="es-ES_tradnl" sz="3600" noProof="1">
                <a:solidFill>
                  <a:schemeClr val="bg1"/>
                </a:solidFill>
                <a:latin typeface="Corbel" panose="020B0503020204020204" pitchFamily="34" charset="0"/>
              </a:rPr>
            </a:br>
            <a:r>
              <a:rPr lang="es-ES_tradnl" sz="3600" noProof="1">
                <a:solidFill>
                  <a:schemeClr val="bg1"/>
                </a:solidFill>
                <a:latin typeface="Corbel" panose="020B0503020204020204" pitchFamily="34" charset="0"/>
              </a:rPr>
              <a:t>al descanso?</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6210300"/>
            <a:ext cx="7160301" cy="498278"/>
          </a:xfrm>
          <a:prstGeom prst="rect">
            <a:avLst/>
          </a:prstGeom>
        </p:spPr>
        <p:txBody>
          <a:bodyPr lIns="0" tIns="0" rIns="0" bIns="0" rtlCol="0" anchor="t">
            <a:spAutoFit/>
          </a:bodyPr>
          <a:lstStyle/>
          <a:p>
            <a:pPr>
              <a:lnSpc>
                <a:spcPts val="4160"/>
              </a:lnSpc>
            </a:pPr>
            <a:r>
              <a:rPr lang="es-ES_tradnl" sz="3200" spc="169" noProof="1">
                <a:solidFill>
                  <a:srgbClr val="FFFFFF"/>
                </a:solidFill>
                <a:latin typeface="Franklin Gothic Medium" panose="020B0603020102020204" pitchFamily="34" charset="0"/>
              </a:rPr>
              <a:t>Génesis</a:t>
            </a:r>
            <a:r>
              <a:rPr lang="en-US" sz="3200" spc="169" dirty="0">
                <a:solidFill>
                  <a:srgbClr val="FFFFFF"/>
                </a:solidFill>
                <a:latin typeface="Franklin Gothic Medium" panose="020B0603020102020204" pitchFamily="34" charset="0"/>
              </a:rPr>
              <a:t> 2:5, 15; 3:17–19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727512"/>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TRABAJO NO ES MALDICIÓN</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12422</TotalTime>
  <Words>2274</Words>
  <Application>Microsoft Macintosh PowerPoint</Application>
  <PresentationFormat>Custom</PresentationFormat>
  <Paragraphs>120</Paragraphs>
  <Slides>20</Slides>
  <Notes>20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20</vt:i4>
      </vt:variant>
    </vt:vector>
  </HeadingPairs>
  <TitlesOfParts>
    <vt:vector size="31" baseType="lpstr">
      <vt:lpstr>Arial</vt:lpstr>
      <vt:lpstr>Calibri</vt:lpstr>
      <vt:lpstr>CenturyStd</vt:lpstr>
      <vt:lpstr>Corbel</vt:lpstr>
      <vt:lpstr>Franklin Gothic Book</vt:lpstr>
      <vt:lpstr>Franklin Gothic Medium</vt:lpstr>
      <vt:lpstr>Helvetica</vt:lpstr>
      <vt:lpstr>Minion Pro</vt:lpstr>
      <vt:lpstr>system-ui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Tobar, Malena</cp:lastModifiedBy>
  <cp:revision>7</cp:revision>
  <dcterms:created xsi:type="dcterms:W3CDTF">2023-08-11T18:12:45Z</dcterms:created>
  <dcterms:modified xsi:type="dcterms:W3CDTF">2026-04-15T16:36:16Z</dcterms:modified>
  <dc:identifier>DAEvRMTdTXk</dc:identifier>
</cp:coreProperties>
</file>