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5"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90"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A3598-03C7-6141-8CDB-582470FE8AE0}" v="3" dt="2026-08-04T01:58:15.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74" autoAdjust="0"/>
    <p:restoredTop sz="69413" autoAdjust="0"/>
  </p:normalViewPr>
  <p:slideViewPr>
    <p:cSldViewPr>
      <p:cViewPr varScale="1">
        <p:scale>
          <a:sx n="53" d="100"/>
          <a:sy n="53" d="100"/>
        </p:scale>
        <p:origin x="112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addSld modSld modMainMaster">
      <pc:chgData name="Arancibia, Janet" userId="7af9f458-d76d-4a32-8e0e-3ba54004c9ab" providerId="ADAL" clId="{61BEEF6B-B22F-5463-8E2A-7E001B17CFDA}" dt="2026-08-04T02:44:45.826" v="21" actId="680"/>
      <pc:docMkLst>
        <pc:docMk/>
      </pc:docMkLst>
      <pc:sldChg chg="modSp mod">
        <pc:chgData name="Arancibia, Janet" userId="7af9f458-d76d-4a32-8e0e-3ba54004c9ab" providerId="ADAL" clId="{61BEEF6B-B22F-5463-8E2A-7E001B17CFDA}" dt="2026-08-04T01:52:52.579" v="3" actId="20577"/>
        <pc:sldMkLst>
          <pc:docMk/>
          <pc:sldMk cId="1472856482" sldId="265"/>
        </pc:sldMkLst>
        <pc:spChg chg="mod">
          <ac:chgData name="Arancibia, Janet" userId="7af9f458-d76d-4a32-8e0e-3ba54004c9ab" providerId="ADAL" clId="{61BEEF6B-B22F-5463-8E2A-7E001B17CFDA}" dt="2026-08-04T01:52:52.579" v="3" actId="20577"/>
          <ac:spMkLst>
            <pc:docMk/>
            <pc:sldMk cId="1472856482" sldId="265"/>
            <ac:spMk id="2" creationId="{27514B45-0AA4-A677-8B7C-AB74AABC06F4}"/>
          </ac:spMkLst>
        </pc:spChg>
      </pc:sldChg>
      <pc:sldChg chg="modSp mod modNotesTx">
        <pc:chgData name="Arancibia, Janet" userId="7af9f458-d76d-4a32-8e0e-3ba54004c9ab" providerId="ADAL" clId="{61BEEF6B-B22F-5463-8E2A-7E001B17CFDA}" dt="2026-08-04T01:56:08.783" v="7" actId="20577"/>
        <pc:sldMkLst>
          <pc:docMk/>
          <pc:sldMk cId="3663860457" sldId="270"/>
        </pc:sldMkLst>
        <pc:spChg chg="mod">
          <ac:chgData name="Arancibia, Janet" userId="7af9f458-d76d-4a32-8e0e-3ba54004c9ab" providerId="ADAL" clId="{61BEEF6B-B22F-5463-8E2A-7E001B17CFDA}" dt="2026-08-04T01:56:03.958" v="6" actId="20577"/>
          <ac:spMkLst>
            <pc:docMk/>
            <pc:sldMk cId="3663860457" sldId="270"/>
            <ac:spMk id="2" creationId="{3202F1B0-561D-0E2D-233E-68C6D48A0990}"/>
          </ac:spMkLst>
        </pc:spChg>
      </pc:sldChg>
      <pc:sldChg chg="modNotesTx">
        <pc:chgData name="Arancibia, Janet" userId="7af9f458-d76d-4a32-8e0e-3ba54004c9ab" providerId="ADAL" clId="{61BEEF6B-B22F-5463-8E2A-7E001B17CFDA}" dt="2026-08-04T01:58:17.314" v="16" actId="20577"/>
        <pc:sldMkLst>
          <pc:docMk/>
          <pc:sldMk cId="2515943933" sldId="272"/>
        </pc:sldMkLst>
      </pc:sldChg>
      <pc:sldChg chg="modNotesTx">
        <pc:chgData name="Arancibia, Janet" userId="7af9f458-d76d-4a32-8e0e-3ba54004c9ab" providerId="ADAL" clId="{61BEEF6B-B22F-5463-8E2A-7E001B17CFDA}" dt="2026-08-04T01:53:59.826" v="4" actId="20577"/>
        <pc:sldMkLst>
          <pc:docMk/>
          <pc:sldMk cId="593240637" sldId="276"/>
        </pc:sldMkLst>
      </pc:sldChg>
      <pc:sldChg chg="modSp mod">
        <pc:chgData name="Arancibia, Janet" userId="7af9f458-d76d-4a32-8e0e-3ba54004c9ab" providerId="ADAL" clId="{61BEEF6B-B22F-5463-8E2A-7E001B17CFDA}" dt="2026-08-04T01:55:35.256" v="5" actId="20577"/>
        <pc:sldMkLst>
          <pc:docMk/>
          <pc:sldMk cId="1853337807" sldId="278"/>
        </pc:sldMkLst>
        <pc:spChg chg="mod">
          <ac:chgData name="Arancibia, Janet" userId="7af9f458-d76d-4a32-8e0e-3ba54004c9ab" providerId="ADAL" clId="{61BEEF6B-B22F-5463-8E2A-7E001B17CFDA}" dt="2026-08-04T01:55:35.256" v="5" actId="20577"/>
          <ac:spMkLst>
            <pc:docMk/>
            <pc:sldMk cId="1853337807" sldId="278"/>
            <ac:spMk id="3" creationId="{DBFC6CAD-4787-D29C-9066-E19B93CFC3EC}"/>
          </ac:spMkLst>
        </pc:spChg>
      </pc:sldChg>
      <pc:sldChg chg="modSp mod">
        <pc:chgData name="Arancibia, Janet" userId="7af9f458-d76d-4a32-8e0e-3ba54004c9ab" providerId="ADAL" clId="{61BEEF6B-B22F-5463-8E2A-7E001B17CFDA}" dt="2026-08-04T01:56:20.408" v="8" actId="20577"/>
        <pc:sldMkLst>
          <pc:docMk/>
          <pc:sldMk cId="463717971" sldId="279"/>
        </pc:sldMkLst>
        <pc:spChg chg="mod">
          <ac:chgData name="Arancibia, Janet" userId="7af9f458-d76d-4a32-8e0e-3ba54004c9ab" providerId="ADAL" clId="{61BEEF6B-B22F-5463-8E2A-7E001B17CFDA}" dt="2026-08-04T01:56:20.408" v="8" actId="20577"/>
          <ac:spMkLst>
            <pc:docMk/>
            <pc:sldMk cId="463717971" sldId="279"/>
            <ac:spMk id="2" creationId="{01A54E2C-C814-73DF-E414-610880B284E1}"/>
          </ac:spMkLst>
        </pc:spChg>
      </pc:sldChg>
      <pc:sldChg chg="new">
        <pc:chgData name="Arancibia, Janet" userId="7af9f458-d76d-4a32-8e0e-3ba54004c9ab" providerId="ADAL" clId="{61BEEF6B-B22F-5463-8E2A-7E001B17CFDA}" dt="2026-08-04T02:44:45.826" v="21" actId="680"/>
        <pc:sldMkLst>
          <pc:docMk/>
          <pc:sldMk cId="5186606" sldId="290"/>
        </pc:sldMkLst>
      </pc:sldChg>
      <pc:sldMasterChg chg="modSldLayout">
        <pc:chgData name="Arancibia, Janet" userId="7af9f458-d76d-4a32-8e0e-3ba54004c9ab" providerId="ADAL" clId="{61BEEF6B-B22F-5463-8E2A-7E001B17CFDA}" dt="2026-08-04T02:44:27.819" v="20" actId="1036"/>
        <pc:sldMasterMkLst>
          <pc:docMk/>
          <pc:sldMasterMk cId="0" sldId="2147483648"/>
        </pc:sldMasterMkLst>
        <pc:sldLayoutChg chg="modSp">
          <pc:chgData name="Arancibia, Janet" userId="7af9f458-d76d-4a32-8e0e-3ba54004c9ab" providerId="ADAL" clId="{61BEEF6B-B22F-5463-8E2A-7E001B17CFDA}" dt="2026-08-04T01:48:47.086" v="0"/>
          <pc:sldLayoutMkLst>
            <pc:docMk/>
            <pc:sldMasterMk cId="0" sldId="2147483648"/>
            <pc:sldLayoutMk cId="0" sldId="2147483655"/>
          </pc:sldLayoutMkLst>
          <pc:spChg chg="mod">
            <ac:chgData name="Arancibia, Janet" userId="7af9f458-d76d-4a32-8e0e-3ba54004c9ab" providerId="ADAL" clId="{61BEEF6B-B22F-5463-8E2A-7E001B17CFDA}" dt="2026-08-04T01:48:47.086" v="0"/>
            <ac:spMkLst>
              <pc:docMk/>
              <pc:sldMasterMk cId="0" sldId="2147483648"/>
              <pc:sldLayoutMk cId="0" sldId="2147483655"/>
              <ac:spMk id="10" creationId="{1D60B609-1854-27C2-E8FE-BC6F1E992E95}"/>
            </ac:spMkLst>
          </pc:spChg>
        </pc:sldLayoutChg>
        <pc:sldLayoutChg chg="modSp mod">
          <pc:chgData name="Arancibia, Janet" userId="7af9f458-d76d-4a32-8e0e-3ba54004c9ab" providerId="ADAL" clId="{61BEEF6B-B22F-5463-8E2A-7E001B17CFDA}" dt="2026-08-04T02:44:27.819" v="20" actId="1036"/>
          <pc:sldLayoutMkLst>
            <pc:docMk/>
            <pc:sldMasterMk cId="0" sldId="2147483648"/>
            <pc:sldLayoutMk cId="1379526535" sldId="2147483670"/>
          </pc:sldLayoutMkLst>
          <pc:spChg chg="mod">
            <ac:chgData name="Arancibia, Janet" userId="7af9f458-d76d-4a32-8e0e-3ba54004c9ab" providerId="ADAL" clId="{61BEEF6B-B22F-5463-8E2A-7E001B17CFDA}" dt="2026-08-04T02:44:27.819" v="20" actId="1036"/>
            <ac:spMkLst>
              <pc:docMk/>
              <pc:sldMasterMk cId="0" sldId="2147483648"/>
              <pc:sldLayoutMk cId="1379526535" sldId="2147483670"/>
              <ac:spMk id="14" creationId="{5A85947C-834A-B7FB-4358-D0DC907EF070}"/>
            </ac:spMkLst>
          </pc:spChg>
        </pc:sldLayoutChg>
      </pc:sldMasterChg>
      <pc:sldMasterChg chg="modSldLayout">
        <pc:chgData name="Arancibia, Janet" userId="7af9f458-d76d-4a32-8e0e-3ba54004c9ab" providerId="ADAL" clId="{61BEEF6B-B22F-5463-8E2A-7E001B17CFDA}" dt="2026-08-04T01:49:39.228" v="2" actId="20577"/>
        <pc:sldMasterMkLst>
          <pc:docMk/>
          <pc:sldMasterMk cId="2113399045" sldId="2147483660"/>
        </pc:sldMasterMkLst>
        <pc:sldLayoutChg chg="modSp mod">
          <pc:chgData name="Arancibia, Janet" userId="7af9f458-d76d-4a32-8e0e-3ba54004c9ab" providerId="ADAL" clId="{61BEEF6B-B22F-5463-8E2A-7E001B17CFDA}" dt="2026-08-04T01:49:39.228" v="2"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8-04T01:49:39.228" v="2" actId="20577"/>
            <ac:spMkLst>
              <pc:docMk/>
              <pc:sldMasterMk cId="2113399045" sldId="2147483660"/>
              <pc:sldLayoutMk cId="3347925749" sldId="2147483663"/>
              <ac:spMk id="2" creationId="{3E4BEF51-4958-2B9C-52BA-142C49F3243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En la antigüedad, las batallas se decidían ocasionalmente en combates uno contra uno entre los mejores guerreros de cada bando. Una victoria individual significaba la victoria de todo el ejército o la comunidad (como David y Goliat). De manera similar, las naciones democráticas eligen legisladores para representar a grupos más grandes de personas. Estos hablan y votan en nombre de sus comunidades.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inicial—Frente a frente</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El grupo elige a un alumno para enfrentarse al maestro en un concurso de miradas. Si el alumno gana, el maestro traerá una merienda la próxima semana. Si el maestro gana, solo habrá agua tibia para todos. (Modifique los detalles según su situación. La cuestión es que una persona represente los intereses de todo el grupo).</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Las monarquías antiguas —como Israel y Judá— no contaban con el tipo de controles y equilibrio de poderes que tienen las democracias modernas. Por lo tanto, las decisiones de los gobernantes —ya fueran justas o pecaminosas— afectaban el rumbo de su nación de maneras aun mayores. Según ordenaba el rey, así hacía el pueblo, o la mayoría. Samuel tenía buenas razones para advertir a los israelitas sobre pedir un rey (1 Samuel 8:10–18). El poder y el dinero pueden corromper rápidamente el corazón de las personas. Pocos pueden asumir tal responsabilidad con sabiduría y gracia, y es peligroso cuando el destino de una nación depende de las decisiones de una sola persona.</a:t>
            </a: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21:10–16; 23:26, 27</a:t>
            </a:r>
          </a:p>
          <a:p>
            <a:endParaRPr lang="es-ES_tradnl" b="1" noProof="0" dirty="0">
              <a:effectLst/>
            </a:endParaRPr>
          </a:p>
          <a:p>
            <a:r>
              <a:rPr lang="es-ES_tradnl" sz="1200" b="1" i="0" kern="1200" baseline="30000" dirty="0">
                <a:solidFill>
                  <a:schemeClr val="tx1"/>
                </a:solidFill>
                <a:effectLst/>
                <a:latin typeface="+mn-lt"/>
                <a:ea typeface="+mn-ea"/>
                <a:cs typeface="+mn-cs"/>
              </a:rPr>
              <a:t>10 </a:t>
            </a:r>
            <a:r>
              <a:rPr lang="es-ES_tradnl" sz="1200" b="0" i="0" kern="1200" dirty="0">
                <a:solidFill>
                  <a:schemeClr val="tx1"/>
                </a:solidFill>
                <a:effectLst/>
                <a:latin typeface="+mn-lt"/>
                <a:ea typeface="+mn-ea"/>
                <a:cs typeface="+mn-cs"/>
              </a:rPr>
              <a:t>Habló, pues, Jehová por medio de sus siervos los profetas, diciendo: </a:t>
            </a:r>
            <a:r>
              <a:rPr lang="es-ES_tradnl" sz="1200" b="1" i="0" kern="1200" baseline="30000" dirty="0">
                <a:solidFill>
                  <a:schemeClr val="tx1"/>
                </a:solidFill>
                <a:effectLst/>
                <a:latin typeface="+mn-lt"/>
                <a:ea typeface="+mn-ea"/>
                <a:cs typeface="+mn-cs"/>
              </a:rPr>
              <a:t>11 </a:t>
            </a:r>
            <a:r>
              <a:rPr lang="es-ES_tradnl" sz="1200" b="0" i="0" kern="1200" dirty="0">
                <a:solidFill>
                  <a:schemeClr val="tx1"/>
                </a:solidFill>
                <a:effectLst/>
                <a:latin typeface="+mn-lt"/>
                <a:ea typeface="+mn-ea"/>
                <a:cs typeface="+mn-cs"/>
              </a:rPr>
              <a:t>Por cuanto Manasés rey de Judá ha hecho estas abominaciones, y ha hecho más mal que todo lo que hicieron los amorreos que fueron antes de él, y también ha hecho pecar a Judá con sus ídolos; </a:t>
            </a:r>
            <a:r>
              <a:rPr lang="es-ES_tradnl" sz="1200" b="1" i="0" kern="1200" baseline="30000" dirty="0">
                <a:solidFill>
                  <a:schemeClr val="tx1"/>
                </a:solidFill>
                <a:effectLst/>
                <a:latin typeface="+mn-lt"/>
                <a:ea typeface="+mn-ea"/>
                <a:cs typeface="+mn-cs"/>
              </a:rPr>
              <a:t>12 </a:t>
            </a:r>
            <a:r>
              <a:rPr lang="es-ES_tradnl" sz="1200" b="0" i="0" kern="1200" dirty="0">
                <a:solidFill>
                  <a:schemeClr val="tx1"/>
                </a:solidFill>
                <a:effectLst/>
                <a:latin typeface="+mn-lt"/>
                <a:ea typeface="+mn-ea"/>
                <a:cs typeface="+mn-cs"/>
              </a:rPr>
              <a:t>por tanto, así ha dicho Jehová el Dios de Israel: He aquí yo traigo tal mal sobre Jerusalén y sobre Judá, que al que lo oyere le retiñirán ambos oídos. </a:t>
            </a:r>
            <a:r>
              <a:rPr lang="es-ES_tradnl" sz="1200" b="1" i="0" kern="1200" baseline="30000" dirty="0">
                <a:solidFill>
                  <a:schemeClr val="tx1"/>
                </a:solidFill>
                <a:effectLst/>
                <a:latin typeface="+mn-lt"/>
                <a:ea typeface="+mn-ea"/>
                <a:cs typeface="+mn-cs"/>
              </a:rPr>
              <a:t>13 </a:t>
            </a:r>
            <a:r>
              <a:rPr lang="es-ES_tradnl" sz="1200" b="0" i="0" kern="1200" dirty="0">
                <a:solidFill>
                  <a:schemeClr val="tx1"/>
                </a:solidFill>
                <a:effectLst/>
                <a:latin typeface="+mn-lt"/>
                <a:ea typeface="+mn-ea"/>
                <a:cs typeface="+mn-cs"/>
              </a:rPr>
              <a:t>Y extenderé sobre Jerusalén el cordel de Samaria y la plomada de la casa de Acab; y limpiaré a Jerusalén como se limpia un plato, que se friega y se vuelve boca abajo. </a:t>
            </a:r>
            <a:r>
              <a:rPr lang="es-ES_tradnl" sz="1200" b="1" i="0" kern="1200" baseline="30000" dirty="0">
                <a:solidFill>
                  <a:schemeClr val="tx1"/>
                </a:solidFill>
                <a:effectLst/>
                <a:latin typeface="+mn-lt"/>
                <a:ea typeface="+mn-ea"/>
                <a:cs typeface="+mn-cs"/>
              </a:rPr>
              <a:t>14 </a:t>
            </a:r>
            <a:r>
              <a:rPr lang="es-ES_tradnl" sz="1200" b="0" i="0" kern="1200" dirty="0">
                <a:solidFill>
                  <a:schemeClr val="tx1"/>
                </a:solidFill>
                <a:effectLst/>
                <a:latin typeface="+mn-lt"/>
                <a:ea typeface="+mn-ea"/>
                <a:cs typeface="+mn-cs"/>
              </a:rPr>
              <a:t>Y desampararé el resto de mi heredad, y lo entregaré en manos de sus enemigos; y serán para presa y despojo de todos sus adversarios; </a:t>
            </a:r>
            <a:r>
              <a:rPr lang="es-ES_tradnl" sz="1200" b="1" i="0" kern="1200" baseline="30000" dirty="0">
                <a:solidFill>
                  <a:schemeClr val="tx1"/>
                </a:solidFill>
                <a:effectLst/>
                <a:latin typeface="+mn-lt"/>
                <a:ea typeface="+mn-ea"/>
                <a:cs typeface="+mn-cs"/>
              </a:rPr>
              <a:t>15 </a:t>
            </a:r>
            <a:r>
              <a:rPr lang="es-ES_tradnl" sz="1200" b="0" i="0" kern="1200" dirty="0">
                <a:solidFill>
                  <a:schemeClr val="tx1"/>
                </a:solidFill>
                <a:effectLst/>
                <a:latin typeface="+mn-lt"/>
                <a:ea typeface="+mn-ea"/>
                <a:cs typeface="+mn-cs"/>
              </a:rPr>
              <a:t>por cuanto han hecho lo malo ante mis ojos, y me han provocado a ira, desde el día que sus padres salieron de Egipto hasta hoy.</a:t>
            </a:r>
          </a:p>
          <a:p>
            <a:r>
              <a:rPr lang="es-ES_tradnl" sz="1200" b="1" i="0" kern="1200" baseline="30000" dirty="0">
                <a:solidFill>
                  <a:schemeClr val="tx1"/>
                </a:solidFill>
                <a:effectLst/>
                <a:latin typeface="+mn-lt"/>
                <a:ea typeface="+mn-ea"/>
                <a:cs typeface="+mn-cs"/>
              </a:rPr>
              <a:t>16 </a:t>
            </a:r>
            <a:r>
              <a:rPr lang="es-ES_tradnl" sz="1200" b="0" i="0" kern="1200" dirty="0">
                <a:solidFill>
                  <a:schemeClr val="tx1"/>
                </a:solidFill>
                <a:effectLst/>
                <a:latin typeface="+mn-lt"/>
                <a:ea typeface="+mn-ea"/>
                <a:cs typeface="+mn-cs"/>
              </a:rPr>
              <a:t>Fuera de esto, derramó Manasés mucha sangre inocente en gran manera, hasta llenar a Jerusalén de extremo a extremo; además de su pecado con que hizo pecar a Judá, para que hiciese lo malo ante los ojos de Jehová.</a:t>
            </a:r>
          </a:p>
          <a:p>
            <a:endParaRPr lang="es-ES_tradnl" sz="1200" b="0" i="0" kern="1200" dirty="0">
              <a:solidFill>
                <a:schemeClr val="tx1"/>
              </a:solidFill>
              <a:effectLst/>
              <a:latin typeface="+mn-lt"/>
              <a:ea typeface="+mn-ea"/>
              <a:cs typeface="+mn-cs"/>
            </a:endParaRPr>
          </a:p>
          <a:p>
            <a:r>
              <a:rPr lang="es-ES_tradnl" sz="1200" b="1" i="0" kern="1200" baseline="30000" dirty="0">
                <a:solidFill>
                  <a:schemeClr val="tx1"/>
                </a:solidFill>
                <a:effectLst/>
                <a:latin typeface="+mn-lt"/>
                <a:ea typeface="+mn-ea"/>
                <a:cs typeface="+mn-cs"/>
              </a:rPr>
              <a:t>26 </a:t>
            </a:r>
            <a:r>
              <a:rPr lang="es-ES_tradnl" sz="1200" b="0" i="0" kern="1200" dirty="0">
                <a:solidFill>
                  <a:schemeClr val="tx1"/>
                </a:solidFill>
                <a:effectLst/>
                <a:latin typeface="+mn-lt"/>
                <a:ea typeface="+mn-ea"/>
                <a:cs typeface="+mn-cs"/>
              </a:rPr>
              <a:t>Con todo eso, Jehová no desistió del ardor con que su gran ira se había encendido contra Judá, por todas las provocaciones con que Manasés le había irritado. </a:t>
            </a:r>
            <a:r>
              <a:rPr lang="es-ES_tradnl" sz="1200" b="1" i="0" kern="1200" baseline="30000" dirty="0">
                <a:solidFill>
                  <a:schemeClr val="tx1"/>
                </a:solidFill>
                <a:effectLst/>
                <a:latin typeface="+mn-lt"/>
                <a:ea typeface="+mn-ea"/>
                <a:cs typeface="+mn-cs"/>
              </a:rPr>
              <a:t>27 </a:t>
            </a:r>
            <a:r>
              <a:rPr lang="es-ES_tradnl" sz="1200" b="0" i="0" kern="1200" dirty="0">
                <a:solidFill>
                  <a:schemeClr val="tx1"/>
                </a:solidFill>
                <a:effectLst/>
                <a:latin typeface="+mn-lt"/>
                <a:ea typeface="+mn-ea"/>
                <a:cs typeface="+mn-cs"/>
              </a:rPr>
              <a:t>Y dijo Jehová: También quitaré de mi presencia a Judá, como quité a Israel, y desecharé a esta ciudad que había escogido, a Jerusalén, y a la casa de la cual había yo dicho: Mi nombre estará allí.</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La necesidad de limpieza </a:t>
            </a:r>
            <a:r>
              <a:rPr lang="es-ES_tradnl" b="0" noProof="0" dirty="0">
                <a:solidFill>
                  <a:srgbClr val="141413"/>
                </a:solidFill>
                <a:effectLst/>
                <a:highlight>
                  <a:srgbClr val="00FFFF"/>
                </a:highlight>
                <a:latin typeface="Helvetica" pitchFamily="2" charset="0"/>
              </a:rPr>
              <a:t>• pg. 15,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Dios comparó a Jerusalén con un plato que había que lavar y dejar secar.</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Crónicas 34:1–8</a:t>
            </a:r>
          </a:p>
          <a:p>
            <a:endParaRPr lang="es-ES_tradnl" b="1" noProof="0" dirty="0">
              <a:effectLst/>
            </a:endParaRPr>
          </a:p>
          <a:p>
            <a:r>
              <a:rPr lang="es-ES_tradnl" sz="1200" b="0" i="0" kern="1200" noProof="0" dirty="0">
                <a:solidFill>
                  <a:schemeClr val="tx1"/>
                </a:solidFill>
                <a:effectLst/>
                <a:latin typeface="+mn-lt"/>
                <a:ea typeface="+mn-ea"/>
                <a:cs typeface="+mn-cs"/>
              </a:rPr>
              <a:t>De ocho años era Josías cuando comenzó a reinar, y treinta y un años reinó en Jerusalén.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Este hizo lo recto ante los ojos de Jehová, y anduvo en los caminos de David su padre, sin apartarse a la derecha ni a la izquierda.</a:t>
            </a:r>
          </a:p>
          <a:p>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A los ocho años de su reinado, siendo aún muchacho, comenzó a buscar al Dios de David su padre; y a los doce años comenzó a limpiar a Judá y a Jerusalén de los lugares altos, imágenes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esculturas, e imágenes fundidas.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Y derribaron delante de él los altares de los </a:t>
            </a:r>
            <a:r>
              <a:rPr lang="es-ES_tradnl" sz="1200" b="0" i="0" kern="1200" noProof="0" dirty="0" err="1">
                <a:solidFill>
                  <a:schemeClr val="tx1"/>
                </a:solidFill>
                <a:effectLst/>
                <a:latin typeface="+mn-lt"/>
                <a:ea typeface="+mn-ea"/>
                <a:cs typeface="+mn-cs"/>
              </a:rPr>
              <a:t>baales</a:t>
            </a:r>
            <a:r>
              <a:rPr lang="es-ES_tradnl" sz="1200" b="0" i="0" kern="1200" noProof="0" dirty="0">
                <a:solidFill>
                  <a:schemeClr val="tx1"/>
                </a:solidFill>
                <a:effectLst/>
                <a:latin typeface="+mn-lt"/>
                <a:ea typeface="+mn-ea"/>
                <a:cs typeface="+mn-cs"/>
              </a:rPr>
              <a:t>, e hizo pedazos las imágenes del sol, que estaban puestas encima; despedazó también las imágenes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las esculturas y estatuas fundidas, y las desmenuzó, y esparció el polvo sobre los sepulcros de los que les habían ofrecido sacrificios.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Quemó además los huesos de los sacerdotes sobre sus altares, y limpió a Judá y a Jerusalén.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Lo mismo hizo en las ciudades de Manasés, Efraín, Simeón y hasta Neftalí, y en los lugares asolados alrededor.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Y cuando hubo derribado los altares y las imágenes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y quebrado y desmenuzado las esculturas, y destruido todos los ídolos por toda la tierra de Israel, volvió a Jerusalén.</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Etapas de crecimiento </a:t>
            </a:r>
            <a:r>
              <a:rPr lang="es-ES_tradnl" b="0" noProof="0" dirty="0">
                <a:solidFill>
                  <a:srgbClr val="141413"/>
                </a:solidFill>
                <a:effectLst/>
                <a:highlight>
                  <a:srgbClr val="00FFFF"/>
                </a:highlight>
                <a:latin typeface="Helvetica" pitchFamily="2" charset="0"/>
              </a:rPr>
              <a:t>• pg. 15,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highlight>
                  <a:srgbClr val="00FFFF"/>
                </a:highlight>
                <a:latin typeface="+mn-lt"/>
                <a:ea typeface="+mn-ea"/>
                <a:cs typeface="+mn-cs"/>
              </a:rPr>
              <a:t>Los alumnos pueden usar este Josías atravesó varias etapas de devoción personal y crecimiento espiritual. Los alumnos reflexionarán sobre sus propias etapas de crecimiento y establecerán metas espirituales.</a:t>
            </a:r>
          </a:p>
          <a:p>
            <a:r>
              <a:rPr lang="es-ES_tradnl" sz="1200" kern="1200" dirty="0">
                <a:solidFill>
                  <a:schemeClr val="tx1"/>
                </a:solidFill>
                <a:effectLst/>
                <a:highlight>
                  <a:srgbClr val="00FFFF"/>
                </a:highlight>
                <a:latin typeface="+mn-lt"/>
                <a:ea typeface="+mn-ea"/>
                <a:cs typeface="+mn-cs"/>
              </a:rPr>
              <a:t> del reino dividido durante las próximas semanas de estudio.</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effectLst/>
              </a:rPr>
              <a:t>2 Crónicas 34:29–33</a:t>
            </a:r>
          </a:p>
          <a:p>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Entonces el rey envió y reunió a todos los ancianos de Judá y de Jerusalén.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subió el rey a la casa de Jehová, y con él todos los varones de Judá, y los moradores de Jerusalén, los sacerdotes, los levitas y todo el pueblo, desde el mayor hasta el más pequeño; y leyó a oídos de ellos todas las palabras del libro del pacto que había sido hallado en la casa de Jehová.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Y estando el rey en pie en su sitio, hizo delante de Jehová pacto de caminar en </a:t>
            </a:r>
            <a:r>
              <a:rPr lang="es-ES_tradnl" sz="1200" b="0" i="0" kern="1200" noProof="0" dirty="0" err="1">
                <a:solidFill>
                  <a:schemeClr val="tx1"/>
                </a:solidFill>
                <a:effectLst/>
                <a:latin typeface="+mn-lt"/>
                <a:ea typeface="+mn-ea"/>
                <a:cs typeface="+mn-cs"/>
              </a:rPr>
              <a:t>pos</a:t>
            </a:r>
            <a:r>
              <a:rPr lang="es-ES_tradnl" sz="1200" b="0" i="0" kern="1200" noProof="0" dirty="0">
                <a:solidFill>
                  <a:schemeClr val="tx1"/>
                </a:solidFill>
                <a:effectLst/>
                <a:latin typeface="+mn-lt"/>
                <a:ea typeface="+mn-ea"/>
                <a:cs typeface="+mn-cs"/>
              </a:rPr>
              <a:t> de Jehová y de guardar sus mandamientos, sus testimonios y sus estatutos, con todo su corazón y con toda su alma, poniendo por obra las palabras del pacto que estaban escritas en aquel libro.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E hizo que se obligaran a ello todos los que estaban en Jerusalén y en Benjamín; y los moradores de Jerusalén hicieron conforme al pacto de Dios, del Dios de sus padres.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Y quitó Josías todas las abominaciones de toda la tierra de los hijos de Israel, e hizo que todos los que se hallaban en Israel sirviesen a Jehová su Dios. No se apartaron de en </a:t>
            </a:r>
            <a:r>
              <a:rPr lang="es-ES_tradnl" sz="1200" b="0" i="0" kern="1200" noProof="0" dirty="0" err="1">
                <a:solidFill>
                  <a:schemeClr val="tx1"/>
                </a:solidFill>
                <a:effectLst/>
                <a:latin typeface="+mn-lt"/>
                <a:ea typeface="+mn-ea"/>
                <a:cs typeface="+mn-cs"/>
              </a:rPr>
              <a:t>pos</a:t>
            </a:r>
            <a:r>
              <a:rPr lang="es-ES_tradnl" sz="1200" b="0" i="0" kern="1200" noProof="0" dirty="0">
                <a:solidFill>
                  <a:schemeClr val="tx1"/>
                </a:solidFill>
                <a:effectLst/>
                <a:latin typeface="+mn-lt"/>
                <a:ea typeface="+mn-ea"/>
                <a:cs typeface="+mn-cs"/>
              </a:rPr>
              <a:t> de Jehová el Dios de sus padres, todo el tiempo que él vivió.</a:t>
            </a:r>
            <a:endParaRPr lang="es-ES_tradnl" sz="1200" b="0" i="0" kern="1200" noProof="0" dirty="0">
              <a:solidFill>
                <a:srgbClr val="000000"/>
              </a:solidFill>
              <a:effectLst/>
              <a:latin typeface="system-ui"/>
              <a:ea typeface="+mn-ea"/>
              <a:cs typeface="+mn-cs"/>
            </a:endParaRPr>
          </a:p>
          <a:p>
            <a:endParaRPr lang="es-ES_tradnl" b="0" i="0" noProof="0" dirty="0">
              <a:solidFill>
                <a:srgbClr val="000000"/>
              </a:solidFill>
              <a:effectLst/>
              <a:latin typeface="system-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1" kern="1200" noProof="0">
                <a:solidFill>
                  <a:schemeClr val="tx1"/>
                </a:solidFill>
                <a:effectLst/>
                <a:latin typeface="+mn-lt"/>
                <a:ea typeface="+mn-ea"/>
                <a:cs typeface="+mn-cs"/>
              </a:rPr>
              <a:t>2 Reyes 23:24,25</a:t>
            </a:r>
            <a:endParaRPr lang="es-ES_tradnl" b="0" i="0" noProof="0" dirty="0">
              <a:solidFill>
                <a:srgbClr val="000000"/>
              </a:solidFill>
              <a:effectLst/>
              <a:latin typeface="system-ui"/>
            </a:endParaRPr>
          </a:p>
          <a:p>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Asimismo barrió Josías a los encantadores, adivinos y </a:t>
            </a:r>
            <a:r>
              <a:rPr lang="es-ES_tradnl" sz="1200" b="0" i="0" kern="1200" noProof="0" dirty="0" err="1">
                <a:solidFill>
                  <a:schemeClr val="tx1"/>
                </a:solidFill>
                <a:effectLst/>
                <a:latin typeface="+mn-lt"/>
                <a:ea typeface="+mn-ea"/>
                <a:cs typeface="+mn-cs"/>
              </a:rPr>
              <a:t>terafines</a:t>
            </a:r>
            <a:r>
              <a:rPr lang="es-ES_tradnl" sz="1200" b="0" i="0" kern="1200" noProof="0" dirty="0">
                <a:solidFill>
                  <a:schemeClr val="tx1"/>
                </a:solidFill>
                <a:effectLst/>
                <a:latin typeface="+mn-lt"/>
                <a:ea typeface="+mn-ea"/>
                <a:cs typeface="+mn-cs"/>
              </a:rPr>
              <a:t>, y todas las abominaciones que se veían en la tierra de Judá y en Jerusalén, para cumplir las palabras de la ley que estaban escritas en el libro que el sacerdote Hilcías había hallado en la casa de Jehová.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No hubo otro rey antes de él, que se convirtiese a Jehová de todo su corazón, de toda su alma y de todas sus fuerzas, conforme a toda la ley de Moisés; ni después de él nació otro igual.</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Ni siquiera los líderes más grandes de la historia de Israel guiaron al pueblo a una devoción a Dios porque ellos estuvieran libres de pecado. Por eso Jesús vino a la tierra como la verdadera Palabra de Dios y el supremo Rey Justo. Él poda nuestra injusticia y multiplica el fruto del Espíritu en nuestra vida. Nos guía «por sendas de justicia por amor de su nombre» (Salmo 23:3). A medida que seguimos a Jesús, también podemos guiar a otros a ser cada vez más fieles a Él.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2 Reyes 21:2 a 23:37; 2 Crónicas 14:1 a 16:14; 34:1–33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aprenderán cómo los reyes de Judá guiaron a la nación hacia la justicia o la idolatría.</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que los libros históricos del Antiguo Testamento son parte de una historia mayor y unificada que apunta hacia Jesús.</a:t>
            </a:r>
          </a:p>
          <a:p>
            <a:pPr marL="685800" lvl="1" indent="-228600">
              <a:buFont typeface="+mj-lt"/>
              <a:buAutoNum type="arabicPeriod"/>
            </a:pPr>
            <a:r>
              <a:rPr lang="es-ES_tradnl" sz="800" kern="1200" dirty="0">
                <a:solidFill>
                  <a:schemeClr val="tx1"/>
                </a:solidFill>
                <a:effectLst/>
                <a:latin typeface="+mn-lt"/>
                <a:ea typeface="+mn-ea"/>
                <a:cs typeface="+mn-cs"/>
              </a:rPr>
              <a:t>Los alumnos procurarán vivir con justicia y rectitud, sabiendo que sus decisiones influyen en las personas que los rodean.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Crónicas 14:2–13</a:t>
            </a:r>
          </a:p>
          <a:p>
            <a:endParaRPr lang="es-ES_tradnl" b="1" noProof="0" dirty="0">
              <a:effectLst/>
            </a:endParaRPr>
          </a:p>
          <a:p>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E hizo Asa lo bueno y lo recto ante los ojos de Jehová su Dios.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Porque quitó los altares del culto extraño, y los lugares altos; quebró las imágenes, y destruyó los símbolos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y mandó a Judá que buscase a Jehová el Dios de sus padres, y pusiese por obra la ley y sus mandamientos.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Quitó asimismo de todas las ciudades de Judá los lugares altos y las imágenes; y estuvo el reino en paz bajo su reinado.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Y edificó ciudades fortificadas en Judá, por cuanto había paz en la tierra, y no había guerra contra él en aquellos tiempos; porque Jehová le había dado paz.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Dijo, por tanto, a Judá: Edifiquemos estas ciudades, y cerquémoslas de muros con torres, puertas y barras, ya que la tierra es nuestra; porque hemos buscado a Jehová nuestro Dios; le hemos buscado, y él nos ha dado paz por todas partes. Edificaron, pues, y fueron prosperados.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Tuvo también Asa ejército que traía escudos y lanzas: de Judá trescientos mil, y de Benjamín doscientos ochenta mil que traían escudos y entesaban arcos, todos hombres diestros.</a:t>
            </a:r>
          </a:p>
          <a:p>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Y salió contra ellos Zera etíope con un ejército de un millón de hombres y trescientos carros; y vino hasta Maresa.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Entonces salió Asa contra él, y ordenaron la batalla en el valle de </a:t>
            </a:r>
            <a:r>
              <a:rPr lang="es-ES_tradnl" sz="1200" b="0" i="0" kern="1200" noProof="0" dirty="0" err="1">
                <a:solidFill>
                  <a:schemeClr val="tx1"/>
                </a:solidFill>
                <a:effectLst/>
                <a:latin typeface="+mn-lt"/>
                <a:ea typeface="+mn-ea"/>
                <a:cs typeface="+mn-cs"/>
              </a:rPr>
              <a:t>Sefata</a:t>
            </a:r>
            <a:r>
              <a:rPr lang="es-ES_tradnl" sz="1200" b="0" i="0" kern="1200" noProof="0" dirty="0">
                <a:solidFill>
                  <a:schemeClr val="tx1"/>
                </a:solidFill>
                <a:effectLst/>
                <a:latin typeface="+mn-lt"/>
                <a:ea typeface="+mn-ea"/>
                <a:cs typeface="+mn-cs"/>
              </a:rPr>
              <a:t> junto a Maresa.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Y clamó Asa a Jehová su Dios, y dijo: ¡Oh Jehová, para ti no hay diferencia alguna en dar ayuda al poderoso o al que no tiene fuerzas! Ayúdanos, oh Jehová Dios nuestro, porque en ti nos apoyamos, y en tu nombre venimos contra este ejército. Oh Jehová, tú eres nuestro Dios; no prevalezca contra ti el hombre.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Y Jehová deshizo a los etíopes delante de Asa y delante de Judá; y huyeron los etíopes.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Y Asa, y el pueblo que con él estaba, los persiguieron hasta Gerar; y cayeron los etíopes hasta no quedar en ellos aliento, porque fueron deshechos delante de Jehová y de su ejército. Y les tomaron muy grande botín.</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La oración humilde </a:t>
            </a:r>
            <a:r>
              <a:rPr lang="es-ES_tradnl" b="0" noProof="0" dirty="0">
                <a:solidFill>
                  <a:srgbClr val="141413"/>
                </a:solidFill>
                <a:effectLst/>
                <a:highlight>
                  <a:srgbClr val="00FFFF"/>
                </a:highlight>
                <a:latin typeface="Helvetica" pitchFamily="2" charset="0"/>
              </a:rPr>
              <a:t>• pg. 14,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leerán pasajes bíblicos que muestran cómo Dios responde a la oración hecha con humildad.</a:t>
            </a:r>
          </a:p>
          <a:p>
            <a:endParaRPr lang="es-ES_tradnl"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Crónicas 15:1–18</a:t>
            </a:r>
          </a:p>
          <a:p>
            <a:endParaRPr lang="es-ES_tradnl" b="1" noProof="0" dirty="0">
              <a:effectLst/>
            </a:endParaRPr>
          </a:p>
          <a:p>
            <a:r>
              <a:rPr lang="es-ES_tradnl" sz="1200" b="0" i="0" kern="1200" noProof="0" dirty="0">
                <a:solidFill>
                  <a:schemeClr val="tx1"/>
                </a:solidFill>
                <a:effectLst/>
                <a:latin typeface="+mn-lt"/>
                <a:ea typeface="+mn-ea"/>
                <a:cs typeface="+mn-cs"/>
              </a:rPr>
              <a:t>Vino el Espíritu de Dios sobre Azarías hijo de Obed,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y salió al encuentro de Asa, y le dijo: Oídme, Asa y todo Judá y Benjamín: Jehová estará con vosotros, si vosotros estuviereis con él; y si le buscareis, será hallado de vosotros; mas si le dejareis, él también os dejará.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Muchos días ha estado Israel sin verdadero Dios y sin sacerdote que enseñara, y sin ley;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pero cuando en su tribulación se convirtieron a Jehová Dios de Israel, y le buscaron, él fue hallado de ellos.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En aquellos tiempos no hubo paz, ni para el que entraba ni para el que salía, sino muchas aflicciones sobre todos los habitantes de las tierras.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Y una gente destruía a otra, y una ciudad a otra ciudad; porque Dios los turbó con toda clase de calamidades.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Pero esforzaos vosotros, y no desfallezcan vuestras manos, pues hay recompensa para vuestra obra.</a:t>
            </a:r>
          </a:p>
          <a:p>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Cuando oyó Asa las palabras y la profecía del profeta Azarías hijo de Obed, cobró ánimo, y quitó los ídolos abominables de toda la tierra de Judá y de Benjamín, y de las ciudades que él había tomado en la parte montañosa de Efraín; y reparó el altar de Jehová que estaba delante del pórtico de Jehová. </a:t>
            </a:r>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Después reunió a todo Judá y Benjamín, y con ellos los forasteros de Efraín, de Manasés y de Simeón; porque muchos de Israel se habían pasado a él, viendo que Jehová su Dios estaba con él.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Se reunieron, pues, en Jerusalén, en el mes tercero del año decimoquinto del reinado de Asa.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Y en aquel mismo día sacrificaron para Jehová, del botín que habían traído, setecientos bueyes y siete mil ovejas.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Entonces prometieron solemnemente que buscarían a Jehová el Dios de sus padres, de todo su corazón y de toda su alma;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y que cualquiera que no buscase a Jehová el Dios de Israel, muriese, grande o pequeño, hombre o mujer.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Y juraron a Jehová con gran voz y júbilo, al son de trompetas y de bocinas.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Todos los de Judá se alegraron de este juramento; porque de todo su corazón lo juraban, y de toda su voluntad lo buscaban, y fue hallado de ellos; y Jehová les dio paz por todas partes.</a:t>
            </a:r>
          </a:p>
          <a:p>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Y aun a </a:t>
            </a:r>
            <a:r>
              <a:rPr lang="es-ES_tradnl" sz="1200" b="0" i="0" kern="1200" noProof="0" dirty="0" err="1">
                <a:solidFill>
                  <a:schemeClr val="tx1"/>
                </a:solidFill>
                <a:effectLst/>
                <a:latin typeface="+mn-lt"/>
                <a:ea typeface="+mn-ea"/>
                <a:cs typeface="+mn-cs"/>
              </a:rPr>
              <a:t>Maaca</a:t>
            </a:r>
            <a:r>
              <a:rPr lang="es-ES_tradnl" sz="1200" b="0" i="0" kern="1200" noProof="0" dirty="0">
                <a:solidFill>
                  <a:schemeClr val="tx1"/>
                </a:solidFill>
                <a:effectLst/>
                <a:latin typeface="+mn-lt"/>
                <a:ea typeface="+mn-ea"/>
                <a:cs typeface="+mn-cs"/>
              </a:rPr>
              <a:t> madre del rey Asa, él mismo la depuso de su dignidad, porque había hecho una imagen de </a:t>
            </a:r>
            <a:r>
              <a:rPr lang="es-ES_tradnl" sz="1200" b="0" i="0" kern="1200" noProof="0" dirty="0" err="1">
                <a:solidFill>
                  <a:schemeClr val="tx1"/>
                </a:solidFill>
                <a:effectLst/>
                <a:latin typeface="+mn-lt"/>
                <a:ea typeface="+mn-ea"/>
                <a:cs typeface="+mn-cs"/>
              </a:rPr>
              <a:t>Asera</a:t>
            </a:r>
            <a:r>
              <a:rPr lang="es-ES_tradnl" sz="1200" b="0" i="0" kern="1200" noProof="0" dirty="0">
                <a:solidFill>
                  <a:schemeClr val="tx1"/>
                </a:solidFill>
                <a:effectLst/>
                <a:latin typeface="+mn-lt"/>
                <a:ea typeface="+mn-ea"/>
                <a:cs typeface="+mn-cs"/>
              </a:rPr>
              <a:t>; y Asa destruyó la imagen, y la desmenuzó, y la quemó junto al torrente de Cedrón.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Con todo esto, los lugares altos no eran quitados de Israel, aunque el corazón de Asa fue perfecto en todos sus días.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Y trajo a la casa de Dios lo que su padre había dedicado, y lo que él había consagrado, plata, oro y utensilios.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2 Reyes 21:1–9</a:t>
            </a:r>
          </a:p>
          <a:p>
            <a:endParaRPr lang="es-ES_tradnl" b="1" noProof="0" dirty="0">
              <a:solidFill>
                <a:srgbClr val="FF0000"/>
              </a:solidFill>
              <a:effectLst/>
              <a:highlight>
                <a:srgbClr val="FFFF00"/>
              </a:highlight>
            </a:endParaRPr>
          </a:p>
          <a:p>
            <a:r>
              <a:rPr lang="es-ES_tradnl" sz="1200" b="0" i="0" kern="1200" noProof="0" dirty="0">
                <a:solidFill>
                  <a:schemeClr val="tx1"/>
                </a:solidFill>
                <a:effectLst/>
                <a:highlight>
                  <a:srgbClr val="FFFF00"/>
                </a:highlight>
                <a:latin typeface="+mn-lt"/>
                <a:ea typeface="+mn-ea"/>
                <a:cs typeface="+mn-cs"/>
              </a:rPr>
              <a:t>De doce años era Manasés cuando comenzó a reinar, y reinó en Jerusalén cincuenta y cinco años; el nombre de su madre fue Hepsiba. </a:t>
            </a:r>
            <a:r>
              <a:rPr lang="es-ES_tradnl" sz="1200" b="1" i="0" kern="1200" baseline="30000" noProof="0" dirty="0">
                <a:solidFill>
                  <a:schemeClr val="tx1"/>
                </a:solidFill>
                <a:effectLst/>
                <a:highlight>
                  <a:srgbClr val="FFFF00"/>
                </a:highlight>
                <a:latin typeface="+mn-lt"/>
                <a:ea typeface="+mn-ea"/>
                <a:cs typeface="+mn-cs"/>
              </a:rPr>
              <a:t>2 </a:t>
            </a:r>
            <a:r>
              <a:rPr lang="es-ES_tradnl" sz="1200" b="0" i="0" kern="1200" noProof="0" dirty="0">
                <a:solidFill>
                  <a:schemeClr val="tx1"/>
                </a:solidFill>
                <a:effectLst/>
                <a:highlight>
                  <a:srgbClr val="FFFF00"/>
                </a:highlight>
                <a:latin typeface="+mn-lt"/>
                <a:ea typeface="+mn-ea"/>
                <a:cs typeface="+mn-cs"/>
              </a:rPr>
              <a:t>E hizo lo malo ante los ojos de Jehová, según las abominaciones de las naciones que Jehová había echado de delante de los hijos de Israel. </a:t>
            </a:r>
            <a:r>
              <a:rPr lang="es-ES_tradnl" sz="1200" b="1" i="0" kern="1200" baseline="30000" noProof="0" dirty="0">
                <a:solidFill>
                  <a:schemeClr val="tx1"/>
                </a:solidFill>
                <a:effectLst/>
                <a:highlight>
                  <a:srgbClr val="FFFF00"/>
                </a:highlight>
                <a:latin typeface="+mn-lt"/>
                <a:ea typeface="+mn-ea"/>
                <a:cs typeface="+mn-cs"/>
              </a:rPr>
              <a:t>3 </a:t>
            </a:r>
            <a:r>
              <a:rPr lang="es-ES_tradnl" sz="1200" b="0" i="0" kern="1200" noProof="0" dirty="0">
                <a:solidFill>
                  <a:schemeClr val="tx1"/>
                </a:solidFill>
                <a:effectLst/>
                <a:highlight>
                  <a:srgbClr val="FFFF00"/>
                </a:highlight>
                <a:latin typeface="+mn-lt"/>
                <a:ea typeface="+mn-ea"/>
                <a:cs typeface="+mn-cs"/>
              </a:rPr>
              <a:t>Porque volvió a edificar los lugares altos que Ezequías su padre había derribado, y levantó altares a Baal, e hizo una imagen de </a:t>
            </a:r>
            <a:r>
              <a:rPr lang="es-ES_tradnl" sz="1200" b="0" i="0" kern="1200" noProof="0" dirty="0" err="1">
                <a:solidFill>
                  <a:schemeClr val="tx1"/>
                </a:solidFill>
                <a:effectLst/>
                <a:highlight>
                  <a:srgbClr val="FFFF00"/>
                </a:highlight>
                <a:latin typeface="+mn-lt"/>
                <a:ea typeface="+mn-ea"/>
                <a:cs typeface="+mn-cs"/>
              </a:rPr>
              <a:t>Asera</a:t>
            </a:r>
            <a:r>
              <a:rPr lang="es-ES_tradnl" sz="1200" b="0" i="0" kern="1200" noProof="0" dirty="0">
                <a:solidFill>
                  <a:schemeClr val="tx1"/>
                </a:solidFill>
                <a:effectLst/>
                <a:highlight>
                  <a:srgbClr val="FFFF00"/>
                </a:highlight>
                <a:latin typeface="+mn-lt"/>
                <a:ea typeface="+mn-ea"/>
                <a:cs typeface="+mn-cs"/>
              </a:rPr>
              <a:t>, como había hecho Acab rey de Israel; y adoró a todo el ejército de los cielos, y rindió culto a aquellas cosas. </a:t>
            </a:r>
            <a:r>
              <a:rPr lang="es-ES_tradnl" sz="1200" b="1" i="0" kern="1200" baseline="30000" noProof="0" dirty="0">
                <a:solidFill>
                  <a:schemeClr val="tx1"/>
                </a:solidFill>
                <a:effectLst/>
                <a:highlight>
                  <a:srgbClr val="FFFF00"/>
                </a:highlight>
                <a:latin typeface="+mn-lt"/>
                <a:ea typeface="+mn-ea"/>
                <a:cs typeface="+mn-cs"/>
              </a:rPr>
              <a:t>4 </a:t>
            </a:r>
            <a:r>
              <a:rPr lang="es-ES_tradnl" sz="1200" b="0" i="0" kern="1200" noProof="0" dirty="0">
                <a:solidFill>
                  <a:schemeClr val="tx1"/>
                </a:solidFill>
                <a:effectLst/>
                <a:highlight>
                  <a:srgbClr val="FFFF00"/>
                </a:highlight>
                <a:latin typeface="+mn-lt"/>
                <a:ea typeface="+mn-ea"/>
                <a:cs typeface="+mn-cs"/>
              </a:rPr>
              <a:t>Asimismo edificó altares en la casa de Jehová, de la cual Jehová había dicho: Yo pondré mi nombre en Jerusalén. </a:t>
            </a:r>
            <a:r>
              <a:rPr lang="es-ES_tradnl" sz="1200" b="1" i="0" kern="1200" baseline="30000" noProof="0" dirty="0">
                <a:solidFill>
                  <a:schemeClr val="tx1"/>
                </a:solidFill>
                <a:effectLst/>
                <a:highlight>
                  <a:srgbClr val="FFFF00"/>
                </a:highlight>
                <a:latin typeface="+mn-lt"/>
                <a:ea typeface="+mn-ea"/>
                <a:cs typeface="+mn-cs"/>
              </a:rPr>
              <a:t>5 </a:t>
            </a:r>
            <a:r>
              <a:rPr lang="es-ES_tradnl" sz="1200" b="0" i="0" kern="1200" noProof="0" dirty="0">
                <a:solidFill>
                  <a:schemeClr val="tx1"/>
                </a:solidFill>
                <a:effectLst/>
                <a:highlight>
                  <a:srgbClr val="FFFF00"/>
                </a:highlight>
                <a:latin typeface="+mn-lt"/>
                <a:ea typeface="+mn-ea"/>
                <a:cs typeface="+mn-cs"/>
              </a:rPr>
              <a:t>Y edificó altares para todo el ejército de los cielos en los dos atrios de la casa de Jehová. </a:t>
            </a:r>
            <a:r>
              <a:rPr lang="es-ES_tradnl" sz="1200" b="1" i="0" kern="1200" baseline="30000" noProof="0" dirty="0">
                <a:solidFill>
                  <a:schemeClr val="tx1"/>
                </a:solidFill>
                <a:effectLst/>
                <a:highlight>
                  <a:srgbClr val="FFFF00"/>
                </a:highlight>
                <a:latin typeface="+mn-lt"/>
                <a:ea typeface="+mn-ea"/>
                <a:cs typeface="+mn-cs"/>
              </a:rPr>
              <a:t>6 </a:t>
            </a:r>
            <a:r>
              <a:rPr lang="es-ES_tradnl" sz="1200" b="0" i="0" kern="1200" noProof="0" dirty="0">
                <a:solidFill>
                  <a:schemeClr val="tx1"/>
                </a:solidFill>
                <a:effectLst/>
                <a:highlight>
                  <a:srgbClr val="FFFF00"/>
                </a:highlight>
                <a:latin typeface="+mn-lt"/>
                <a:ea typeface="+mn-ea"/>
                <a:cs typeface="+mn-cs"/>
              </a:rPr>
              <a:t>Y pasó a su hijo por fuego, y se dio a observar los tiempos, y fue agorero, e instituyó encantadores y adivinos, multiplicando así el hacer lo malo ante los ojos de Jehová, para provocarlo a ira. </a:t>
            </a:r>
            <a:r>
              <a:rPr lang="es-ES_tradnl" sz="1200" b="1" i="0" kern="1200" baseline="30000" noProof="0" dirty="0">
                <a:solidFill>
                  <a:schemeClr val="tx1"/>
                </a:solidFill>
                <a:effectLst/>
                <a:highlight>
                  <a:srgbClr val="FFFF00"/>
                </a:highlight>
                <a:latin typeface="+mn-lt"/>
                <a:ea typeface="+mn-ea"/>
                <a:cs typeface="+mn-cs"/>
              </a:rPr>
              <a:t>7 </a:t>
            </a:r>
            <a:r>
              <a:rPr lang="es-ES_tradnl" sz="1200" b="0" i="0" kern="1200" noProof="0" dirty="0">
                <a:solidFill>
                  <a:schemeClr val="tx1"/>
                </a:solidFill>
                <a:effectLst/>
                <a:highlight>
                  <a:srgbClr val="FFFF00"/>
                </a:highlight>
                <a:latin typeface="+mn-lt"/>
                <a:ea typeface="+mn-ea"/>
                <a:cs typeface="+mn-cs"/>
              </a:rPr>
              <a:t>Y puso una imagen de </a:t>
            </a:r>
            <a:r>
              <a:rPr lang="es-ES_tradnl" sz="1200" b="0" i="0" kern="1200" noProof="0" dirty="0" err="1">
                <a:solidFill>
                  <a:schemeClr val="tx1"/>
                </a:solidFill>
                <a:effectLst/>
                <a:highlight>
                  <a:srgbClr val="FFFF00"/>
                </a:highlight>
                <a:latin typeface="+mn-lt"/>
                <a:ea typeface="+mn-ea"/>
                <a:cs typeface="+mn-cs"/>
              </a:rPr>
              <a:t>Asera</a:t>
            </a:r>
            <a:r>
              <a:rPr lang="es-ES_tradnl" sz="1200" b="0" i="0" kern="1200" noProof="0" dirty="0">
                <a:solidFill>
                  <a:schemeClr val="tx1"/>
                </a:solidFill>
                <a:effectLst/>
                <a:highlight>
                  <a:srgbClr val="FFFF00"/>
                </a:highlight>
                <a:latin typeface="+mn-lt"/>
                <a:ea typeface="+mn-ea"/>
                <a:cs typeface="+mn-cs"/>
              </a:rPr>
              <a:t> que él había hecho, en la casa de la cual Jehová había dicho a David y a Salomón su hijo: Yo pondré mi nombre para siempre en esta casa, y en Jerusalén, a la cual escogí de todas las tribus de Israel; </a:t>
            </a:r>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y no volveré a hacer que el pie de Israel sea movido de la tierra que di a sus padres, con tal que guarden y hagan conforme a todas las cosas que yo les he mandado, y conforme a toda la ley que mi siervo Moisés les mandó.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Mas ellos no escucharon; y Manasés los indujo a que hiciesen más mal que las naciones que Jehová destruyó delante de los hijos de Israel.</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19FA48A4-A7AE-67B3-53AF-F495621D5265}"/>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7" name="Picture 2">
            <a:extLst>
              <a:ext uri="{FF2B5EF4-FFF2-40B4-BE49-F238E27FC236}">
                <a16:creationId xmlns:a16="http://schemas.microsoft.com/office/drawing/2014/main" id="{F76F8B6F-F275-7E24-2A6E-0527BEC89D40}"/>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8" name="AutoShape 3">
            <a:extLst>
              <a:ext uri="{FF2B5EF4-FFF2-40B4-BE49-F238E27FC236}">
                <a16:creationId xmlns:a16="http://schemas.microsoft.com/office/drawing/2014/main" id="{FFC5597E-EAEA-F457-41F7-47068EE63CF0}"/>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9" name="AutoShape 4">
            <a:extLst>
              <a:ext uri="{FF2B5EF4-FFF2-40B4-BE49-F238E27FC236}">
                <a16:creationId xmlns:a16="http://schemas.microsoft.com/office/drawing/2014/main" id="{C8FF6BBD-E22F-844E-D96C-456E130DF59D}"/>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10" name="TextBox 7">
            <a:extLst>
              <a:ext uri="{FF2B5EF4-FFF2-40B4-BE49-F238E27FC236}">
                <a16:creationId xmlns:a16="http://schemas.microsoft.com/office/drawing/2014/main" id="{1D60B609-1854-27C2-E8FE-BC6F1E992E95}"/>
              </a:ext>
            </a:extLst>
          </p:cNvPr>
          <p:cNvSpPr txBox="1"/>
          <p:nvPr userDrawn="1"/>
        </p:nvSpPr>
        <p:spPr>
          <a:xfrm>
            <a:off x="7482261" y="6414773"/>
            <a:ext cx="9417929" cy="2585323"/>
          </a:xfrm>
          <a:prstGeom prst="rect">
            <a:avLst/>
          </a:prstGeom>
        </p:spPr>
        <p:txBody>
          <a:bodyPr wrap="square" lIns="0" tIns="0" rIns="0" bIns="0" rtlCol="0" anchor="t">
            <a:spAutoFit/>
          </a:bodyPr>
          <a:lstStyle/>
          <a:p>
            <a:r>
              <a:rPr lang="es-ES_tradnl" sz="2800" i="1" noProof="0" dirty="0"/>
              <a:t>En términos generales, el libro de Josué narra muchas victorias sobrenaturales de Israel, mientras que el libro de los Jueces relata el ciclo de pecado y juicio de Israel. Estos dos libros muestran que el pueblo de Dios siempre ha tenido que lidiar con la pregunta de cómo ser Sus embajadores en un mundo lleno de maldad y pecado.</a:t>
            </a:r>
            <a:endParaRPr lang="es-ES_tradnl" sz="2800" noProof="0" dirty="0"/>
          </a:p>
        </p:txBody>
      </p:sp>
      <p:grpSp>
        <p:nvGrpSpPr>
          <p:cNvPr id="11" name="Group 10">
            <a:extLst>
              <a:ext uri="{FF2B5EF4-FFF2-40B4-BE49-F238E27FC236}">
                <a16:creationId xmlns:a16="http://schemas.microsoft.com/office/drawing/2014/main" id="{68363461-66EA-53ED-5FBF-BA8AE7FDD02D}"/>
              </a:ext>
            </a:extLst>
          </p:cNvPr>
          <p:cNvGrpSpPr/>
          <p:nvPr userDrawn="1"/>
        </p:nvGrpSpPr>
        <p:grpSpPr>
          <a:xfrm>
            <a:off x="1321250" y="6362700"/>
            <a:ext cx="5406665" cy="2579558"/>
            <a:chOff x="1157812" y="6756995"/>
            <a:chExt cx="5603348" cy="2579558"/>
          </a:xfrm>
        </p:grpSpPr>
        <p:sp>
          <p:nvSpPr>
            <p:cNvPr id="12" name="TextBox 6">
              <a:extLst>
                <a:ext uri="{FF2B5EF4-FFF2-40B4-BE49-F238E27FC236}">
                  <a16:creationId xmlns:a16="http://schemas.microsoft.com/office/drawing/2014/main" id="{2DD4E2E4-736B-E741-5D30-54E0B9284481}"/>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LA HISTORIA DE ISRAEL Y</a:t>
              </a:r>
            </a:p>
          </p:txBody>
        </p:sp>
        <p:sp>
          <p:nvSpPr>
            <p:cNvPr id="13" name="TextBox 6">
              <a:extLst>
                <a:ext uri="{FF2B5EF4-FFF2-40B4-BE49-F238E27FC236}">
                  <a16:creationId xmlns:a16="http://schemas.microsoft.com/office/drawing/2014/main" id="{71BB94A8-72F8-D942-DE8D-0E8DA7A86D3A}"/>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JUDÁ</a:t>
              </a:r>
            </a:p>
          </p:txBody>
        </p:sp>
      </p:grpSp>
      <p:sp>
        <p:nvSpPr>
          <p:cNvPr id="14" name="TextBox 8">
            <a:extLst>
              <a:ext uri="{FF2B5EF4-FFF2-40B4-BE49-F238E27FC236}">
                <a16:creationId xmlns:a16="http://schemas.microsoft.com/office/drawing/2014/main" id="{2DD3A65A-B621-9682-F16A-2D225E470941}"/>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1, SEPTIEMBRE 2026 A FEBRERO 2027</a:t>
            </a:r>
          </a:p>
        </p:txBody>
      </p:sp>
      <p:pic>
        <p:nvPicPr>
          <p:cNvPr id="15" name="Picture 14">
            <a:extLst>
              <a:ext uri="{FF2B5EF4-FFF2-40B4-BE49-F238E27FC236}">
                <a16:creationId xmlns:a16="http://schemas.microsoft.com/office/drawing/2014/main" id="{B5FF0E75-896B-F0A5-BD35-D3617164EE54}"/>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6EEF9192-3BB9-C6EA-A0B5-D02840114CAB}"/>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2 Reyes 23:25</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rcRect l="4370" r="4370"/>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ASA: UNO DE LOS BUENOS REYES DE JUDÁ</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5827"/>
                    </a14:imgEffect>
                    <a14:imgEffect>
                      <a14:saturation sat="66000"/>
                    </a14:imgEffect>
                  </a14:imgLayer>
                </a14:imgProps>
              </a:ext>
              <a:ext uri="{28A0092B-C50C-407E-A947-70E740481C1C}">
                <a14:useLocalDpi xmlns:a14="http://schemas.microsoft.com/office/drawing/2010/main" val="0"/>
              </a:ext>
            </a:extLst>
          </a:blip>
          <a:srcRect l="2436" t="5823" r="-5" b="21211"/>
          <a:stretch>
            <a:fillRect/>
          </a:stretch>
        </p:blipFill>
        <p:spPr>
          <a:xfrm>
            <a:off x="1029106" y="1104900"/>
            <a:ext cx="7647760" cy="8001000"/>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MANASÉS: EL PEOR REY DE JUDÁ</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734692-1E8B-6986-DFA0-6367F24197B5}"/>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916"/>
                    </a14:imgEffect>
                  </a14:imgLayer>
                </a14:imgProps>
              </a:ext>
              <a:ext uri="{28A0092B-C50C-407E-A947-70E740481C1C}">
                <a14:useLocalDpi xmlns:a14="http://schemas.microsoft.com/office/drawing/2010/main" val="0"/>
              </a:ext>
            </a:extLst>
          </a:blip>
          <a:srcRect l="9804" t="170" r="7521" b="1884"/>
          <a:stretch>
            <a:fillRect/>
          </a:stretch>
        </p:blipFill>
        <p:spPr>
          <a:xfrm>
            <a:off x="1029106" y="1104900"/>
            <a:ext cx="7647760"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0057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JOSÍAS: EL MEJOR REY DE JUDÁ</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8BA3AE-FE3D-229D-657E-D6F1349ED8A1}"/>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2B63467B-E5FE-CE09-3639-54331B59A96E}"/>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40934"/>
            <a:ext cx="9912927" cy="64008"/>
          </a:xfrm>
          <a:prstGeom prst="rect">
            <a:avLst/>
          </a:prstGeom>
          <a:solidFill>
            <a:srgbClr val="83454D"/>
          </a:solidFill>
          <a:ln>
            <a:noFill/>
          </a:ln>
        </p:spPr>
        <p:txBody>
          <a:bodyPr/>
          <a:lstStyle/>
          <a:p>
            <a:endParaRPr lang="es-ES_tradnl"/>
          </a:p>
        </p:txBody>
      </p:sp>
      <p:sp>
        <p:nvSpPr>
          <p:cNvPr id="6" name="TextBox 5">
            <a:extLst>
              <a:ext uri="{FF2B5EF4-FFF2-40B4-BE49-F238E27FC236}">
                <a16:creationId xmlns:a16="http://schemas.microsoft.com/office/drawing/2014/main" id="{9B0C39E5-E1B8-6BB7-8BA9-DA06BAE61C9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048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7F307E85-7593-851C-58E2-45763E677C97}"/>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2683852"/>
            <a:chOff x="0" y="-28575"/>
            <a:chExt cx="11943440" cy="3578470"/>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0" cy="311283"/>
            </a:xfrm>
            <a:prstGeom prst="rect">
              <a:avLst/>
            </a:prstGeom>
          </p:spPr>
          <p:txBody>
            <a:bodyPr lIns="0" tIns="0" rIns="0" bIns="0" rtlCol="0" anchor="t">
              <a:spAutoFit/>
            </a:bodyPr>
            <a:lstStyle/>
            <a:p>
              <a:pPr>
                <a:lnSpc>
                  <a:spcPts val="1919"/>
                </a:lnSpc>
              </a:pPr>
              <a:endParaRPr lang="en-US" sz="1499" spc="97" dirty="0">
                <a:solidFill>
                  <a:srgbClr val="FFFFFF"/>
                </a:solidFill>
                <a:latin typeface="Corbel" panose="020B0503020204020204" pitchFamily="34" charset="0"/>
              </a:endParaRPr>
            </a:p>
          </p:txBody>
        </p:sp>
      </p:grpSp>
      <p:pic>
        <p:nvPicPr>
          <p:cNvPr id="2" name="Picture 1">
            <a:extLst>
              <a:ext uri="{FF2B5EF4-FFF2-40B4-BE49-F238E27FC236}">
                <a16:creationId xmlns:a16="http://schemas.microsoft.com/office/drawing/2014/main" id="{0EB00B2A-177B-BA12-5105-F6F6B8A134E2}"/>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8E0B7469-4A6B-C121-81C2-F41FDD5D6A56}"/>
              </a:ext>
            </a:extLst>
          </p:cNvPr>
          <p:cNvGrpSpPr/>
          <p:nvPr userDrawn="1"/>
        </p:nvGrpSpPr>
        <p:grpSpPr>
          <a:xfrm>
            <a:off x="8229600" y="2267596"/>
            <a:ext cx="10025064" cy="5780383"/>
            <a:chOff x="14524" y="4833"/>
            <a:chExt cx="3034592" cy="1955339"/>
          </a:xfrm>
        </p:grpSpPr>
        <p:sp>
          <p:nvSpPr>
            <p:cNvPr id="11" name="Freeform 10">
              <a:extLst>
                <a:ext uri="{FF2B5EF4-FFF2-40B4-BE49-F238E27FC236}">
                  <a16:creationId xmlns:a16="http://schemas.microsoft.com/office/drawing/2014/main" id="{6DC9DC28-8392-72C6-D7B0-CBEC466F5C92}"/>
                </a:ext>
              </a:extLst>
            </p:cNvPr>
            <p:cNvSpPr/>
            <p:nvPr/>
          </p:nvSpPr>
          <p:spPr>
            <a:xfrm>
              <a:off x="14524" y="4833"/>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sp>
        <p:nvSpPr>
          <p:cNvPr id="12" name="AutoShape 7">
            <a:extLst>
              <a:ext uri="{FF2B5EF4-FFF2-40B4-BE49-F238E27FC236}">
                <a16:creationId xmlns:a16="http://schemas.microsoft.com/office/drawing/2014/main" id="{A62A66ED-4A84-045D-EA73-D550C82A71D4}"/>
              </a:ext>
            </a:extLst>
          </p:cNvPr>
          <p:cNvSpPr/>
          <p:nvPr userDrawn="1"/>
        </p:nvSpPr>
        <p:spPr>
          <a:xfrm flipV="1">
            <a:off x="8839200" y="4687381"/>
            <a:ext cx="9464117" cy="109668"/>
          </a:xfrm>
          <a:prstGeom prst="rect">
            <a:avLst/>
          </a:prstGeom>
          <a:solidFill>
            <a:srgbClr val="83454D"/>
          </a:solidFill>
        </p:spPr>
        <p:txBody>
          <a:bodyPr/>
          <a:lstStyle/>
          <a:p>
            <a:endParaRPr lang="en-US"/>
          </a:p>
        </p:txBody>
      </p:sp>
      <p:sp>
        <p:nvSpPr>
          <p:cNvPr id="13" name="TextBox 12">
            <a:extLst>
              <a:ext uri="{FF2B5EF4-FFF2-40B4-BE49-F238E27FC236}">
                <a16:creationId xmlns:a16="http://schemas.microsoft.com/office/drawing/2014/main" id="{562C863C-5D21-474F-07E6-181FD473F32F}"/>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4" name="TextBox 13">
            <a:extLst>
              <a:ext uri="{FF2B5EF4-FFF2-40B4-BE49-F238E27FC236}">
                <a16:creationId xmlns:a16="http://schemas.microsoft.com/office/drawing/2014/main" id="{5A85947C-834A-B7FB-4358-D0DC907EF070}"/>
              </a:ext>
            </a:extLst>
          </p:cNvPr>
          <p:cNvSpPr txBox="1"/>
          <p:nvPr userDrawn="1"/>
        </p:nvSpPr>
        <p:spPr>
          <a:xfrm>
            <a:off x="8839200" y="51878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9BE1165-00D1-2FDB-A15E-D4572BDD3F4A}"/>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16" name="TextBox 5">
            <a:extLst>
              <a:ext uri="{FF2B5EF4-FFF2-40B4-BE49-F238E27FC236}">
                <a16:creationId xmlns:a16="http://schemas.microsoft.com/office/drawing/2014/main" id="{754F3B51-2555-2977-2D42-8ECB6FCE5999}"/>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17" name="AutoShape 7">
            <a:extLst>
              <a:ext uri="{FF2B5EF4-FFF2-40B4-BE49-F238E27FC236}">
                <a16:creationId xmlns:a16="http://schemas.microsoft.com/office/drawing/2014/main" id="{218DD469-B64F-79F0-CEA2-346E9FE91B66}"/>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
        <p:nvSpPr>
          <p:cNvPr id="18" name="AutoShape 4">
            <a:extLst>
              <a:ext uri="{FF2B5EF4-FFF2-40B4-BE49-F238E27FC236}">
                <a16:creationId xmlns:a16="http://schemas.microsoft.com/office/drawing/2014/main" id="{7517F34F-CA38-1760-0F2A-1F918639B167}"/>
              </a:ext>
            </a:extLst>
          </p:cNvPr>
          <p:cNvSpPr/>
          <p:nvPr userDrawn="1"/>
        </p:nvSpPr>
        <p:spPr>
          <a:xfrm>
            <a:off x="8001000" y="1181100"/>
            <a:ext cx="10287000" cy="1899077"/>
          </a:xfrm>
          <a:prstGeom prst="rect">
            <a:avLst/>
          </a:prstGeom>
          <a:solidFill>
            <a:srgbClr val="83454D"/>
          </a:solidFill>
        </p:spPr>
        <p:txBody>
          <a:bodyPr/>
          <a:lstStyle/>
          <a:p>
            <a:endParaRPr lang="en-US" dirty="0"/>
          </a:p>
        </p:txBody>
      </p:sp>
      <p:pic>
        <p:nvPicPr>
          <p:cNvPr id="19" name="Picture 18" descr="Close-up of a book open&#10;&#10;AI-generated content may be incorrect.">
            <a:extLst>
              <a:ext uri="{FF2B5EF4-FFF2-40B4-BE49-F238E27FC236}">
                <a16:creationId xmlns:a16="http://schemas.microsoft.com/office/drawing/2014/main" id="{4BBD1715-EF98-1124-B6DB-74CF47B2E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905" y="0"/>
            <a:ext cx="9174633" cy="10287000"/>
          </a:xfrm>
          <a:prstGeom prst="rect">
            <a:avLst/>
          </a:prstGeom>
        </p:spPr>
      </p:pic>
      <p:sp>
        <p:nvSpPr>
          <p:cNvPr id="20" name="TextBox 19">
            <a:extLst>
              <a:ext uri="{FF2B5EF4-FFF2-40B4-BE49-F238E27FC236}">
                <a16:creationId xmlns:a16="http://schemas.microsoft.com/office/drawing/2014/main" id="{976A13E8-4AFF-72CC-025D-BCDF1B44605C}"/>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3—LOS REYES DE JUDÁ</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586130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21:1–9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53721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DEPRAVACIÓN DE MANASÉS</a:t>
            </a:r>
          </a:p>
        </p:txBody>
      </p:sp>
      <p:sp>
        <p:nvSpPr>
          <p:cNvPr id="2" name="TextBox 7">
            <a:extLst>
              <a:ext uri="{FF2B5EF4-FFF2-40B4-BE49-F238E27FC236}">
                <a16:creationId xmlns:a16="http://schemas.microsoft.com/office/drawing/2014/main" id="{3202F1B0-561D-0E2D-233E-68C6D48A0990}"/>
              </a:ext>
            </a:extLst>
          </p:cNvPr>
          <p:cNvSpPr txBox="1"/>
          <p:nvPr/>
        </p:nvSpPr>
        <p:spPr>
          <a:xfrm>
            <a:off x="9423049" y="7302394"/>
            <a:ext cx="7160301" cy="492443"/>
          </a:xfrm>
          <a:prstGeom prst="rect">
            <a:avLst/>
          </a:prstGeom>
        </p:spPr>
        <p:txBody>
          <a:bodyPr lIns="0" tIns="0" rIns="0" bIns="0" rtlCol="0" anchor="t">
            <a:spAutoFit/>
          </a:bodyPr>
          <a:lstStyle/>
          <a:p>
            <a:r>
              <a:rPr lang="en-US" sz="3200" dirty="0">
                <a:solidFill>
                  <a:schemeClr val="bg1"/>
                </a:solidFill>
                <a:latin typeface="Franklin Gothic Medium" panose="020B0603020102020204" pitchFamily="34" charset="0"/>
              </a:rPr>
              <a:t>2 Reyes 21:10–16; 23:26, 27</a:t>
            </a:r>
          </a:p>
        </p:txBody>
      </p:sp>
      <p:sp>
        <p:nvSpPr>
          <p:cNvPr id="3" name="TextBox 8">
            <a:extLst>
              <a:ext uri="{FF2B5EF4-FFF2-40B4-BE49-F238E27FC236}">
                <a16:creationId xmlns:a16="http://schemas.microsoft.com/office/drawing/2014/main" id="{36A81CD5-DF4E-41DB-F40C-C7E14D859E98}"/>
              </a:ext>
            </a:extLst>
          </p:cNvPr>
          <p:cNvSpPr txBox="1"/>
          <p:nvPr/>
        </p:nvSpPr>
        <p:spPr>
          <a:xfrm>
            <a:off x="9423049" y="681318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LIMPIEZA REQUERIDA</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8392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reconciliar la infinita profundidad de la misericordia de Dios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con esta historia?</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a:t>
            </a:r>
            <a:r>
              <a:rPr lang="en-US" sz="3200" spc="169" dirty="0" err="1">
                <a:solidFill>
                  <a:srgbClr val="FFFFFF"/>
                </a:solidFill>
                <a:latin typeface="Franklin Gothic Medium" panose="020B0603020102020204" pitchFamily="34" charset="0"/>
              </a:rPr>
              <a:t>Crónicas</a:t>
            </a:r>
            <a:r>
              <a:rPr lang="en-US" sz="3200" spc="169" dirty="0">
                <a:solidFill>
                  <a:srgbClr val="FFFFFF"/>
                </a:solidFill>
                <a:latin typeface="Franklin Gothic Medium" panose="020B0603020102020204" pitchFamily="34" charset="0"/>
              </a:rPr>
              <a:t> 34:1–8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REFORMA MEDIANTE LA ELIMINACIÓN</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le diría a un nuevo cristiano que está luchando con las consecuencias de su vida pecaminosa anterior?</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8035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a:t>
            </a:r>
            <a:r>
              <a:rPr lang="en-US" sz="3200" spc="169" dirty="0" err="1">
                <a:solidFill>
                  <a:srgbClr val="FFFFFF"/>
                </a:solidFill>
                <a:latin typeface="Franklin Gothic Medium" panose="020B0603020102020204" pitchFamily="34" charset="0"/>
              </a:rPr>
              <a:t>Crónicas</a:t>
            </a:r>
            <a:r>
              <a:rPr lang="en-US" sz="3200" spc="169" dirty="0">
                <a:solidFill>
                  <a:srgbClr val="FFFFFF"/>
                </a:solidFill>
                <a:latin typeface="Franklin Gothic Medium" panose="020B0603020102020204" pitchFamily="34" charset="0"/>
              </a:rPr>
              <a:t> 34:29–33; 2 Reyes 23:24,25 </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REFORMA MEDIANTE LA RENOVACIÓN</a:t>
            </a:r>
          </a:p>
        </p:txBody>
      </p:sp>
      <p:sp>
        <p:nvSpPr>
          <p:cNvPr id="2" name="TextBox 5">
            <a:extLst>
              <a:ext uri="{FF2B5EF4-FFF2-40B4-BE49-F238E27FC236}">
                <a16:creationId xmlns:a16="http://schemas.microsoft.com/office/drawing/2014/main" id="{8F50DBA1-54D5-F7D2-FD39-430D8F970D03}"/>
              </a:ext>
            </a:extLst>
          </p:cNvPr>
          <p:cNvSpPr txBox="1"/>
          <p:nvPr/>
        </p:nvSpPr>
        <p:spPr>
          <a:xfrm>
            <a:off x="9448800"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a:t>
            </a:r>
            <a:r>
              <a:rPr lang="en-US" sz="3200" spc="169" dirty="0" err="1">
                <a:solidFill>
                  <a:srgbClr val="FFFFFF"/>
                </a:solidFill>
                <a:latin typeface="Franklin Gothic Medium" panose="020B0603020102020204" pitchFamily="34" charset="0"/>
              </a:rPr>
              <a:t>Crónicas</a:t>
            </a:r>
            <a:r>
              <a:rPr lang="en-US" sz="3200" spc="169" dirty="0">
                <a:solidFill>
                  <a:srgbClr val="FFFFFF"/>
                </a:solidFill>
                <a:latin typeface="Franklin Gothic Medium" panose="020B0603020102020204" pitchFamily="34" charset="0"/>
              </a:rPr>
              <a:t> 34:1–8</a:t>
            </a:r>
          </a:p>
        </p:txBody>
      </p:sp>
      <p:sp>
        <p:nvSpPr>
          <p:cNvPr id="3" name="TextBox 6">
            <a:extLst>
              <a:ext uri="{FF2B5EF4-FFF2-40B4-BE49-F238E27FC236}">
                <a16:creationId xmlns:a16="http://schemas.microsoft.com/office/drawing/2014/main" id="{2602D6F6-C279-8FED-263D-58417A97CFEA}"/>
              </a:ext>
            </a:extLst>
          </p:cNvPr>
          <p:cNvSpPr txBox="1"/>
          <p:nvPr/>
        </p:nvSpPr>
        <p:spPr>
          <a:xfrm>
            <a:off x="9448800"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REFORMA MEDIANTE LA ELIMINACIÓN</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8448"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lo ha llevado la lectura de la Palabra de Dios al arrepentimiento, la reforma y la renovación?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 es el papel de un líder en la unidad del grupo que dirige? </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467100"/>
            <a:ext cx="7848600" cy="541686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Elimine de su vida personal o familiar los elementos o hábitos que obstaculizan su devoción a Dios.</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Ore por los líderes de su iglesia y de la sociedad civil todos los días de esta semana, pidiendo a Dios que los guíe al arrepentimiento y a renovar su devoción a Él.</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Lea Efesios 4:1–6. Renueve su compromiso de buscar la unidad en su iglesia local, ofreciendo gracia y perdón para sanar cualquier división que pueda existir.</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53600" y="62103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Las personas se enfrentan a la ruina cuando se niegan a arrepentirse.</a:t>
            </a:r>
          </a:p>
        </p:txBody>
      </p:sp>
      <p:sp>
        <p:nvSpPr>
          <p:cNvPr id="3" name="TextBox 2">
            <a:extLst>
              <a:ext uri="{FF2B5EF4-FFF2-40B4-BE49-F238E27FC236}">
                <a16:creationId xmlns:a16="http://schemas.microsoft.com/office/drawing/2014/main" id="{0F76A27E-B194-9A4C-902F-1B6661D4C273}"/>
              </a:ext>
            </a:extLst>
          </p:cNvPr>
          <p:cNvSpPr txBox="1"/>
          <p:nvPr/>
        </p:nvSpPr>
        <p:spPr>
          <a:xfrm>
            <a:off x="9753600" y="3543062"/>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4</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LA CAÍDA DEL REINO DE ISRAEL</a:t>
            </a: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86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3A22FEAC-2DDD-483E-6E09-C6F803C8D815}"/>
              </a:ext>
            </a:extLst>
          </p:cNvPr>
          <p:cNvSpPr txBox="1"/>
          <p:nvPr/>
        </p:nvSpPr>
        <p:spPr>
          <a:xfrm>
            <a:off x="9753600" y="6357226"/>
            <a:ext cx="7671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gobernantes piadosos influyen en las personas para que vivan con rectitud.</a:t>
            </a:r>
          </a:p>
        </p:txBody>
      </p:sp>
      <p:sp>
        <p:nvSpPr>
          <p:cNvPr id="5" name="TextBox 4">
            <a:extLst>
              <a:ext uri="{FF2B5EF4-FFF2-40B4-BE49-F238E27FC236}">
                <a16:creationId xmlns:a16="http://schemas.microsoft.com/office/drawing/2014/main" id="{789F2D8E-504E-A799-7CF2-A014D75AFE9C}"/>
              </a:ext>
            </a:extLst>
          </p:cNvPr>
          <p:cNvSpPr txBox="1"/>
          <p:nvPr/>
        </p:nvSpPr>
        <p:spPr>
          <a:xfrm>
            <a:off x="9753600" y="3543062"/>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3</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LOS REYS DE JUDÁ</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261267"/>
            <a:ext cx="8589852" cy="3077766"/>
          </a:xfrm>
          <a:prstGeom prst="rect">
            <a:avLst/>
          </a:prstGeom>
        </p:spPr>
        <p:txBody>
          <a:bodyPr wrap="square" lIns="0" tIns="0" rIns="0" bIns="0" rtlCol="0" anchor="ctr">
            <a:spAutoFit/>
          </a:bodyPr>
          <a:lstStyle/>
          <a:p>
            <a:r>
              <a:rPr lang="es-ES_tradnl" sz="4000" noProof="0" dirty="0">
                <a:solidFill>
                  <a:schemeClr val="bg1"/>
                </a:solidFill>
              </a:rPr>
              <a:t>No hubo otro rey antes de él, que se convirtiese a Jehová de todo su corazón, de toda su alma y de todas sus fuerzas, conforme a toda la ley de Moisés; </a:t>
            </a:r>
            <a:br>
              <a:rPr lang="es-ES_tradnl" sz="4000" noProof="0" dirty="0">
                <a:solidFill>
                  <a:schemeClr val="bg1"/>
                </a:solidFill>
              </a:rPr>
            </a:br>
            <a:r>
              <a:rPr lang="es-ES_tradnl" sz="4000" noProof="0" dirty="0">
                <a:solidFill>
                  <a:schemeClr val="bg1"/>
                </a:solidFill>
              </a:rPr>
              <a:t>ni después de él nació otro igual.</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BENDICIONES DE LA OBEDIENCIA</a:t>
            </a:r>
          </a:p>
          <a:p>
            <a:pPr>
              <a:lnSpc>
                <a:spcPts val="3840"/>
              </a:lnSpc>
            </a:pPr>
            <a:r>
              <a:rPr lang="en-US" sz="3200" spc="160" dirty="0">
                <a:solidFill>
                  <a:srgbClr val="FFFFFF"/>
                </a:solidFill>
                <a:latin typeface="Franklin Gothic Medium" panose="020B0603020102020204" pitchFamily="34" charset="0"/>
              </a:rPr>
              <a:t>2 </a:t>
            </a:r>
            <a:r>
              <a:rPr lang="en-US" sz="3200" spc="160" dirty="0" err="1">
                <a:solidFill>
                  <a:srgbClr val="FFFFFF"/>
                </a:solidFill>
                <a:latin typeface="Franklin Gothic Medium" panose="020B0603020102020204" pitchFamily="34" charset="0"/>
              </a:rPr>
              <a:t>Crónicas</a:t>
            </a:r>
            <a:r>
              <a:rPr lang="en-US" sz="3200" spc="160" dirty="0">
                <a:solidFill>
                  <a:srgbClr val="FFFFFF"/>
                </a:solidFill>
                <a:latin typeface="Franklin Gothic Medium" panose="020B0603020102020204" pitchFamily="34" charset="0"/>
              </a:rPr>
              <a:t> 14:2–13</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6868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rPr>
              <a:t>¿Qué bendiciones ha recibido como resultado de obedecer a Dios? ¿Es la obediencia garantía de bendición?</a:t>
            </a:r>
          </a:p>
          <a:p>
            <a:pPr marL="285750" indent="-285750">
              <a:buFont typeface="Arial" panose="020B0604020202020204" pitchFamily="34" charset="0"/>
              <a:buChar char="•"/>
            </a:pPr>
            <a:r>
              <a:rPr lang="es-ES_tradnl" sz="3600" noProof="0" dirty="0">
                <a:solidFill>
                  <a:schemeClr val="bg1"/>
                </a:solidFill>
              </a:rPr>
              <a:t>¿Cómo ha visto a Dios intervenir en su vida cuando todo parecía perdido?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a:t>
            </a:r>
            <a:r>
              <a:rPr lang="en-US" sz="3200" spc="169" dirty="0" err="1">
                <a:solidFill>
                  <a:srgbClr val="FFFFFF"/>
                </a:solidFill>
                <a:latin typeface="Franklin Gothic Medium" panose="020B0603020102020204" pitchFamily="34" charset="0"/>
              </a:rPr>
              <a:t>Crónicas</a:t>
            </a:r>
            <a:r>
              <a:rPr lang="en-US" sz="3200" spc="169" dirty="0">
                <a:solidFill>
                  <a:srgbClr val="FFFFFF"/>
                </a:solidFill>
                <a:latin typeface="Franklin Gothic Medium" panose="020B0603020102020204" pitchFamily="34" charset="0"/>
              </a:rPr>
              <a:t> 15:1–18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REFORMAS RELIGIOSAS</a:t>
            </a:r>
          </a:p>
        </p:txBody>
      </p:sp>
      <p:sp>
        <p:nvSpPr>
          <p:cNvPr id="2" name="TextBox 6">
            <a:extLst>
              <a:ext uri="{FF2B5EF4-FFF2-40B4-BE49-F238E27FC236}">
                <a16:creationId xmlns:a16="http://schemas.microsoft.com/office/drawing/2014/main" id="{00461793-0EAB-3D23-2AB3-0382B0DFEDCE}"/>
              </a:ext>
            </a:extLst>
          </p:cNvPr>
          <p:cNvSpPr txBox="1"/>
          <p:nvPr/>
        </p:nvSpPr>
        <p:spPr>
          <a:xfrm>
            <a:off x="93750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BENDICIONES DE LA OBEDIENCIA</a:t>
            </a:r>
          </a:p>
          <a:p>
            <a:pPr>
              <a:lnSpc>
                <a:spcPts val="3840"/>
              </a:lnSpc>
            </a:pPr>
            <a:r>
              <a:rPr lang="en-US" sz="3200" spc="160" dirty="0">
                <a:solidFill>
                  <a:srgbClr val="FFFFFF"/>
                </a:solidFill>
                <a:latin typeface="Franklin Gothic Medium" panose="020B0603020102020204" pitchFamily="34" charset="0"/>
              </a:rPr>
              <a:t>2 </a:t>
            </a:r>
            <a:r>
              <a:rPr lang="en-US" sz="3200" spc="160" dirty="0" err="1">
                <a:solidFill>
                  <a:srgbClr val="FFFFFF"/>
                </a:solidFill>
                <a:latin typeface="Franklin Gothic Medium" panose="020B0603020102020204" pitchFamily="34" charset="0"/>
              </a:rPr>
              <a:t>Crónicas</a:t>
            </a:r>
            <a:r>
              <a:rPr lang="en-US" sz="3200" spc="160" dirty="0">
                <a:solidFill>
                  <a:srgbClr val="FFFFFF"/>
                </a:solidFill>
                <a:latin typeface="Franklin Gothic Medium" panose="020B0603020102020204" pitchFamily="34" charset="0"/>
              </a:rPr>
              <a:t> 14:2–13</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19500"/>
            <a:ext cx="8610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Nombre a alguien que haya influido en usted para bien. ¿En qué sentido ha cambiado su vida gracias a esta persona?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pueden los cristianos asegurarse de que su compromiso con Dios no sea solo externo (visible para los demás) sino también interno (que involucre plenamente el corazón y el alma)?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F11DF4E7-104E-531A-FC35-ACEB3028DFC2}"/>
              </a:ext>
            </a:extLst>
          </p:cNvPr>
          <p:cNvSpPr txBox="1"/>
          <p:nvPr/>
        </p:nvSpPr>
        <p:spPr>
          <a:xfrm>
            <a:off x="9414305" y="586130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21:1–9</a:t>
            </a:r>
          </a:p>
        </p:txBody>
      </p:sp>
      <p:sp>
        <p:nvSpPr>
          <p:cNvPr id="3" name="TextBox 8">
            <a:extLst>
              <a:ext uri="{FF2B5EF4-FFF2-40B4-BE49-F238E27FC236}">
                <a16:creationId xmlns:a16="http://schemas.microsoft.com/office/drawing/2014/main" id="{539BA6E2-09DA-98BB-AD84-326252026ACB}"/>
              </a:ext>
            </a:extLst>
          </p:cNvPr>
          <p:cNvSpPr txBox="1"/>
          <p:nvPr/>
        </p:nvSpPr>
        <p:spPr>
          <a:xfrm>
            <a:off x="9414305" y="53721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DEPRAVACIÓN DE MANASÉS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algunas señales de peligro que indican que una persona podría estar acercándose a un punto sin retorno?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(Véase Hebreos 6:4–6).</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5747</TotalTime>
  <Words>3211</Words>
  <Application>Microsoft Macintosh PowerPoint</Application>
  <PresentationFormat>Custom</PresentationFormat>
  <Paragraphs>106</Paragraphs>
  <Slides>18</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Arial</vt:lpstr>
      <vt:lpstr>Calibri</vt:lpstr>
      <vt:lpstr>Corbel</vt:lpstr>
      <vt:lpstr>Franklin Gothic Medium</vt:lpstr>
      <vt:lpstr>Helvetica</vt:lpstr>
      <vt:lpstr>Minion Pro</vt:lpstr>
      <vt:lpstr>system-ui</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Arancibia, Janet</cp:lastModifiedBy>
  <cp:revision>21</cp:revision>
  <dcterms:created xsi:type="dcterms:W3CDTF">2025-03-27T13:22:57Z</dcterms:created>
  <dcterms:modified xsi:type="dcterms:W3CDTF">2026-08-04T18:03:37Z</dcterms:modified>
  <dc:identifier>DAEvRMTdTXk</dc:identifier>
</cp:coreProperties>
</file>