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5"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1543F7"/>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2C19BD-51FA-534D-BBD5-CC06A7F8525F}" v="1" dt="2026-08-03T20:07:13.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21" autoAdjust="0"/>
    <p:restoredTop sz="77808" autoAdjust="0"/>
  </p:normalViewPr>
  <p:slideViewPr>
    <p:cSldViewPr>
      <p:cViewPr varScale="1">
        <p:scale>
          <a:sx n="65" d="100"/>
          <a:sy n="65" d="100"/>
        </p:scale>
        <p:origin x="2016"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8-04T02:46:18.162" v="34" actId="1036"/>
      <pc:docMkLst>
        <pc:docMk/>
      </pc:docMkLst>
      <pc:sldChg chg="modNotesTx">
        <pc:chgData name="Arancibia, Janet" userId="7af9f458-d76d-4a32-8e0e-3ba54004c9ab" providerId="ADAL" clId="{61BEEF6B-B22F-5463-8E2A-7E001B17CFDA}" dt="2026-08-03T20:21:31.284" v="30" actId="20577"/>
        <pc:sldMkLst>
          <pc:docMk/>
          <pc:sldMk cId="336364739" sldId="264"/>
        </pc:sldMkLst>
      </pc:sldChg>
      <pc:sldChg chg="modNotesTx">
        <pc:chgData name="Arancibia, Janet" userId="7af9f458-d76d-4a32-8e0e-3ba54004c9ab" providerId="ADAL" clId="{61BEEF6B-B22F-5463-8E2A-7E001B17CFDA}" dt="2026-08-03T19:52:40.812" v="3" actId="20577"/>
        <pc:sldMkLst>
          <pc:docMk/>
          <pc:sldMk cId="2340130936" sldId="271"/>
        </pc:sldMkLst>
      </pc:sldChg>
      <pc:sldChg chg="modNotesTx">
        <pc:chgData name="Arancibia, Janet" userId="7af9f458-d76d-4a32-8e0e-3ba54004c9ab" providerId="ADAL" clId="{61BEEF6B-B22F-5463-8E2A-7E001B17CFDA}" dt="2026-08-03T20:02:45.796" v="7" actId="20577"/>
        <pc:sldMkLst>
          <pc:docMk/>
          <pc:sldMk cId="4159353120" sldId="273"/>
        </pc:sldMkLst>
      </pc:sldChg>
      <pc:sldChg chg="mod modClrScheme chgLayout">
        <pc:chgData name="Arancibia, Janet" userId="7af9f458-d76d-4a32-8e0e-3ba54004c9ab" providerId="ADAL" clId="{61BEEF6B-B22F-5463-8E2A-7E001B17CFDA}" dt="2026-08-03T20:06:31.256" v="9" actId="700"/>
        <pc:sldMkLst>
          <pc:docMk/>
          <pc:sldMk cId="2091008181" sldId="284"/>
        </pc:sldMkLst>
      </pc:sldChg>
      <pc:sldMasterChg chg="modSldLayout">
        <pc:chgData name="Arancibia, Janet" userId="7af9f458-d76d-4a32-8e0e-3ba54004c9ab" providerId="ADAL" clId="{61BEEF6B-B22F-5463-8E2A-7E001B17CFDA}" dt="2026-08-04T02:46:18.162" v="34" actId="1036"/>
        <pc:sldMasterMkLst>
          <pc:docMk/>
          <pc:sldMasterMk cId="0" sldId="2147483648"/>
        </pc:sldMasterMkLst>
        <pc:sldLayoutChg chg="modSp mod">
          <pc:chgData name="Arancibia, Janet" userId="7af9f458-d76d-4a32-8e0e-3ba54004c9ab" providerId="ADAL" clId="{61BEEF6B-B22F-5463-8E2A-7E001B17CFDA}" dt="2026-08-03T20:16:13.230" v="28" actId="20577"/>
          <pc:sldLayoutMkLst>
            <pc:docMk/>
            <pc:sldMasterMk cId="0" sldId="2147483648"/>
            <pc:sldLayoutMk cId="0" sldId="2147483655"/>
          </pc:sldLayoutMkLst>
          <pc:spChg chg="mod">
            <ac:chgData name="Arancibia, Janet" userId="7af9f458-d76d-4a32-8e0e-3ba54004c9ab" providerId="ADAL" clId="{61BEEF6B-B22F-5463-8E2A-7E001B17CFDA}" dt="2026-08-03T20:16:13.230" v="28" actId="20577"/>
            <ac:spMkLst>
              <pc:docMk/>
              <pc:sldMasterMk cId="0" sldId="2147483648"/>
              <pc:sldLayoutMk cId="0" sldId="2147483655"/>
              <ac:spMk id="29" creationId="{6A1C884D-2AD7-44F9-2BEF-3C43F4733792}"/>
            </ac:spMkLst>
          </pc:spChg>
        </pc:sldLayoutChg>
        <pc:sldLayoutChg chg="addSp modSp">
          <pc:chgData name="Arancibia, Janet" userId="7af9f458-d76d-4a32-8e0e-3ba54004c9ab" providerId="ADAL" clId="{61BEEF6B-B22F-5463-8E2A-7E001B17CFDA}" dt="2026-08-03T20:07:13.694" v="10"/>
          <pc:sldLayoutMkLst>
            <pc:docMk/>
            <pc:sldMasterMk cId="0" sldId="2147483648"/>
            <pc:sldLayoutMk cId="547056619" sldId="2147483658"/>
          </pc:sldLayoutMkLst>
          <pc:spChg chg="add mod">
            <ac:chgData name="Arancibia, Janet" userId="7af9f458-d76d-4a32-8e0e-3ba54004c9ab" providerId="ADAL" clId="{61BEEF6B-B22F-5463-8E2A-7E001B17CFDA}" dt="2026-08-03T20:07:13.694" v="10"/>
            <ac:spMkLst>
              <pc:docMk/>
              <pc:sldMasterMk cId="0" sldId="2147483648"/>
              <pc:sldLayoutMk cId="547056619" sldId="2147483658"/>
              <ac:spMk id="3" creationId="{4516FAF8-7F10-C4DF-03B4-9501D2E61C36}"/>
            </ac:spMkLst>
          </pc:spChg>
        </pc:sldLayoutChg>
        <pc:sldLayoutChg chg="modSp mod">
          <pc:chgData name="Arancibia, Janet" userId="7af9f458-d76d-4a32-8e0e-3ba54004c9ab" providerId="ADAL" clId="{61BEEF6B-B22F-5463-8E2A-7E001B17CFDA}" dt="2026-08-04T02:46:18.162" v="34" actId="1036"/>
          <pc:sldLayoutMkLst>
            <pc:docMk/>
            <pc:sldMasterMk cId="0" sldId="2147483648"/>
            <pc:sldLayoutMk cId="1379526535" sldId="2147483670"/>
          </pc:sldLayoutMkLst>
          <pc:spChg chg="mod">
            <ac:chgData name="Arancibia, Janet" userId="7af9f458-d76d-4a32-8e0e-3ba54004c9ab" providerId="ADAL" clId="{61BEEF6B-B22F-5463-8E2A-7E001B17CFDA}" dt="2026-08-04T02:46:18.162" v="34" actId="1036"/>
            <ac:spMkLst>
              <pc:docMk/>
              <pc:sldMasterMk cId="0" sldId="2147483648"/>
              <pc:sldLayoutMk cId="1379526535" sldId="2147483670"/>
              <ac:spMk id="10" creationId="{68019CC0-6CF4-D744-EC56-26418C0F4E55}"/>
            </ac:spMkLst>
          </pc:spChg>
        </pc:sldLayoutChg>
      </pc:sldMasterChg>
      <pc:sldMasterChg chg="modSldLayout">
        <pc:chgData name="Arancibia, Janet" userId="7af9f458-d76d-4a32-8e0e-3ba54004c9ab" providerId="ADAL" clId="{61BEEF6B-B22F-5463-8E2A-7E001B17CFDA}" dt="2026-08-03T19:37:34.500" v="2" actId="20577"/>
        <pc:sldMasterMkLst>
          <pc:docMk/>
          <pc:sldMasterMk cId="2113399045" sldId="2147483660"/>
        </pc:sldMasterMkLst>
        <pc:sldLayoutChg chg="modSp mod">
          <pc:chgData name="Arancibia, Janet" userId="7af9f458-d76d-4a32-8e0e-3ba54004c9ab" providerId="ADAL" clId="{61BEEF6B-B22F-5463-8E2A-7E001B17CFDA}" dt="2026-08-03T19:37:34.500" v="2" actId="20577"/>
          <pc:sldLayoutMkLst>
            <pc:docMk/>
            <pc:sldMasterMk cId="2113399045" sldId="2147483660"/>
            <pc:sldLayoutMk cId="2923927821" sldId="2147483662"/>
          </pc:sldLayoutMkLst>
          <pc:spChg chg="mod">
            <ac:chgData name="Arancibia, Janet" userId="7af9f458-d76d-4a32-8e0e-3ba54004c9ab" providerId="ADAL" clId="{61BEEF6B-B22F-5463-8E2A-7E001B17CFDA}" dt="2026-08-03T19:37:34.500" v="2" actId="20577"/>
            <ac:spMkLst>
              <pc:docMk/>
              <pc:sldMasterMk cId="2113399045" sldId="2147483660"/>
              <pc:sldLayoutMk cId="2923927821" sldId="2147483662"/>
              <ac:spMk id="2" creationId="{3868FE3B-A606-F01D-B915-F4057B5F6B5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Todos sabemos que demasiados matrimonios terminan en divorcio. Pero ¿por qué? ¿Será porque la pareja nunca se amó de verdad? Probablemente no. La vida es un camino, la gente cambia, y se necesita una devoción constante y fiel para mantener vivo un matrimonio una vez que la novedad desaparece.</a:t>
            </a:r>
          </a:p>
          <a:p>
            <a:endParaRPr lang="es-ES_tradnl" sz="1200" b="1"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inicial—Subida de azúcar</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 es su refrigerio favorito que sabe delicioso y </a:t>
            </a:r>
            <a:r>
              <a:rPr lang="es-ES_tradnl" sz="1200" i="1" kern="1200">
                <a:solidFill>
                  <a:schemeClr val="tx1"/>
                </a:solidFill>
                <a:effectLst/>
                <a:latin typeface="+mn-lt"/>
                <a:ea typeface="+mn-ea"/>
                <a:cs typeface="+mn-cs"/>
              </a:rPr>
              <a:t>le da </a:t>
            </a:r>
            <a:r>
              <a:rPr lang="es-ES_tradnl" sz="1200" i="1" kern="1200" dirty="0">
                <a:solidFill>
                  <a:schemeClr val="tx1"/>
                </a:solidFill>
                <a:effectLst/>
                <a:latin typeface="+mn-lt"/>
                <a:ea typeface="+mn-ea"/>
                <a:cs typeface="+mn-cs"/>
              </a:rPr>
              <a:t>un poco de energía, aunque el efecto pase rápido? ¿Dulces? ¿Café helado? ¿Papas fritas bien calientes?</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¿Adónde vamos con esto? Bueno, a veces las cosas empiezan bien y finalmente se desvanecen. El rey Saúl aparentemente tuvo un buen comienzo, pero luego abandonó a Dios. David tuvo un comienzo fuerte, pero al final de su carrera cometió grandes faltas. Luego está Salomón. Tuvo un encuentro milagroso con el Dios vivo. Él vio con agrado su anhelo de sabiduría (1 Reyes 3:3–15). Pero ese único encuentro no fue suficiente para 40 años—al igual que un hermoso día de bodas, un momento de emoción durante un canto de adoración o un entrenamiento físico intenso no son suficientes para lo que se necesita toda una vida. Con el tiempo, la devoción a Dios de Salomón se desvaneció, y su reinado terminó de manera muy diferente a como comenzó.</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11:26–43</a:t>
            </a:r>
          </a:p>
          <a:p>
            <a:endParaRPr lang="es-ES_tradnl" b="1" noProof="0" dirty="0">
              <a:effectLst/>
            </a:endParaRPr>
          </a:p>
          <a:p>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También Jeroboam hijo de Nabat, efrateo de Sereda, siervo de Salomón, cuya madre se llamaba </a:t>
            </a:r>
            <a:r>
              <a:rPr lang="es-ES_tradnl" sz="1200" b="0" i="0" kern="1200" noProof="0" dirty="0" err="1">
                <a:solidFill>
                  <a:schemeClr val="tx1"/>
                </a:solidFill>
                <a:effectLst/>
                <a:latin typeface="+mn-lt"/>
                <a:ea typeface="+mn-ea"/>
                <a:cs typeface="+mn-cs"/>
              </a:rPr>
              <a:t>Zerúa</a:t>
            </a:r>
            <a:r>
              <a:rPr lang="es-ES_tradnl" sz="1200" b="0" i="0" kern="1200" noProof="0" dirty="0">
                <a:solidFill>
                  <a:schemeClr val="tx1"/>
                </a:solidFill>
                <a:effectLst/>
                <a:latin typeface="+mn-lt"/>
                <a:ea typeface="+mn-ea"/>
                <a:cs typeface="+mn-cs"/>
              </a:rPr>
              <a:t>, la cual era viuda, alzó su mano contra el rey.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La causa por la cual este alzó su mano contra el rey fue esta: Salomón, edificando a Milo, cerró el portillo de la ciudad de David su padre.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este varón Jeroboam era valiente y esforzado; y viendo Salomón al joven que era hombre activo, le encomendó todo el cargo de la casa de José.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Aconteció, pues, en aquel tiempo, que saliendo Jeroboam de Jerusalén, le encontró en el camino el profeta Ahías </a:t>
            </a:r>
            <a:r>
              <a:rPr lang="es-ES_tradnl" sz="1200" b="0" i="0" kern="1200" noProof="0" dirty="0" err="1">
                <a:solidFill>
                  <a:schemeClr val="tx1"/>
                </a:solidFill>
                <a:effectLst/>
                <a:latin typeface="+mn-lt"/>
                <a:ea typeface="+mn-ea"/>
                <a:cs typeface="+mn-cs"/>
              </a:rPr>
              <a:t>silonita</a:t>
            </a:r>
            <a:r>
              <a:rPr lang="es-ES_tradnl" sz="1200" b="0" i="0" kern="1200" noProof="0" dirty="0">
                <a:solidFill>
                  <a:schemeClr val="tx1"/>
                </a:solidFill>
                <a:effectLst/>
                <a:latin typeface="+mn-lt"/>
                <a:ea typeface="+mn-ea"/>
                <a:cs typeface="+mn-cs"/>
              </a:rPr>
              <a:t>, y este estaba cubierto con una capa nueva; y estaban ellos dos solos en el campo.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tomando Ahías la capa nueva que tenía sobre sí, la rompió en doce pedazos,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y dijo a Jeroboam: Toma para ti los diez pedazos; porque así dijo Jehová Dios de Israel: He aquí que yo rompo el reino de la mano de Salomón, y a ti te daré diez tribus;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y él tendrá una tribu por amor a David mi siervo, y por amor a Jerusalén, ciudad que yo he elegido de todas las tribus de Israel;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por cuanto me han dejado, y han adorado a </a:t>
            </a:r>
            <a:r>
              <a:rPr lang="es-ES_tradnl" sz="1200" b="0" i="0" kern="1200" noProof="0" dirty="0" err="1">
                <a:solidFill>
                  <a:schemeClr val="tx1"/>
                </a:solidFill>
                <a:effectLst/>
                <a:latin typeface="+mn-lt"/>
                <a:ea typeface="+mn-ea"/>
                <a:cs typeface="+mn-cs"/>
              </a:rPr>
              <a:t>Astoret</a:t>
            </a:r>
            <a:r>
              <a:rPr lang="es-ES_tradnl" sz="1200" b="0" i="0" kern="1200" noProof="0" dirty="0">
                <a:solidFill>
                  <a:schemeClr val="tx1"/>
                </a:solidFill>
                <a:effectLst/>
                <a:latin typeface="+mn-lt"/>
                <a:ea typeface="+mn-ea"/>
                <a:cs typeface="+mn-cs"/>
              </a:rPr>
              <a:t> diosa de los sidonios, a </a:t>
            </a:r>
            <a:r>
              <a:rPr lang="es-ES_tradnl" sz="1200" b="0" i="0" kern="1200" noProof="0" dirty="0" err="1">
                <a:solidFill>
                  <a:schemeClr val="tx1"/>
                </a:solidFill>
                <a:effectLst/>
                <a:latin typeface="+mn-lt"/>
                <a:ea typeface="+mn-ea"/>
                <a:cs typeface="+mn-cs"/>
              </a:rPr>
              <a:t>Quemos</a:t>
            </a:r>
            <a:r>
              <a:rPr lang="es-ES_tradnl" sz="1200" b="0" i="0" kern="1200" noProof="0" dirty="0">
                <a:solidFill>
                  <a:schemeClr val="tx1"/>
                </a:solidFill>
                <a:effectLst/>
                <a:latin typeface="+mn-lt"/>
                <a:ea typeface="+mn-ea"/>
                <a:cs typeface="+mn-cs"/>
              </a:rPr>
              <a:t> dios de Moab, y a Moloc dios de los hijos de Amón; y no han andado en mis caminos para hacer lo recto delante de mis ojos, y mis estatutos y mis decretos, como hizo David su padre. </a:t>
            </a:r>
            <a:r>
              <a:rPr lang="es-ES_tradnl" sz="1200" b="1" i="0" kern="1200" baseline="30000" noProof="0" dirty="0">
                <a:solidFill>
                  <a:schemeClr val="tx1"/>
                </a:solidFill>
                <a:effectLst/>
                <a:latin typeface="+mn-lt"/>
                <a:ea typeface="+mn-ea"/>
                <a:cs typeface="+mn-cs"/>
              </a:rPr>
              <a:t>34 </a:t>
            </a:r>
            <a:r>
              <a:rPr lang="es-ES_tradnl" sz="1200" b="0" i="0" kern="1200" noProof="0" dirty="0">
                <a:solidFill>
                  <a:schemeClr val="tx1"/>
                </a:solidFill>
                <a:effectLst/>
                <a:latin typeface="+mn-lt"/>
                <a:ea typeface="+mn-ea"/>
                <a:cs typeface="+mn-cs"/>
              </a:rPr>
              <a:t>Pero no quitaré nada del reino de sus manos, sino que lo retendré por rey todos los días de su vida, por amor a David mi siervo, al cual yo elegí, y quien guardó mis mandamientos y mis estatutos. </a:t>
            </a:r>
            <a:r>
              <a:rPr lang="es-ES_tradnl" sz="1200" b="1" i="0" kern="1200" baseline="30000" noProof="0" dirty="0">
                <a:solidFill>
                  <a:schemeClr val="tx1"/>
                </a:solidFill>
                <a:effectLst/>
                <a:latin typeface="+mn-lt"/>
                <a:ea typeface="+mn-ea"/>
                <a:cs typeface="+mn-cs"/>
              </a:rPr>
              <a:t>35 </a:t>
            </a:r>
            <a:r>
              <a:rPr lang="es-ES_tradnl" sz="1200" b="0" i="0" kern="1200" noProof="0" dirty="0">
                <a:solidFill>
                  <a:schemeClr val="tx1"/>
                </a:solidFill>
                <a:effectLst/>
                <a:latin typeface="+mn-lt"/>
                <a:ea typeface="+mn-ea"/>
                <a:cs typeface="+mn-cs"/>
              </a:rPr>
              <a:t>Pero quitaré el reino de la mano de su hijo, y lo daré a ti, las diez tribus. </a:t>
            </a:r>
            <a:r>
              <a:rPr lang="es-ES_tradnl" sz="1200" b="1" i="0" kern="1200" baseline="30000" noProof="0" dirty="0">
                <a:solidFill>
                  <a:schemeClr val="tx1"/>
                </a:solidFill>
                <a:effectLst/>
                <a:latin typeface="+mn-lt"/>
                <a:ea typeface="+mn-ea"/>
                <a:cs typeface="+mn-cs"/>
              </a:rPr>
              <a:t>36 </a:t>
            </a:r>
            <a:r>
              <a:rPr lang="es-ES_tradnl" sz="1200" b="0" i="0" kern="1200" noProof="0" dirty="0">
                <a:solidFill>
                  <a:schemeClr val="tx1"/>
                </a:solidFill>
                <a:effectLst/>
                <a:latin typeface="+mn-lt"/>
                <a:ea typeface="+mn-ea"/>
                <a:cs typeface="+mn-cs"/>
              </a:rPr>
              <a:t>Y a su hijo daré una tribu, para que mi siervo David tenga lámpara todos los días delante de mí en Jerusalén, ciudad que yo me elegí para poner en ella mi nombre. </a:t>
            </a:r>
            <a:r>
              <a:rPr lang="es-ES_tradnl" sz="1200" b="1" i="0" kern="1200" baseline="30000" noProof="0" dirty="0">
                <a:solidFill>
                  <a:schemeClr val="tx1"/>
                </a:solidFill>
                <a:effectLst/>
                <a:latin typeface="+mn-lt"/>
                <a:ea typeface="+mn-ea"/>
                <a:cs typeface="+mn-cs"/>
              </a:rPr>
              <a:t>37 </a:t>
            </a:r>
            <a:r>
              <a:rPr lang="es-ES_tradnl" sz="1200" b="0" i="0" kern="1200" noProof="0" dirty="0">
                <a:solidFill>
                  <a:schemeClr val="tx1"/>
                </a:solidFill>
                <a:effectLst/>
                <a:latin typeface="+mn-lt"/>
                <a:ea typeface="+mn-ea"/>
                <a:cs typeface="+mn-cs"/>
              </a:rPr>
              <a:t>Yo, pues, te tomaré a ti, y tú reinarás en todas las cosas que deseare tu alma, y serás rey sobre Israel. </a:t>
            </a:r>
            <a:r>
              <a:rPr lang="es-ES_tradnl" sz="1200" b="1" i="0" kern="1200" baseline="30000" noProof="0" dirty="0">
                <a:solidFill>
                  <a:schemeClr val="tx1"/>
                </a:solidFill>
                <a:effectLst/>
                <a:latin typeface="+mn-lt"/>
                <a:ea typeface="+mn-ea"/>
                <a:cs typeface="+mn-cs"/>
              </a:rPr>
              <a:t>38 </a:t>
            </a:r>
            <a:r>
              <a:rPr lang="es-ES_tradnl" sz="1200" b="0" i="0" kern="1200" noProof="0" dirty="0">
                <a:solidFill>
                  <a:schemeClr val="tx1"/>
                </a:solidFill>
                <a:effectLst/>
                <a:latin typeface="+mn-lt"/>
                <a:ea typeface="+mn-ea"/>
                <a:cs typeface="+mn-cs"/>
              </a:rPr>
              <a:t>Y si prestares oído a todas las cosas que te mandare, y anduvieres en mis caminos, e hicieres lo recto delante de mis ojos, guardando mis estatutos y mis mandamientos, como hizo David mi siervo, yo estaré contigo y te edificaré casa firme, como la edifiqué a David, y yo te entregaré a Israel. </a:t>
            </a:r>
            <a:r>
              <a:rPr lang="es-ES_tradnl" sz="1200" b="1" i="0" kern="1200" baseline="30000" noProof="0" dirty="0">
                <a:solidFill>
                  <a:schemeClr val="tx1"/>
                </a:solidFill>
                <a:effectLst/>
                <a:latin typeface="+mn-lt"/>
                <a:ea typeface="+mn-ea"/>
                <a:cs typeface="+mn-cs"/>
              </a:rPr>
              <a:t>39 </a:t>
            </a:r>
            <a:r>
              <a:rPr lang="es-ES_tradnl" sz="1200" b="0" i="0" kern="1200" noProof="0" dirty="0">
                <a:solidFill>
                  <a:schemeClr val="tx1"/>
                </a:solidFill>
                <a:effectLst/>
                <a:latin typeface="+mn-lt"/>
                <a:ea typeface="+mn-ea"/>
                <a:cs typeface="+mn-cs"/>
              </a:rPr>
              <a:t>Y yo afligiré a la descendencia de David a causa de esto, mas no para siempre. </a:t>
            </a:r>
            <a:r>
              <a:rPr lang="es-ES_tradnl" sz="1200" b="1" i="0" kern="1200" baseline="30000" noProof="0" dirty="0">
                <a:solidFill>
                  <a:schemeClr val="tx1"/>
                </a:solidFill>
                <a:effectLst/>
                <a:latin typeface="+mn-lt"/>
                <a:ea typeface="+mn-ea"/>
                <a:cs typeface="+mn-cs"/>
              </a:rPr>
              <a:t>40 </a:t>
            </a:r>
            <a:r>
              <a:rPr lang="es-ES_tradnl" sz="1200" b="0" i="0" kern="1200" noProof="0" dirty="0">
                <a:solidFill>
                  <a:schemeClr val="tx1"/>
                </a:solidFill>
                <a:effectLst/>
                <a:latin typeface="+mn-lt"/>
                <a:ea typeface="+mn-ea"/>
                <a:cs typeface="+mn-cs"/>
              </a:rPr>
              <a:t>Por esto Salomón procuró matar a Jeroboam, pero Jeroboam se levantó y huyó a Egipto, a </a:t>
            </a:r>
            <a:r>
              <a:rPr lang="es-ES_tradnl" sz="1200" b="0" i="0" kern="1200" noProof="0" dirty="0" err="1">
                <a:solidFill>
                  <a:schemeClr val="tx1"/>
                </a:solidFill>
                <a:effectLst/>
                <a:latin typeface="+mn-lt"/>
                <a:ea typeface="+mn-ea"/>
                <a:cs typeface="+mn-cs"/>
              </a:rPr>
              <a:t>Sisac</a:t>
            </a:r>
            <a:r>
              <a:rPr lang="es-ES_tradnl" sz="1200" b="0" i="0" kern="1200" noProof="0" dirty="0">
                <a:solidFill>
                  <a:schemeClr val="tx1"/>
                </a:solidFill>
                <a:effectLst/>
                <a:latin typeface="+mn-lt"/>
                <a:ea typeface="+mn-ea"/>
                <a:cs typeface="+mn-cs"/>
              </a:rPr>
              <a:t> rey de Egipto, y estuvo en Egipto hasta la muerte de Salomón.</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12:1–15</a:t>
            </a:r>
          </a:p>
          <a:p>
            <a:endParaRPr lang="es-ES_tradnl" b="1" noProof="0" dirty="0">
              <a:effectLst/>
            </a:endParaRPr>
          </a:p>
          <a:p>
            <a:r>
              <a:rPr lang="es-ES_tradnl" sz="1200" b="0" i="0" kern="1200" noProof="0" dirty="0">
                <a:solidFill>
                  <a:schemeClr val="tx1"/>
                </a:solidFill>
                <a:effectLst/>
                <a:latin typeface="+mn-lt"/>
                <a:ea typeface="+mn-ea"/>
                <a:cs typeface="+mn-cs"/>
              </a:rPr>
              <a:t>Roboam fue a </a:t>
            </a:r>
            <a:r>
              <a:rPr lang="es-ES_tradnl" sz="1200" b="0" i="0" kern="1200" noProof="0" dirty="0" err="1">
                <a:solidFill>
                  <a:schemeClr val="tx1"/>
                </a:solidFill>
                <a:effectLst/>
                <a:latin typeface="+mn-lt"/>
                <a:ea typeface="+mn-ea"/>
                <a:cs typeface="+mn-cs"/>
              </a:rPr>
              <a:t>Siquem</a:t>
            </a:r>
            <a:r>
              <a:rPr lang="es-ES_tradnl" sz="1200" b="0" i="0" kern="1200" noProof="0" dirty="0">
                <a:solidFill>
                  <a:schemeClr val="tx1"/>
                </a:solidFill>
                <a:effectLst/>
                <a:latin typeface="+mn-lt"/>
                <a:ea typeface="+mn-ea"/>
                <a:cs typeface="+mn-cs"/>
              </a:rPr>
              <a:t>, porque todo Israel había venido a </a:t>
            </a:r>
            <a:r>
              <a:rPr lang="es-ES_tradnl" sz="1200" b="0" i="0" kern="1200" noProof="0" dirty="0" err="1">
                <a:solidFill>
                  <a:schemeClr val="tx1"/>
                </a:solidFill>
                <a:effectLst/>
                <a:latin typeface="+mn-lt"/>
                <a:ea typeface="+mn-ea"/>
                <a:cs typeface="+mn-cs"/>
              </a:rPr>
              <a:t>Siquem</a:t>
            </a:r>
            <a:r>
              <a:rPr lang="es-ES_tradnl" sz="1200" b="0" i="0" kern="1200" noProof="0" dirty="0">
                <a:solidFill>
                  <a:schemeClr val="tx1"/>
                </a:solidFill>
                <a:effectLst/>
                <a:latin typeface="+mn-lt"/>
                <a:ea typeface="+mn-ea"/>
                <a:cs typeface="+mn-cs"/>
              </a:rPr>
              <a:t> para hacerle rey.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Y aconteció que cuando lo oyó Jeroboam hijo de Nabat, que aún estaba en Egipto, adonde había huido de delante del rey Salomón, y habitaba en Egipto,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enviaron a llamarle. Vino, pues, Jeroboam, y toda la congregación de Israel, y hablaron a Roboam, diciendo: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Tu padre agravó nuestro yugo, mas ahora disminuye tú algo de la dura servidumbre de tu padre, y del yugo pesado que puso sobre nosotros, y te serviremos.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Y él les dijo: Idos, y de aquí a tres días volved a mí. Y el pueblo se fue.</a:t>
            </a:r>
          </a:p>
          <a:p>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Entonces el rey Roboam pidió consejo de los ancianos que habían estado delante de Salomón su padre cuando vivía, y dijo: ¿Cómo aconsejáis vosotros que responda a este pueblo?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Y ellos le hablaron diciendo: Si tú fueres hoy siervo de este pueblo y lo sirvieres, y respondiéndoles buenas palabras les hablares, ellos te servirán para siempre.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Pero él dejó el consejo que los ancianos le habían dado, y pidió consejo de los jóvenes que se habían criado con él, y estaban delante de él. </a:t>
            </a:r>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Y les dijo: ¿Cómo aconsejáis vosotros que respondamos a este pueblo, que me ha hablado diciendo: Disminuye algo del yugo que tu padre puso sobre nosotros?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Entonces los jóvenes que se habían criado con él le respondieron diciendo: Así hablarás a este pueblo que te ha dicho estas palabras: Tu padre agravó nuestro yugo, mas tú disminúyenos algo; así les hablarás: El menor dedo de los míos es más grueso que los lomos de mi padre.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Ahora, pues, mi padre os cargó de pesado yugo, mas yo añadiré a vuestro yugo; mi padre os castigó con azotes, mas yo os castigaré con escorpiones.</a:t>
            </a:r>
          </a:p>
          <a:p>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Al tercer día vino Jeroboam con todo el pueblo a Roboam, según el rey lo había mandado, diciendo: Volved a mí al tercer día.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Y el rey respondió al pueblo duramente, dejando el consejo que los ancianos le habían dado;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y les habló conforme al consejo de los jóvenes, diciendo: Mi padre agravó vuestro yugo, pero yo añadiré a vuestro yugo; mi padre os castigó con azotes, mas yo os castigaré con escorpiones.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Y no oyó el rey al pueblo; porque era designio de Jehová para confirmar la palabra que Jehová había hablado por medio de Ahías </a:t>
            </a:r>
            <a:r>
              <a:rPr lang="es-ES_tradnl" sz="1200" b="0" i="0" kern="1200" noProof="0" dirty="0" err="1">
                <a:solidFill>
                  <a:schemeClr val="tx1"/>
                </a:solidFill>
                <a:effectLst/>
                <a:latin typeface="+mn-lt"/>
                <a:ea typeface="+mn-ea"/>
                <a:cs typeface="+mn-cs"/>
              </a:rPr>
              <a:t>silonita</a:t>
            </a:r>
            <a:r>
              <a:rPr lang="es-ES_tradnl" sz="1200" b="0" i="0" kern="1200" noProof="0" dirty="0">
                <a:solidFill>
                  <a:schemeClr val="tx1"/>
                </a:solidFill>
                <a:effectLst/>
                <a:latin typeface="+mn-lt"/>
                <a:ea typeface="+mn-ea"/>
                <a:cs typeface="+mn-cs"/>
              </a:rPr>
              <a:t> a Jeroboam hijo de Nabat.</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Ecos del Faraón </a:t>
            </a:r>
            <a:r>
              <a:rPr lang="es-ES_tradnl" b="0" noProof="0" dirty="0">
                <a:solidFill>
                  <a:srgbClr val="141413"/>
                </a:solidFill>
                <a:effectLst/>
                <a:highlight>
                  <a:srgbClr val="00FFFF"/>
                </a:highlight>
                <a:latin typeface="Helvetica" pitchFamily="2" charset="0"/>
              </a:rPr>
              <a:t>• pg. 7,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Israel debería haber sido lo opuesto a Egipto, pero los reyes Salomón y Roboam adoptaron prácticas que hicieron que Israel pareciera un Egipto en miniatura. </a:t>
            </a:r>
            <a:br>
              <a:rPr lang="es-ES_tradnl" sz="1200" kern="1200" dirty="0">
                <a:solidFill>
                  <a:schemeClr val="tx1"/>
                </a:solidFill>
                <a:effectLst/>
                <a:highlight>
                  <a:srgbClr val="00FFFF"/>
                </a:highlight>
                <a:latin typeface="+mn-lt"/>
                <a:ea typeface="+mn-ea"/>
                <a:cs typeface="+mn-cs"/>
              </a:rPr>
            </a:br>
            <a:r>
              <a:rPr lang="es-ES_tradnl" sz="1200" kern="1200" dirty="0">
                <a:solidFill>
                  <a:schemeClr val="tx1"/>
                </a:solidFill>
                <a:effectLst/>
                <a:highlight>
                  <a:srgbClr val="00FFFF"/>
                </a:highlight>
                <a:latin typeface="+mn-lt"/>
                <a:ea typeface="+mn-ea"/>
                <a:cs typeface="+mn-cs"/>
              </a:rPr>
              <a:t>Hoy estudiarán para comparar los reinados de Salomón y Roboam con el del Faraón.</a:t>
            </a:r>
          </a:p>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1 Reyes 12:16–24</a:t>
            </a:r>
          </a:p>
          <a:p>
            <a:endParaRPr lang="es-ES_tradnl" b="1" noProof="0" dirty="0">
              <a:effectLst/>
            </a:endParaRPr>
          </a:p>
          <a:p>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Cuando todo el pueblo vio que el rey no les había oído, le respondió estas palabras, diciendo: ¿Qué parte tenemos nosotros con David? No tenemos heredad en el hijo de Isaí. ¡Israel, a tus tiendas! ¡Provee ahora en tu casa, David! Entonces Israel se fue a sus tiendas.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Pero reinó Roboam sobre los hijos de Israel que moraban en las ciudades de Judá.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Y el rey Roboam envió a Adoram, que estaba sobre los tributos; pero lo apedreó todo Israel, y murió. Entonces el rey Roboam se apresuró a subirse en un carro y huir a Jerusalén.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Así se apartó Israel de la casa de David hasta hoy.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Y aconteció que oyendo todo Israel que Jeroboam había vuelto, enviaron a llamarle a la congregación, y le hicieron rey sobre todo Israel, sin quedar tribu alguna que siguiese la casa de David, sino solo la tribu de Judá.</a:t>
            </a:r>
          </a:p>
          <a:p>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Y cuando Roboam vino a Jerusalén, reunió a toda la casa de Judá y a la tribu de Benjamín, ciento ochenta mil hombres, guerreros escogidos, con el fin de hacer guerra a la casa de Israel, y hacer volver el reino a Roboam hijo de Salomón.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Pero vino palabra de Jehová a </a:t>
            </a:r>
            <a:r>
              <a:rPr lang="es-ES_tradnl" sz="1200" b="0" i="0" kern="1200" noProof="0" dirty="0" err="1">
                <a:solidFill>
                  <a:schemeClr val="tx1"/>
                </a:solidFill>
                <a:effectLst/>
                <a:latin typeface="+mn-lt"/>
                <a:ea typeface="+mn-ea"/>
                <a:cs typeface="+mn-cs"/>
              </a:rPr>
              <a:t>Semaías</a:t>
            </a:r>
            <a:r>
              <a:rPr lang="es-ES_tradnl" sz="1200" b="0" i="0" kern="1200" noProof="0" dirty="0">
                <a:solidFill>
                  <a:schemeClr val="tx1"/>
                </a:solidFill>
                <a:effectLst/>
                <a:latin typeface="+mn-lt"/>
                <a:ea typeface="+mn-ea"/>
                <a:cs typeface="+mn-cs"/>
              </a:rPr>
              <a:t> varón de Dios, diciendo: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Habla a Roboam hijo de Salomón, rey de Judá, y a toda la casa de Judá y de Benjamín, y a los demás del pueblo, diciendo: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Así ha dicho Jehová: No vayáis, ni peleéis contra vuestros hermanos los hijos de Israel; volveos cada uno a su casa, porque esto lo he hecho yo. Y ellos oyeron la palabra de Dios, y volvieron y se fueron, conforme a la palabra de Jehová.</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Reyes de Isarael y Judá </a:t>
            </a:r>
            <a:r>
              <a:rPr lang="es-ES_tradnl" b="0" noProof="0" dirty="0">
                <a:solidFill>
                  <a:srgbClr val="141413"/>
                </a:solidFill>
                <a:effectLst/>
                <a:highlight>
                  <a:srgbClr val="00FFFF"/>
                </a:highlight>
                <a:latin typeface="Helvetica" pitchFamily="2" charset="0"/>
              </a:rPr>
              <a:t>• pg. 8,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pueden usar este cuadro de los reyes de Israel y Judá a lo largo del estudio durante las próximas semanas.</a:t>
            </a:r>
          </a:p>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b="0" i="0" kern="1200" noProof="0" dirty="0">
                <a:solidFill>
                  <a:schemeClr val="tx1"/>
                </a:solidFill>
                <a:effectLst/>
                <a:latin typeface="Corbel" panose="020B0503020204020204" pitchFamily="34" charset="0"/>
                <a:ea typeface="+mn-ea"/>
                <a:cs typeface="+mn-cs"/>
              </a:rPr>
              <a:t>Ya que Dios da y quita (Job 1:21), no debemos aferrarnos a nuestras bendiciones. En lugar de aferrarnos a ellas, intentando controlar cada resultado, debemos confiar en nuestro Padre Celestial. Él conoce la perspectiva más amplia. Él tiene nuestro futuro en sus manos. Y en lugar de centrarnos en gobernantes terrenales que seguramente fracasarán, debemos fijar la mirada en Jesús, el Rey de reyes, quien es un modelo de servicio sacrificial, incluso dando su vida por su pueblo.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1941216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405994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1 Reyes 11:1 a 12:24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las actitudes y acciones que llevaron a la división del reino israelita. </a:t>
            </a:r>
          </a:p>
          <a:p>
            <a:pPr marL="685800" lvl="1" indent="-228600">
              <a:buFont typeface="+mj-lt"/>
              <a:buAutoNum type="arabicPeriod"/>
            </a:pPr>
            <a:r>
              <a:rPr lang="es-ES_tradnl" sz="800" kern="1200" dirty="0">
                <a:solidFill>
                  <a:schemeClr val="tx1"/>
                </a:solidFill>
                <a:effectLst/>
                <a:latin typeface="+mn-lt"/>
                <a:ea typeface="+mn-ea"/>
                <a:cs typeface="+mn-cs"/>
              </a:rPr>
              <a:t>Los alumnos considerarán cómo Jesús, nuestro verdadero Rey, estableció un Reino unificado y duradero.</a:t>
            </a:r>
          </a:p>
          <a:p>
            <a:pPr marL="685800" lvl="1" indent="-228600">
              <a:buFont typeface="+mj-lt"/>
              <a:buAutoNum type="arabicPeriod"/>
            </a:pPr>
            <a:r>
              <a:rPr lang="es-ES_tradnl" sz="800" kern="1200" dirty="0">
                <a:solidFill>
                  <a:schemeClr val="tx1"/>
                </a:solidFill>
                <a:effectLst/>
                <a:latin typeface="+mn-lt"/>
                <a:ea typeface="+mn-ea"/>
                <a:cs typeface="+mn-cs"/>
              </a:rPr>
              <a:t>Los alumnos evaluarán cómo reaccionan ante la pérdida y se comprometerán a confiar en Dios pase lo que pase.</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11:1–8</a:t>
            </a:r>
          </a:p>
          <a:p>
            <a:endParaRPr lang="es-ES_tradnl" b="1" noProof="0" dirty="0">
              <a:effectLst/>
            </a:endParaRPr>
          </a:p>
          <a:p>
            <a:r>
              <a:rPr lang="es-ES_tradnl" sz="1200" b="0" i="0" kern="1200" dirty="0">
                <a:solidFill>
                  <a:schemeClr val="tx1"/>
                </a:solidFill>
                <a:effectLst/>
                <a:latin typeface="+mn-lt"/>
                <a:ea typeface="+mn-ea"/>
                <a:cs typeface="+mn-cs"/>
              </a:rPr>
              <a:t>Pero el rey Salomón amó, además de la hija de Faraón, a muchas mujeres extranjeras; a las de Moab, a las de Amón, a las de Edom, a las de Sidón, y a las heteas; </a:t>
            </a:r>
            <a:r>
              <a:rPr lang="es-ES_tradnl" sz="1200" b="1" i="0" kern="1200" baseline="30000" dirty="0">
                <a:solidFill>
                  <a:schemeClr val="tx1"/>
                </a:solidFill>
                <a:effectLst/>
                <a:latin typeface="+mn-lt"/>
                <a:ea typeface="+mn-ea"/>
                <a:cs typeface="+mn-cs"/>
              </a:rPr>
              <a:t>2 </a:t>
            </a:r>
            <a:r>
              <a:rPr lang="es-ES_tradnl" sz="1200" b="0" i="0" kern="1200" dirty="0">
                <a:solidFill>
                  <a:schemeClr val="tx1"/>
                </a:solidFill>
                <a:effectLst/>
                <a:latin typeface="+mn-lt"/>
                <a:ea typeface="+mn-ea"/>
                <a:cs typeface="+mn-cs"/>
              </a:rPr>
              <a:t>gentes de las cuales Jehová había dicho a los hijos de Israel: No os llegaréis a ellas, ni ellas se llegarán a vosotros; porque ciertamente harán inclinar vuestros corazones tras sus dioses. A estas, pues, se juntó Salomón con amor. </a:t>
            </a:r>
            <a:r>
              <a:rPr lang="es-ES_tradnl" sz="1200" b="1" i="0" kern="1200" baseline="30000" dirty="0">
                <a:solidFill>
                  <a:schemeClr val="tx1"/>
                </a:solidFill>
                <a:effectLst/>
                <a:latin typeface="+mn-lt"/>
                <a:ea typeface="+mn-ea"/>
                <a:cs typeface="+mn-cs"/>
              </a:rPr>
              <a:t>3 </a:t>
            </a:r>
            <a:r>
              <a:rPr lang="es-ES_tradnl" sz="1200" b="0" i="0" kern="1200" dirty="0">
                <a:solidFill>
                  <a:schemeClr val="tx1"/>
                </a:solidFill>
                <a:effectLst/>
                <a:latin typeface="+mn-lt"/>
                <a:ea typeface="+mn-ea"/>
                <a:cs typeface="+mn-cs"/>
              </a:rPr>
              <a:t>Y tuvo setecientas mujeres reinas y trescientas concubinas; y sus mujeres desviaron su corazón. </a:t>
            </a:r>
            <a:r>
              <a:rPr lang="es-ES_tradnl" sz="1200" b="1" i="0" kern="1200" baseline="30000" dirty="0">
                <a:solidFill>
                  <a:schemeClr val="tx1"/>
                </a:solidFill>
                <a:effectLst/>
                <a:latin typeface="+mn-lt"/>
                <a:ea typeface="+mn-ea"/>
                <a:cs typeface="+mn-cs"/>
              </a:rPr>
              <a:t>4 </a:t>
            </a:r>
            <a:r>
              <a:rPr lang="es-ES_tradnl" sz="1200" b="0" i="0" kern="1200" dirty="0">
                <a:solidFill>
                  <a:schemeClr val="tx1"/>
                </a:solidFill>
                <a:effectLst/>
                <a:latin typeface="+mn-lt"/>
                <a:ea typeface="+mn-ea"/>
                <a:cs typeface="+mn-cs"/>
              </a:rPr>
              <a:t>Y cuando Salomón era ya viejo, sus mujeres inclinaron su corazón tras dioses ajenos, y su corazón no era perfecto con Jehová su Dios, como el corazón de su padre David. </a:t>
            </a:r>
            <a:r>
              <a:rPr lang="es-ES_tradnl" sz="1200" b="1" i="0" kern="1200" baseline="30000" dirty="0">
                <a:solidFill>
                  <a:schemeClr val="tx1"/>
                </a:solidFill>
                <a:effectLst/>
                <a:latin typeface="+mn-lt"/>
                <a:ea typeface="+mn-ea"/>
                <a:cs typeface="+mn-cs"/>
              </a:rPr>
              <a:t>5 </a:t>
            </a:r>
            <a:r>
              <a:rPr lang="es-ES_tradnl" sz="1200" b="0" i="0" kern="1200" dirty="0">
                <a:solidFill>
                  <a:schemeClr val="tx1"/>
                </a:solidFill>
                <a:effectLst/>
                <a:latin typeface="+mn-lt"/>
                <a:ea typeface="+mn-ea"/>
                <a:cs typeface="+mn-cs"/>
              </a:rPr>
              <a:t>Porque Salomón siguió a </a:t>
            </a:r>
            <a:r>
              <a:rPr lang="es-ES_tradnl" sz="1200" b="0" i="0" kern="1200" dirty="0" err="1">
                <a:solidFill>
                  <a:schemeClr val="tx1"/>
                </a:solidFill>
                <a:effectLst/>
                <a:latin typeface="+mn-lt"/>
                <a:ea typeface="+mn-ea"/>
                <a:cs typeface="+mn-cs"/>
              </a:rPr>
              <a:t>Astoret</a:t>
            </a:r>
            <a:r>
              <a:rPr lang="es-ES_tradnl" sz="1200" b="0" i="0" kern="1200" dirty="0">
                <a:solidFill>
                  <a:schemeClr val="tx1"/>
                </a:solidFill>
                <a:effectLst/>
                <a:latin typeface="+mn-lt"/>
                <a:ea typeface="+mn-ea"/>
                <a:cs typeface="+mn-cs"/>
              </a:rPr>
              <a:t>, diosa de los sidonios, y a Milcom, ídolo abominable de los amonitas. </a:t>
            </a:r>
            <a:r>
              <a:rPr lang="es-ES_tradnl" sz="1200" b="1" i="0" kern="1200" baseline="30000" dirty="0">
                <a:solidFill>
                  <a:schemeClr val="tx1"/>
                </a:solidFill>
                <a:effectLst/>
                <a:latin typeface="+mn-lt"/>
                <a:ea typeface="+mn-ea"/>
                <a:cs typeface="+mn-cs"/>
              </a:rPr>
              <a:t>6 </a:t>
            </a:r>
            <a:r>
              <a:rPr lang="es-ES_tradnl" sz="1200" b="0" i="0" kern="1200" dirty="0">
                <a:solidFill>
                  <a:schemeClr val="tx1"/>
                </a:solidFill>
                <a:effectLst/>
                <a:latin typeface="+mn-lt"/>
                <a:ea typeface="+mn-ea"/>
                <a:cs typeface="+mn-cs"/>
              </a:rPr>
              <a:t>E hizo Salomón lo malo ante los ojos de Jehová, y no siguió cumplidamente a Jehová como David su padre. </a:t>
            </a:r>
            <a:r>
              <a:rPr lang="es-ES_tradnl" sz="1200" b="1" i="0" kern="1200" baseline="30000" dirty="0">
                <a:solidFill>
                  <a:schemeClr val="tx1"/>
                </a:solidFill>
                <a:effectLst/>
                <a:latin typeface="+mn-lt"/>
                <a:ea typeface="+mn-ea"/>
                <a:cs typeface="+mn-cs"/>
              </a:rPr>
              <a:t>7 </a:t>
            </a:r>
            <a:r>
              <a:rPr lang="es-ES_tradnl" sz="1200" b="0" i="0" kern="1200" dirty="0">
                <a:solidFill>
                  <a:schemeClr val="tx1"/>
                </a:solidFill>
                <a:effectLst/>
                <a:latin typeface="+mn-lt"/>
                <a:ea typeface="+mn-ea"/>
                <a:cs typeface="+mn-cs"/>
              </a:rPr>
              <a:t>Entonces edificó Salomón un lugar alto a </a:t>
            </a:r>
            <a:r>
              <a:rPr lang="es-ES_tradnl" sz="1200" b="0" i="0" kern="1200" dirty="0" err="1">
                <a:solidFill>
                  <a:schemeClr val="tx1"/>
                </a:solidFill>
                <a:effectLst/>
                <a:latin typeface="+mn-lt"/>
                <a:ea typeface="+mn-ea"/>
                <a:cs typeface="+mn-cs"/>
              </a:rPr>
              <a:t>Quemos</a:t>
            </a:r>
            <a:r>
              <a:rPr lang="es-ES_tradnl" sz="1200" b="0" i="0" kern="1200" dirty="0">
                <a:solidFill>
                  <a:schemeClr val="tx1"/>
                </a:solidFill>
                <a:effectLst/>
                <a:latin typeface="+mn-lt"/>
                <a:ea typeface="+mn-ea"/>
                <a:cs typeface="+mn-cs"/>
              </a:rPr>
              <a:t>, ídolo abominable de Moab, en el monte que está enfrente de Jerusalén, y a Moloc, ídolo abominable de los hijos de Amón. </a:t>
            </a:r>
            <a:r>
              <a:rPr lang="es-ES_tradnl" sz="1200" b="1" i="0" kern="1200" baseline="30000" dirty="0">
                <a:solidFill>
                  <a:schemeClr val="tx1"/>
                </a:solidFill>
                <a:effectLst/>
                <a:latin typeface="+mn-lt"/>
                <a:ea typeface="+mn-ea"/>
                <a:cs typeface="+mn-cs"/>
              </a:rPr>
              <a:t>8 </a:t>
            </a:r>
            <a:r>
              <a:rPr lang="es-ES_tradnl" sz="1200" b="0" i="0" kern="1200" dirty="0">
                <a:solidFill>
                  <a:schemeClr val="tx1"/>
                </a:solidFill>
                <a:effectLst/>
                <a:latin typeface="+mn-lt"/>
                <a:ea typeface="+mn-ea"/>
                <a:cs typeface="+mn-cs"/>
              </a:rPr>
              <a:t>Así hizo para todas sus mujeres extranjeras, las cuales quemaban incienso y ofrecían sacrificios a sus dioses.</a:t>
            </a:r>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Más dinero, más problemas </a:t>
            </a:r>
            <a:r>
              <a:rPr lang="es-ES_tradnl" b="0" noProof="0" dirty="0">
                <a:solidFill>
                  <a:srgbClr val="141413"/>
                </a:solidFill>
                <a:effectLst/>
                <a:highlight>
                  <a:srgbClr val="00FFFF"/>
                </a:highlight>
                <a:latin typeface="Helvetica" pitchFamily="2" charset="0"/>
              </a:rPr>
              <a:t>• pg. 6,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compararán los detalles de la vida de Salomón con las instrucciones de Moisés sobre la realeza en el antiguo Israel, y descubrirán que su riqueza finalmente condujo a su caída.</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1 Reyes 11:9–13</a:t>
            </a:r>
          </a:p>
          <a:p>
            <a:endParaRPr lang="es-ES_tradnl" b="1" noProof="0" dirty="0">
              <a:effectLst/>
            </a:endParaRPr>
          </a:p>
          <a:p>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Y se enojó Jehová contra Salomón, por cuanto su corazón se había apartado de Jehová Dios de Israel, que se le había aparecido dos veces,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y le había mandado acerca de esto, que no siguiese a dioses ajenos; mas él no guardó lo que le mandó Jehová.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Y dijo Jehová a Salomón: Por cuanto ha habido esto en ti, y no has guardado mi pacto y mis estatutos que yo te mandé, romperé de ti el reino, y lo entregaré a tu siervo.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Sin embargo, no lo haré en tus días, por amor a David tu padre; lo romperé de la mano de tu hijo.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Pero no romperé todo el reino, sino que daré una tribu a tu hijo, por amor a David mi siervo, y por amor a Jerusalén, la cual yo he elegido.</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1 Reyes 11:14–25</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14 </a:t>
            </a:r>
            <a:r>
              <a:rPr lang="es-ES_tradnl" sz="1200" b="0" i="0" kern="1200" noProof="0" dirty="0">
                <a:solidFill>
                  <a:schemeClr val="tx1"/>
                </a:solidFill>
                <a:effectLst/>
                <a:highlight>
                  <a:srgbClr val="FFFF00"/>
                </a:highlight>
                <a:latin typeface="+mn-lt"/>
                <a:ea typeface="+mn-ea"/>
                <a:cs typeface="+mn-cs"/>
              </a:rPr>
              <a:t>Y Jehová suscitó un adversario a Salomón: Hadad edomita, de sangre real, el cual estaba en Edom. </a:t>
            </a:r>
            <a:r>
              <a:rPr lang="es-ES_tradnl" sz="1200" b="1" i="0" kern="1200" baseline="30000" noProof="0" dirty="0">
                <a:solidFill>
                  <a:schemeClr val="tx1"/>
                </a:solidFill>
                <a:effectLst/>
                <a:highlight>
                  <a:srgbClr val="FFFF00"/>
                </a:highlight>
                <a:latin typeface="+mn-lt"/>
                <a:ea typeface="+mn-ea"/>
                <a:cs typeface="+mn-cs"/>
              </a:rPr>
              <a:t>15 </a:t>
            </a:r>
            <a:r>
              <a:rPr lang="es-ES_tradnl" sz="1200" b="0" i="0" kern="1200" noProof="0" dirty="0">
                <a:solidFill>
                  <a:schemeClr val="tx1"/>
                </a:solidFill>
                <a:effectLst/>
                <a:highlight>
                  <a:srgbClr val="FFFF00"/>
                </a:highlight>
                <a:latin typeface="+mn-lt"/>
                <a:ea typeface="+mn-ea"/>
                <a:cs typeface="+mn-cs"/>
              </a:rPr>
              <a:t>Porque cuando David estaba en Edom, y subió Joab el general del ejército a enterrar los muertos, y mató a todos los varones de Edom </a:t>
            </a:r>
            <a:r>
              <a:rPr lang="es-ES_tradnl" sz="1200" b="1" i="0" kern="1200" baseline="30000" noProof="0" dirty="0">
                <a:solidFill>
                  <a:schemeClr val="tx1"/>
                </a:solidFill>
                <a:effectLst/>
                <a:highlight>
                  <a:srgbClr val="FFFF00"/>
                </a:highlight>
                <a:latin typeface="+mn-lt"/>
                <a:ea typeface="+mn-ea"/>
                <a:cs typeface="+mn-cs"/>
              </a:rPr>
              <a:t>16 </a:t>
            </a:r>
            <a:r>
              <a:rPr lang="es-ES_tradnl" sz="1200" b="0" i="0" kern="1200" noProof="0" dirty="0">
                <a:solidFill>
                  <a:schemeClr val="tx1"/>
                </a:solidFill>
                <a:effectLst/>
                <a:highlight>
                  <a:srgbClr val="FFFF00"/>
                </a:highlight>
                <a:latin typeface="+mn-lt"/>
                <a:ea typeface="+mn-ea"/>
                <a:cs typeface="+mn-cs"/>
              </a:rPr>
              <a:t>(porque seis meses habitó allí Joab, y todo Israel, hasta que hubo acabado con todo el sexo masculino en Edom), </a:t>
            </a:r>
            <a:r>
              <a:rPr lang="es-ES_tradnl" sz="1200" b="1" i="0" kern="1200" baseline="30000" noProof="0" dirty="0">
                <a:solidFill>
                  <a:schemeClr val="tx1"/>
                </a:solidFill>
                <a:effectLst/>
                <a:highlight>
                  <a:srgbClr val="FFFF00"/>
                </a:highlight>
                <a:latin typeface="+mn-lt"/>
                <a:ea typeface="+mn-ea"/>
                <a:cs typeface="+mn-cs"/>
              </a:rPr>
              <a:t>17 </a:t>
            </a:r>
            <a:r>
              <a:rPr lang="es-ES_tradnl" sz="1200" b="0" i="0" kern="1200" noProof="0" dirty="0">
                <a:solidFill>
                  <a:schemeClr val="tx1"/>
                </a:solidFill>
                <a:effectLst/>
                <a:highlight>
                  <a:srgbClr val="FFFF00"/>
                </a:highlight>
                <a:latin typeface="+mn-lt"/>
                <a:ea typeface="+mn-ea"/>
                <a:cs typeface="+mn-cs"/>
              </a:rPr>
              <a:t>Hadad huyó, y con él algunos varones edomitas de los siervos de su padre, y se fue a Egipto; era entonces Hadad muchacho pequeño. </a:t>
            </a:r>
            <a:r>
              <a:rPr lang="es-ES_tradnl" sz="1200" b="1" i="0" kern="1200" baseline="30000" noProof="0" dirty="0">
                <a:solidFill>
                  <a:schemeClr val="tx1"/>
                </a:solidFill>
                <a:effectLst/>
                <a:highlight>
                  <a:srgbClr val="FFFF00"/>
                </a:highlight>
                <a:latin typeface="+mn-lt"/>
                <a:ea typeface="+mn-ea"/>
                <a:cs typeface="+mn-cs"/>
              </a:rPr>
              <a:t>18 </a:t>
            </a:r>
            <a:r>
              <a:rPr lang="es-ES_tradnl" sz="1200" b="0" i="0" kern="1200" noProof="0" dirty="0">
                <a:solidFill>
                  <a:schemeClr val="tx1"/>
                </a:solidFill>
                <a:effectLst/>
                <a:highlight>
                  <a:srgbClr val="FFFF00"/>
                </a:highlight>
                <a:latin typeface="+mn-lt"/>
                <a:ea typeface="+mn-ea"/>
                <a:cs typeface="+mn-cs"/>
              </a:rPr>
              <a:t>Y se levantaron de Madián, y vinieron a Parán; y tomando consigo hombres de Parán, vinieron a Egipto, a Faraón rey de Egipto, el cual les dio casa y les señaló alimentos, y aun les dio tierra. </a:t>
            </a:r>
            <a:r>
              <a:rPr lang="es-ES_tradnl" sz="1200" b="1" i="0" kern="1200" baseline="30000" noProof="0" dirty="0">
                <a:solidFill>
                  <a:schemeClr val="tx1"/>
                </a:solidFill>
                <a:effectLst/>
                <a:highlight>
                  <a:srgbClr val="FFFF00"/>
                </a:highlight>
                <a:latin typeface="+mn-lt"/>
                <a:ea typeface="+mn-ea"/>
                <a:cs typeface="+mn-cs"/>
              </a:rPr>
              <a:t>19 </a:t>
            </a:r>
            <a:r>
              <a:rPr lang="es-ES_tradnl" sz="1200" b="0" i="0" kern="1200" noProof="0" dirty="0">
                <a:solidFill>
                  <a:schemeClr val="tx1"/>
                </a:solidFill>
                <a:effectLst/>
                <a:highlight>
                  <a:srgbClr val="FFFF00"/>
                </a:highlight>
                <a:latin typeface="+mn-lt"/>
                <a:ea typeface="+mn-ea"/>
                <a:cs typeface="+mn-cs"/>
              </a:rPr>
              <a:t>Y halló Hadad gran favor delante de Faraón, el cual le dio por mujer la hermana de su esposa, la hermana de la reina Tahpenes. </a:t>
            </a:r>
            <a:r>
              <a:rPr lang="es-ES_tradnl" sz="1200" b="1" i="0" kern="1200" baseline="30000" noProof="0" dirty="0">
                <a:solidFill>
                  <a:schemeClr val="tx1"/>
                </a:solidFill>
                <a:effectLst/>
                <a:highlight>
                  <a:srgbClr val="FFFF00"/>
                </a:highlight>
                <a:latin typeface="+mn-lt"/>
                <a:ea typeface="+mn-ea"/>
                <a:cs typeface="+mn-cs"/>
              </a:rPr>
              <a:t>20 </a:t>
            </a:r>
            <a:r>
              <a:rPr lang="es-ES_tradnl" sz="1200" b="0" i="0" kern="1200" noProof="0" dirty="0">
                <a:solidFill>
                  <a:schemeClr val="tx1"/>
                </a:solidFill>
                <a:effectLst/>
                <a:highlight>
                  <a:srgbClr val="FFFF00"/>
                </a:highlight>
                <a:latin typeface="+mn-lt"/>
                <a:ea typeface="+mn-ea"/>
                <a:cs typeface="+mn-cs"/>
              </a:rPr>
              <a:t>Y la hermana de Tahpenes le dio a luz su hijo </a:t>
            </a:r>
            <a:r>
              <a:rPr lang="es-ES_tradnl" sz="1200" b="0" i="0" kern="1200" noProof="0" dirty="0" err="1">
                <a:solidFill>
                  <a:schemeClr val="tx1"/>
                </a:solidFill>
                <a:effectLst/>
                <a:highlight>
                  <a:srgbClr val="FFFF00"/>
                </a:highlight>
                <a:latin typeface="+mn-lt"/>
                <a:ea typeface="+mn-ea"/>
                <a:cs typeface="+mn-cs"/>
              </a:rPr>
              <a:t>Genubat</a:t>
            </a:r>
            <a:r>
              <a:rPr lang="es-ES_tradnl" sz="1200" b="0" i="0" kern="1200" noProof="0" dirty="0">
                <a:solidFill>
                  <a:schemeClr val="tx1"/>
                </a:solidFill>
                <a:effectLst/>
                <a:highlight>
                  <a:srgbClr val="FFFF00"/>
                </a:highlight>
                <a:latin typeface="+mn-lt"/>
                <a:ea typeface="+mn-ea"/>
                <a:cs typeface="+mn-cs"/>
              </a:rPr>
              <a:t>, al cual destetó Tahpenes en casa de Faraón; y estaba </a:t>
            </a:r>
            <a:r>
              <a:rPr lang="es-ES_tradnl" sz="1200" b="0" i="0" kern="1200" noProof="0" dirty="0" err="1">
                <a:solidFill>
                  <a:schemeClr val="tx1"/>
                </a:solidFill>
                <a:effectLst/>
                <a:highlight>
                  <a:srgbClr val="FFFF00"/>
                </a:highlight>
                <a:latin typeface="+mn-lt"/>
                <a:ea typeface="+mn-ea"/>
                <a:cs typeface="+mn-cs"/>
              </a:rPr>
              <a:t>Genubat</a:t>
            </a:r>
            <a:r>
              <a:rPr lang="es-ES_tradnl" sz="1200" b="0" i="0" kern="1200" noProof="0" dirty="0">
                <a:solidFill>
                  <a:schemeClr val="tx1"/>
                </a:solidFill>
                <a:effectLst/>
                <a:highlight>
                  <a:srgbClr val="FFFF00"/>
                </a:highlight>
                <a:latin typeface="+mn-lt"/>
                <a:ea typeface="+mn-ea"/>
                <a:cs typeface="+mn-cs"/>
              </a:rPr>
              <a:t> en casa de Faraón entre los hijos de Faraón. </a:t>
            </a:r>
            <a:r>
              <a:rPr lang="es-ES_tradnl" sz="1200" b="1" i="0" kern="1200" baseline="30000" noProof="0" dirty="0">
                <a:solidFill>
                  <a:schemeClr val="tx1"/>
                </a:solidFill>
                <a:effectLst/>
                <a:highlight>
                  <a:srgbClr val="FFFF00"/>
                </a:highlight>
                <a:latin typeface="+mn-lt"/>
                <a:ea typeface="+mn-ea"/>
                <a:cs typeface="+mn-cs"/>
              </a:rPr>
              <a:t>21 </a:t>
            </a:r>
            <a:r>
              <a:rPr lang="es-ES_tradnl" sz="1200" b="0" i="0" kern="1200" noProof="0" dirty="0">
                <a:solidFill>
                  <a:schemeClr val="tx1"/>
                </a:solidFill>
                <a:effectLst/>
                <a:highlight>
                  <a:srgbClr val="FFFF00"/>
                </a:highlight>
                <a:latin typeface="+mn-lt"/>
                <a:ea typeface="+mn-ea"/>
                <a:cs typeface="+mn-cs"/>
              </a:rPr>
              <a:t>Y oyendo Hadad en Egipto que David había dormido con sus padres, y que era muerto Joab general del ejército, Hadad dijo a Faraón: Déjame ir a mi tierra. </a:t>
            </a:r>
            <a:r>
              <a:rPr lang="es-ES_tradnl" sz="1200" b="1" i="0" kern="1200" baseline="30000" noProof="0" dirty="0">
                <a:solidFill>
                  <a:schemeClr val="tx1"/>
                </a:solidFill>
                <a:effectLst/>
                <a:highlight>
                  <a:srgbClr val="FFFF00"/>
                </a:highlight>
                <a:latin typeface="+mn-lt"/>
                <a:ea typeface="+mn-ea"/>
                <a:cs typeface="+mn-cs"/>
              </a:rPr>
              <a:t>22 </a:t>
            </a:r>
            <a:r>
              <a:rPr lang="es-ES_tradnl" sz="1200" b="0" i="0" kern="1200" noProof="0" dirty="0">
                <a:solidFill>
                  <a:schemeClr val="tx1"/>
                </a:solidFill>
                <a:effectLst/>
                <a:highlight>
                  <a:srgbClr val="FFFF00"/>
                </a:highlight>
                <a:latin typeface="+mn-lt"/>
                <a:ea typeface="+mn-ea"/>
                <a:cs typeface="+mn-cs"/>
              </a:rPr>
              <a:t>Faraón le respondió: ¿Por qué? ¿Qué te falta conmigo, que procuras irte a tu tierra? Él respondió: Nada; con todo, te ruego que me dejes ir.</a:t>
            </a:r>
          </a:p>
          <a:p>
            <a:r>
              <a:rPr lang="es-ES_tradnl" sz="1200" b="1" i="0" kern="1200" baseline="30000" noProof="0" dirty="0">
                <a:solidFill>
                  <a:schemeClr val="tx1"/>
                </a:solidFill>
                <a:effectLst/>
                <a:highlight>
                  <a:srgbClr val="FFFF00"/>
                </a:highlight>
                <a:latin typeface="+mn-lt"/>
                <a:ea typeface="+mn-ea"/>
                <a:cs typeface="+mn-cs"/>
              </a:rPr>
              <a:t>23 </a:t>
            </a:r>
            <a:r>
              <a:rPr lang="es-ES_tradnl" sz="1200" b="0" i="0" kern="1200" noProof="0" dirty="0">
                <a:solidFill>
                  <a:schemeClr val="tx1"/>
                </a:solidFill>
                <a:effectLst/>
                <a:highlight>
                  <a:srgbClr val="FFFF00"/>
                </a:highlight>
                <a:latin typeface="+mn-lt"/>
                <a:ea typeface="+mn-ea"/>
                <a:cs typeface="+mn-cs"/>
              </a:rPr>
              <a:t>Dios también levantó por adversario contra Salomón a Rezón hijo de Eliada, el cual había huido de su amo Hadad-</a:t>
            </a:r>
            <a:r>
              <a:rPr lang="es-ES_tradnl" sz="1200" b="0" i="0" kern="1200" noProof="0" dirty="0" err="1">
                <a:solidFill>
                  <a:schemeClr val="tx1"/>
                </a:solidFill>
                <a:effectLst/>
                <a:highlight>
                  <a:srgbClr val="FFFF00"/>
                </a:highlight>
                <a:latin typeface="+mn-lt"/>
                <a:ea typeface="+mn-ea"/>
                <a:cs typeface="+mn-cs"/>
              </a:rPr>
              <a:t>ezer</a:t>
            </a:r>
            <a:r>
              <a:rPr lang="es-ES_tradnl" sz="1200" b="0" i="0" kern="1200" noProof="0" dirty="0">
                <a:solidFill>
                  <a:schemeClr val="tx1"/>
                </a:solidFill>
                <a:effectLst/>
                <a:highlight>
                  <a:srgbClr val="FFFF00"/>
                </a:highlight>
                <a:latin typeface="+mn-lt"/>
                <a:ea typeface="+mn-ea"/>
                <a:cs typeface="+mn-cs"/>
              </a:rPr>
              <a:t>, rey de Soba. </a:t>
            </a:r>
            <a:r>
              <a:rPr lang="es-ES_tradnl" sz="1200" b="1" i="0" kern="1200" baseline="30000" noProof="0" dirty="0">
                <a:solidFill>
                  <a:schemeClr val="tx1"/>
                </a:solidFill>
                <a:effectLst/>
                <a:highlight>
                  <a:srgbClr val="FFFF00"/>
                </a:highlight>
                <a:latin typeface="+mn-lt"/>
                <a:ea typeface="+mn-ea"/>
                <a:cs typeface="+mn-cs"/>
              </a:rPr>
              <a:t>24 </a:t>
            </a:r>
            <a:r>
              <a:rPr lang="es-ES_tradnl" sz="1200" b="0" i="0" kern="1200" noProof="0" dirty="0">
                <a:solidFill>
                  <a:schemeClr val="tx1"/>
                </a:solidFill>
                <a:effectLst/>
                <a:highlight>
                  <a:srgbClr val="FFFF00"/>
                </a:highlight>
                <a:latin typeface="+mn-lt"/>
                <a:ea typeface="+mn-ea"/>
                <a:cs typeface="+mn-cs"/>
              </a:rPr>
              <a:t>Y había juntado gente contra él, y se había hecho capitán de una compañía, cuando David deshizo a los de Soba. Después fueron a Damasco y habitaron allí, y le hicieron rey en Damasco. </a:t>
            </a:r>
            <a:r>
              <a:rPr lang="es-ES_tradnl" sz="1200" b="1" i="0" kern="1200" baseline="30000" noProof="0" dirty="0">
                <a:solidFill>
                  <a:schemeClr val="tx1"/>
                </a:solidFill>
                <a:effectLst/>
                <a:highlight>
                  <a:srgbClr val="FFFF00"/>
                </a:highlight>
                <a:latin typeface="+mn-lt"/>
                <a:ea typeface="+mn-ea"/>
                <a:cs typeface="+mn-cs"/>
              </a:rPr>
              <a:t>25 </a:t>
            </a:r>
            <a:r>
              <a:rPr lang="es-ES_tradnl" sz="1200" b="0" i="0" kern="1200" noProof="0" dirty="0">
                <a:solidFill>
                  <a:schemeClr val="tx1"/>
                </a:solidFill>
                <a:effectLst/>
                <a:highlight>
                  <a:srgbClr val="FFFF00"/>
                </a:highlight>
                <a:latin typeface="+mn-lt"/>
                <a:ea typeface="+mn-ea"/>
                <a:cs typeface="+mn-cs"/>
              </a:rPr>
              <a:t>Y fue adversario de Israel todos los días de Salomón; y fue otro mal con el de Hadad, porque aborreció a Israel, y reinó sobre Siria.</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29" name="TextBox 7">
            <a:extLst>
              <a:ext uri="{FF2B5EF4-FFF2-40B4-BE49-F238E27FC236}">
                <a16:creationId xmlns:a16="http://schemas.microsoft.com/office/drawing/2014/main" id="{6A1C884D-2AD7-44F9-2BEF-3C43F4733792}"/>
              </a:ext>
            </a:extLst>
          </p:cNvPr>
          <p:cNvSpPr txBox="1"/>
          <p:nvPr userDrawn="1"/>
        </p:nvSpPr>
        <p:spPr>
          <a:xfrm>
            <a:off x="7482261" y="6414773"/>
            <a:ext cx="9417929" cy="2585323"/>
          </a:xfrm>
          <a:prstGeom prst="rect">
            <a:avLst/>
          </a:prstGeom>
        </p:spPr>
        <p:txBody>
          <a:bodyPr wrap="square" lIns="0" tIns="0" rIns="0" bIns="0" rtlCol="0" anchor="t">
            <a:spAutoFit/>
          </a:bodyPr>
          <a:lstStyle/>
          <a:p>
            <a:r>
              <a:rPr lang="es-ES_tradnl" sz="2800" i="1" noProof="0" dirty="0"/>
              <a:t>En términos generales, el libro de Josué narra muchas victorias sobrenaturales de Israel, mientras que el libro de los Jueces relata el ciclo de pecado y juicio de Israel. Estos dos libros muestran que el pueblo de Dios siempre ha tenido que lidiar con la pregunta de cómo ser Sus embajadores en un mundo lleno de maldad y pecado.</a:t>
            </a:r>
            <a:endParaRPr lang="es-ES_tradnl" sz="2800" noProof="0" dirty="0"/>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362700"/>
            <a:ext cx="5406665" cy="2579558"/>
            <a:chOff x="1157812" y="6756995"/>
            <a:chExt cx="5603348" cy="257955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LA HISTORIA DE ISRAEL Y</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JUDÁ</a:t>
              </a:r>
            </a:p>
          </p:txBody>
        </p:sp>
      </p:grpSp>
      <p:sp>
        <p:nvSpPr>
          <p:cNvPr id="4" name="TextBox 8">
            <a:extLst>
              <a:ext uri="{FF2B5EF4-FFF2-40B4-BE49-F238E27FC236}">
                <a16:creationId xmlns:a16="http://schemas.microsoft.com/office/drawing/2014/main" id="{C9AD9101-607F-4189-E43B-53CBB7BA46C9}"/>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1, SEPTIEMBRE 2026 A FEBRERO 2027</a:t>
            </a:r>
          </a:p>
        </p:txBody>
      </p:sp>
      <p:pic>
        <p:nvPicPr>
          <p:cNvPr id="5" name="Picture 4">
            <a:extLst>
              <a:ext uri="{FF2B5EF4-FFF2-40B4-BE49-F238E27FC236}">
                <a16:creationId xmlns:a16="http://schemas.microsoft.com/office/drawing/2014/main" id="{AF23389A-8B65-4833-DFC5-89879F414257}"/>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3868FE3B-A606-F01D-B915-F4057B5F6B55}"/>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Eclesiastés 4:13</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POR QUÉ SE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    DIVIDIÓ EL REINO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2264" r="2226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AMENAZAS EMERGENTES</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    PARA EL REINO </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079" r="14170"/>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REINO SE DIVIDE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604D02-6A8F-47CA-C0D5-84343ACCF68D}"/>
              </a:ext>
            </a:extLst>
          </p:cNvPr>
          <p:cNvPicPr>
            <a:picLocks noChangeAspect="1"/>
          </p:cNvPicPr>
          <p:nvPr userDrawn="1"/>
        </p:nvPicPr>
        <p:blipFill>
          <a:blip r:embed="rId2">
            <a:extLst>
              <a:ext uri="{28A0092B-C50C-407E-A947-70E740481C1C}">
                <a14:useLocalDpi xmlns:a14="http://schemas.microsoft.com/office/drawing/2010/main" val="0"/>
              </a:ext>
            </a:extLst>
          </a:blip>
          <a:srcRect l="18065" r="18065"/>
          <a:stretch/>
        </p:blipFill>
        <p:spPr>
          <a:xfrm>
            <a:off x="9113367" y="22285"/>
            <a:ext cx="9174633" cy="9540815"/>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3" name="TextBox 2">
            <a:extLst>
              <a:ext uri="{FF2B5EF4-FFF2-40B4-BE49-F238E27FC236}">
                <a16:creationId xmlns:a16="http://schemas.microsoft.com/office/drawing/2014/main" id="{94F75FA2-B023-EE73-48F1-F834018F4EFF}"/>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alpha val="70980"/>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alpha val="69804"/>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668F83A6-5B4B-5104-37DE-0DF37396EF18}"/>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alpha val="50588"/>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001000" y="2253309"/>
            <a:ext cx="10287001"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8896350" y="4687380"/>
            <a:ext cx="9406967" cy="123955"/>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191E890F-1BA3-FEC6-1147-68B8CB8562CF}"/>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68019CC0-6CF4-D744-EC56-26418C0F4E55}"/>
              </a:ext>
            </a:extLst>
          </p:cNvPr>
          <p:cNvSpPr txBox="1"/>
          <p:nvPr userDrawn="1"/>
        </p:nvSpPr>
        <p:spPr>
          <a:xfrm>
            <a:off x="8839200" y="51878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AutoShape 4">
            <a:extLst>
              <a:ext uri="{FF2B5EF4-FFF2-40B4-BE49-F238E27FC236}">
                <a16:creationId xmlns:a16="http://schemas.microsoft.com/office/drawing/2014/main" id="{71DD8DB9-2016-B54B-B355-5B4D613CFBB4}"/>
              </a:ext>
            </a:extLst>
          </p:cNvPr>
          <p:cNvSpPr/>
          <p:nvPr userDrawn="1"/>
        </p:nvSpPr>
        <p:spPr>
          <a:xfrm>
            <a:off x="8001000" y="1028700"/>
            <a:ext cx="10287000" cy="1899077"/>
          </a:xfrm>
          <a:prstGeom prst="rect">
            <a:avLst/>
          </a:prstGeom>
          <a:solidFill>
            <a:srgbClr val="83454D"/>
          </a:solidFill>
        </p:spPr>
        <p:txBody>
          <a:bodyPr/>
          <a:lstStyle/>
          <a:p>
            <a:endParaRPr lang="en-US" dirty="0"/>
          </a:p>
        </p:txBody>
      </p:sp>
      <p:pic>
        <p:nvPicPr>
          <p:cNvPr id="2" name="Picture 1" descr="Close-up of a book open&#10;&#10;AI-generated content may be incorrect.">
            <a:extLst>
              <a:ext uri="{FF2B5EF4-FFF2-40B4-BE49-F238E27FC236}">
                <a16:creationId xmlns:a16="http://schemas.microsoft.com/office/drawing/2014/main" id="{37E347C2-5D5E-5103-C4F8-D0F779E228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0" y="0"/>
            <a:ext cx="9174633" cy="10287000"/>
          </a:xfrm>
          <a:prstGeom prst="rect">
            <a:avLst/>
          </a:prstGeom>
        </p:spPr>
      </p:pic>
      <p:sp>
        <p:nvSpPr>
          <p:cNvPr id="4" name="TextBox 3">
            <a:extLst>
              <a:ext uri="{FF2B5EF4-FFF2-40B4-BE49-F238E27FC236}">
                <a16:creationId xmlns:a16="http://schemas.microsoft.com/office/drawing/2014/main" id="{752827A9-38DE-6E34-D138-867E3D4EA497}"/>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
        <p:nvSpPr>
          <p:cNvPr id="3" name="AutoShape 7">
            <a:extLst>
              <a:ext uri="{FF2B5EF4-FFF2-40B4-BE49-F238E27FC236}">
                <a16:creationId xmlns:a16="http://schemas.microsoft.com/office/drawing/2014/main" id="{4516FAF8-7F10-C4DF-03B4-9501D2E61C36}"/>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1—EL REINO DIVIDIDO DE ISRAEL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11:26–43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PROFECÍA A JEROBOAM</a:t>
            </a:r>
          </a:p>
        </p:txBody>
      </p:sp>
      <p:sp>
        <p:nvSpPr>
          <p:cNvPr id="2" name="TextBox 5">
            <a:extLst>
              <a:ext uri="{FF2B5EF4-FFF2-40B4-BE49-F238E27FC236}">
                <a16:creationId xmlns:a16="http://schemas.microsoft.com/office/drawing/2014/main" id="{D23332CC-177A-9FD8-A41E-CC0F41FCB9B0}"/>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11:14–25</a:t>
            </a:r>
          </a:p>
        </p:txBody>
      </p:sp>
      <p:sp>
        <p:nvSpPr>
          <p:cNvPr id="3" name="TextBox 6">
            <a:extLst>
              <a:ext uri="{FF2B5EF4-FFF2-40B4-BE49-F238E27FC236}">
                <a16:creationId xmlns:a16="http://schemas.microsoft.com/office/drawing/2014/main" id="{700D5898-D7FA-259B-E9B0-45D399BB0497}"/>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ENEMIGOS DEL NORTE Y DEL SUR</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922776"/>
            <a:ext cx="8686800" cy="3877985"/>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0" dirty="0">
                <a:solidFill>
                  <a:schemeClr val="bg1"/>
                </a:solidFill>
              </a:rPr>
              <a:t>¿Cómo reacciona usted cuando alguien le señala sus defectos? ¿Cómo evitamos responder con una actitud defensiva, especialmente a quienes tienen una buena intención hacia nosotros?</a:t>
            </a:r>
          </a:p>
          <a:p>
            <a:pPr marL="571500" indent="-571500">
              <a:buFont typeface="Arial" panose="020B0604020202020204" pitchFamily="34" charset="0"/>
              <a:buChar char="•"/>
            </a:pPr>
            <a:r>
              <a:rPr lang="es-ES_tradnl" sz="3600" noProof="0" dirty="0">
                <a:solidFill>
                  <a:schemeClr val="bg1"/>
                </a:solidFill>
              </a:rPr>
              <a:t>¿Por qué es importante no apegarnos demasiado a las posiciones o posesiones?</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12:1–15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654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ROBOAM SIGUE UN CONSEJO TERRIBLE</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22506"/>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 usted le toca lidiar con uno de los mayores dilemas en la historia de la fe cristiana: ¿Es Dios soberano o tenemos libre albedrío? ¿Cómo funciona eso?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discernir cuándo seguir el consejo de alguien y cuándo ignorarlo?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12:16–24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PUEBLO RECHAZA A ROBOAM</a:t>
            </a:r>
          </a:p>
        </p:txBody>
      </p:sp>
      <p:sp>
        <p:nvSpPr>
          <p:cNvPr id="2" name="TextBox 5">
            <a:extLst>
              <a:ext uri="{FF2B5EF4-FFF2-40B4-BE49-F238E27FC236}">
                <a16:creationId xmlns:a16="http://schemas.microsoft.com/office/drawing/2014/main" id="{FCAB8519-6A01-CACA-0761-6D391862FA40}"/>
              </a:ext>
            </a:extLst>
          </p:cNvPr>
          <p:cNvSpPr txBox="1"/>
          <p:nvPr/>
        </p:nvSpPr>
        <p:spPr>
          <a:xfrm>
            <a:off x="94905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12:1–15</a:t>
            </a:r>
          </a:p>
        </p:txBody>
      </p:sp>
      <p:sp>
        <p:nvSpPr>
          <p:cNvPr id="3" name="TextBox 6">
            <a:extLst>
              <a:ext uri="{FF2B5EF4-FFF2-40B4-BE49-F238E27FC236}">
                <a16:creationId xmlns:a16="http://schemas.microsoft.com/office/drawing/2014/main" id="{9AD6C131-2760-CD9E-3E31-B0C933B2CD61}"/>
              </a:ext>
            </a:extLst>
          </p:cNvPr>
          <p:cNvSpPr txBox="1"/>
          <p:nvPr/>
        </p:nvSpPr>
        <p:spPr>
          <a:xfrm>
            <a:off x="9490505" y="5305364"/>
            <a:ext cx="7654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ROBOAM SIGUE UN CONSEJO TERRIBLE</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se siente cuando una historia se desarrolla hacia un final esperanzador, pero nunca lo alcanza?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deben responder los cristianos cuando las decisiones humanas —ya sean propias o ajenas— conducen al desastre?</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162300"/>
            <a:ext cx="7848600" cy="640175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Pregúntele a un amigo de confianza si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usted tiene algún punto ciego que le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esté impidiendo crecer y madurar espiritualmente. Luego, ore que el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Espíritu Santo lo llene hasta rebosar y </a:t>
            </a:r>
            <a:br>
              <a:rPr lang="es-ES_tradnl" sz="3200" noProof="0" dirty="0">
                <a:solidFill>
                  <a:schemeClr val="bg1"/>
                </a:solidFill>
                <a:latin typeface="Corbel" panose="020B0503020204020204" pitchFamily="34" charset="0"/>
              </a:rPr>
            </a:br>
            <a:r>
              <a:rPr lang="es-ES_tradnl" sz="3200" noProof="0" dirty="0">
                <a:solidFill>
                  <a:schemeClr val="bg1"/>
                </a:solidFill>
                <a:latin typeface="Corbel" panose="020B0503020204020204" pitchFamily="34" charset="0"/>
              </a:rPr>
              <a:t>lo haga dar fruto. </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Lea Filipenses 2:5–10 y enumere todas las cosas que Jesús entregó voluntariamente.</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Enumere 10 bendiciones que usted disfruta y que no hizo nada para obtenerlas (como el sol, la música o el amor de su familia). Luego, agradezca a Dios por estos y todos sus demás dones. </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05500"/>
            <a:ext cx="6909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gobernantes impíos influyen en las personas hacia el pecado.</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LOS REYES DE ISRAEL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628501"/>
            <a:ext cx="7823555" cy="1107996"/>
          </a:xfrm>
          <a:prstGeom prst="rect">
            <a:avLst/>
          </a:prstGeom>
        </p:spPr>
        <p:txBody>
          <a:bodyPr wrap="square" lIns="0" tIns="0" rIns="0" bIns="0" rtlCol="0" anchor="ctr">
            <a:spAutoFit/>
          </a:bodyPr>
          <a:lstStyle/>
          <a:p>
            <a:r>
              <a:rPr lang="es-ES_tradnl" sz="3600" i="1" noProof="0" dirty="0">
                <a:solidFill>
                  <a:schemeClr val="bg1"/>
                </a:solidFill>
                <a:latin typeface="Corbel" panose="020B0503020204020204" pitchFamily="34" charset="0"/>
              </a:rPr>
              <a:t>La arrogancia, la injusticia y el afán de poder conducen  a la división.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381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EL REINO DIVIDIDO DE ISRAEL</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692155"/>
            <a:ext cx="8056452" cy="2215991"/>
          </a:xfrm>
          <a:prstGeom prst="rect">
            <a:avLst/>
          </a:prstGeom>
        </p:spPr>
        <p:txBody>
          <a:bodyPr wrap="square" lIns="0" tIns="0" rIns="0" bIns="0" rtlCol="0" anchor="ctr">
            <a:spAutoFit/>
          </a:bodyPr>
          <a:lstStyle/>
          <a:p>
            <a:r>
              <a:rPr lang="es-ES_tradnl" sz="4800" noProof="0" dirty="0">
                <a:solidFill>
                  <a:schemeClr val="bg1"/>
                </a:solidFill>
                <a:latin typeface="Corbel" panose="020B0503020204020204" pitchFamily="34" charset="0"/>
              </a:rPr>
              <a:t>Mejor es el muchacho pobre y sabio, que el rey viejo y necio que no admite consejos.</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CORAZÓN DIVIDIDO</a:t>
            </a:r>
          </a:p>
          <a:p>
            <a:pPr>
              <a:lnSpc>
                <a:spcPts val="3840"/>
              </a:lnSpc>
            </a:pPr>
            <a:r>
              <a:rPr lang="en-US" sz="3200" spc="160" dirty="0">
                <a:solidFill>
                  <a:srgbClr val="FFFFFF"/>
                </a:solidFill>
                <a:latin typeface="Franklin Gothic Medium" panose="020B0603020102020204" pitchFamily="34" charset="0"/>
              </a:rPr>
              <a:t>1 Reyes 11:1–8</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686800" cy="295465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rPr>
              <a:t>¿De qué maneras las cosas de la vida que sus amistades disfrutan o rechazan han influido en lo que a usted le gusta o no le gusta?</a:t>
            </a:r>
          </a:p>
          <a:p>
            <a:pPr marL="285750" indent="-285750">
              <a:buFont typeface="Arial" panose="020B0604020202020204" pitchFamily="34" charset="0"/>
              <a:buChar char="•"/>
            </a:pPr>
            <a:r>
              <a:rPr lang="es-ES_tradnl" sz="3200" noProof="0" dirty="0">
                <a:solidFill>
                  <a:schemeClr val="bg1"/>
                </a:solidFill>
              </a:rPr>
              <a:t>¿Cómo puede el «éxito» externo (como el dinero, el poder o el estatus) alejar de Jesús </a:t>
            </a:r>
            <a:br>
              <a:rPr lang="es-ES_tradnl" sz="3200" noProof="0" dirty="0">
                <a:solidFill>
                  <a:schemeClr val="bg1"/>
                </a:solidFill>
              </a:rPr>
            </a:br>
            <a:r>
              <a:rPr lang="es-ES_tradnl" sz="3200" noProof="0" dirty="0">
                <a:solidFill>
                  <a:schemeClr val="bg1"/>
                </a:solidFill>
              </a:rPr>
              <a:t>a las personas?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11:9–13</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CORAZÓN REBELDE</a:t>
            </a:r>
          </a:p>
        </p:txBody>
      </p:sp>
      <p:sp>
        <p:nvSpPr>
          <p:cNvPr id="2" name="TextBox 6">
            <a:extLst>
              <a:ext uri="{FF2B5EF4-FFF2-40B4-BE49-F238E27FC236}">
                <a16:creationId xmlns:a16="http://schemas.microsoft.com/office/drawing/2014/main" id="{A1BCC77A-B626-56D9-7CF6-D58C97365166}"/>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 CORAZÓN DIVIDIDO</a:t>
            </a:r>
          </a:p>
          <a:p>
            <a:pPr>
              <a:lnSpc>
                <a:spcPts val="3840"/>
              </a:lnSpc>
            </a:pPr>
            <a:r>
              <a:rPr lang="en-US" sz="3200" spc="160" dirty="0">
                <a:solidFill>
                  <a:srgbClr val="FFFFFF"/>
                </a:solidFill>
                <a:latin typeface="Franklin Gothic Medium" panose="020B0603020102020204" pitchFamily="34" charset="0"/>
              </a:rPr>
              <a:t>1 Reyes 11:1–8</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001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deberían las personas piadosas con autoridad liderar con justicia y misericordia?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cree que hizo que Salomón se alejara de Dios?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Reyes 11:14–25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ENEMIGOS DEL NORTE Y DEL SUR</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839200" cy="369331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4000" noProof="0" dirty="0">
                <a:solidFill>
                  <a:schemeClr val="bg1"/>
                </a:solidFill>
                <a:latin typeface="Corbel" panose="020B0503020204020204" pitchFamily="34" charset="0"/>
              </a:rPr>
              <a:t>Comparta sobre alguna ocasión en la que recibió una señal de advertencia que lo hizo despertar y hacer cambios.</a:t>
            </a:r>
          </a:p>
          <a:p>
            <a:pPr marL="285750" indent="-285750">
              <a:buFont typeface="Arial" panose="020B0604020202020204" pitchFamily="34" charset="0"/>
              <a:buChar char="•"/>
            </a:pPr>
            <a:r>
              <a:rPr lang="es-ES_tradnl" sz="4000" noProof="0" dirty="0">
                <a:solidFill>
                  <a:schemeClr val="bg1"/>
                </a:solidFill>
                <a:latin typeface="Corbel" panose="020B0503020204020204" pitchFamily="34" charset="0"/>
              </a:rPr>
              <a:t>¿Por qué cree que Dios a veces obra a través de personas impías para cumplir Sus propósitos?</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9192</TotalTime>
  <Words>3218</Words>
  <Application>Microsoft Macintosh PowerPoint</Application>
  <PresentationFormat>Custom</PresentationFormat>
  <Paragraphs>104</Paragraphs>
  <Slides>18</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system-ui</vt:lpstr>
      <vt:lpstr>Times</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2</cp:revision>
  <dcterms:created xsi:type="dcterms:W3CDTF">2025-03-27T13:22:57Z</dcterms:created>
  <dcterms:modified xsi:type="dcterms:W3CDTF">2026-08-05T15:13:38Z</dcterms:modified>
  <dc:identifier>DAEvRMTdTXk</dc:identifier>
</cp:coreProperties>
</file>