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handoutMasterIdLst>
    <p:handoutMasterId r:id="rId22"/>
  </p:handoutMasterIdLst>
  <p:sldIdLst>
    <p:sldId id="264" r:id="rId3"/>
    <p:sldId id="282" r:id="rId4"/>
    <p:sldId id="265" r:id="rId5"/>
    <p:sldId id="267" r:id="rId6"/>
    <p:sldId id="276" r:id="rId7"/>
    <p:sldId id="268" r:id="rId8"/>
    <p:sldId id="277" r:id="rId9"/>
    <p:sldId id="269" r:id="rId10"/>
    <p:sldId id="278" r:id="rId11"/>
    <p:sldId id="270" r:id="rId12"/>
    <p:sldId id="279" r:id="rId13"/>
    <p:sldId id="271" r:id="rId14"/>
    <p:sldId id="280" r:id="rId15"/>
    <p:sldId id="272" r:id="rId16"/>
    <p:sldId id="289" r:id="rId17"/>
    <p:sldId id="273" r:id="rId18"/>
    <p:sldId id="284" r:id="rId19"/>
    <p:sldId id="283" r:id="rId2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3454D"/>
    <a:srgbClr val="8B3A2E"/>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809" autoAdjust="0"/>
    <p:restoredTop sz="77671" autoAdjust="0"/>
  </p:normalViewPr>
  <p:slideViewPr>
    <p:cSldViewPr>
      <p:cViewPr varScale="1">
        <p:scale>
          <a:sx n="65" d="100"/>
          <a:sy n="65" d="100"/>
        </p:scale>
        <p:origin x="856"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9" d="100"/>
          <a:sy n="99" d="100"/>
        </p:scale>
        <p:origin x="36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ncibia, Janet" userId="7af9f458-d76d-4a32-8e0e-3ba54004c9ab" providerId="ADAL" clId="{61BEEF6B-B22F-5463-8E2A-7E001B17CFDA}"/>
    <pc:docChg chg="undo custSel modSld modMainMaster">
      <pc:chgData name="Arancibia, Janet" userId="7af9f458-d76d-4a32-8e0e-3ba54004c9ab" providerId="ADAL" clId="{61BEEF6B-B22F-5463-8E2A-7E001B17CFDA}" dt="2026-08-04T18:02:26.266" v="43" actId="14100"/>
      <pc:docMkLst>
        <pc:docMk/>
      </pc:docMkLst>
      <pc:sldChg chg="modSp mod">
        <pc:chgData name="Arancibia, Janet" userId="7af9f458-d76d-4a32-8e0e-3ba54004c9ab" providerId="ADAL" clId="{61BEEF6B-B22F-5463-8E2A-7E001B17CFDA}" dt="2026-08-04T02:23:11.652" v="36" actId="20577"/>
        <pc:sldMkLst>
          <pc:docMk/>
          <pc:sldMk cId="463717971" sldId="279"/>
        </pc:sldMkLst>
        <pc:spChg chg="mod">
          <ac:chgData name="Arancibia, Janet" userId="7af9f458-d76d-4a32-8e0e-3ba54004c9ab" providerId="ADAL" clId="{61BEEF6B-B22F-5463-8E2A-7E001B17CFDA}" dt="2026-08-04T02:23:11.652" v="36" actId="20577"/>
          <ac:spMkLst>
            <pc:docMk/>
            <pc:sldMk cId="463717971" sldId="279"/>
            <ac:spMk id="2" creationId="{01A54E2C-C814-73DF-E414-610880B284E1}"/>
          </ac:spMkLst>
        </pc:spChg>
      </pc:sldChg>
      <pc:sldMasterChg chg="modSldLayout">
        <pc:chgData name="Arancibia, Janet" userId="7af9f458-d76d-4a32-8e0e-3ba54004c9ab" providerId="ADAL" clId="{61BEEF6B-B22F-5463-8E2A-7E001B17CFDA}" dt="2026-08-04T18:02:26.266" v="43" actId="14100"/>
        <pc:sldMasterMkLst>
          <pc:docMk/>
          <pc:sldMasterMk cId="0" sldId="2147483648"/>
        </pc:sldMasterMkLst>
        <pc:sldLayoutChg chg="modSp mod">
          <pc:chgData name="Arancibia, Janet" userId="7af9f458-d76d-4a32-8e0e-3ba54004c9ab" providerId="ADAL" clId="{61BEEF6B-B22F-5463-8E2A-7E001B17CFDA}" dt="2026-08-04T02:17:09.781" v="13" actId="20577"/>
          <pc:sldLayoutMkLst>
            <pc:docMk/>
            <pc:sldMasterMk cId="0" sldId="2147483648"/>
            <pc:sldLayoutMk cId="0" sldId="2147483655"/>
          </pc:sldLayoutMkLst>
          <pc:spChg chg="mod">
            <ac:chgData name="Arancibia, Janet" userId="7af9f458-d76d-4a32-8e0e-3ba54004c9ab" providerId="ADAL" clId="{61BEEF6B-B22F-5463-8E2A-7E001B17CFDA}" dt="2026-08-04T02:17:09.781" v="13" actId="20577"/>
            <ac:spMkLst>
              <pc:docMk/>
              <pc:sldMasterMk cId="0" sldId="2147483648"/>
              <pc:sldLayoutMk cId="0" sldId="2147483655"/>
              <ac:spMk id="10" creationId="{B1BFFA64-90A5-D46B-45D9-EFBBF9684104}"/>
            </ac:spMkLst>
          </pc:spChg>
        </pc:sldLayoutChg>
        <pc:sldLayoutChg chg="modSp mod">
          <pc:chgData name="Arancibia, Janet" userId="7af9f458-d76d-4a32-8e0e-3ba54004c9ab" providerId="ADAL" clId="{61BEEF6B-B22F-5463-8E2A-7E001B17CFDA}" dt="2026-08-04T18:02:26.266" v="43" actId="14100"/>
          <pc:sldLayoutMkLst>
            <pc:docMk/>
            <pc:sldMasterMk cId="0" sldId="2147483648"/>
            <pc:sldLayoutMk cId="1379526535" sldId="2147483670"/>
          </pc:sldLayoutMkLst>
          <pc:spChg chg="mod">
            <ac:chgData name="Arancibia, Janet" userId="7af9f458-d76d-4a32-8e0e-3ba54004c9ab" providerId="ADAL" clId="{61BEEF6B-B22F-5463-8E2A-7E001B17CFDA}" dt="2026-08-04T18:02:26.266" v="43" actId="14100"/>
            <ac:spMkLst>
              <pc:docMk/>
              <pc:sldMasterMk cId="0" sldId="2147483648"/>
              <pc:sldLayoutMk cId="1379526535" sldId="2147483670"/>
              <ac:spMk id="19" creationId="{1F160E52-E298-D335-F458-16667C7BAF8E}"/>
            </ac:spMkLst>
          </pc:spChg>
          <pc:spChg chg="mod">
            <ac:chgData name="Arancibia, Janet" userId="7af9f458-d76d-4a32-8e0e-3ba54004c9ab" providerId="ADAL" clId="{61BEEF6B-B22F-5463-8E2A-7E001B17CFDA}" dt="2026-08-04T02:42:35.289" v="42" actId="1036"/>
            <ac:spMkLst>
              <pc:docMk/>
              <pc:sldMasterMk cId="0" sldId="2147483648"/>
              <pc:sldLayoutMk cId="1379526535" sldId="2147483670"/>
              <ac:spMk id="21" creationId="{75583A00-31DF-5EC2-5F57-0E8CD8E756E0}"/>
            </ac:spMkLst>
          </pc:spChg>
          <pc:grpChg chg="mod">
            <ac:chgData name="Arancibia, Janet" userId="7af9f458-d76d-4a32-8e0e-3ba54004c9ab" providerId="ADAL" clId="{61BEEF6B-B22F-5463-8E2A-7E001B17CFDA}" dt="2026-08-04T02:42:26.075" v="39" actId="1036"/>
            <ac:grpSpMkLst>
              <pc:docMk/>
              <pc:sldMasterMk cId="0" sldId="2147483648"/>
              <pc:sldLayoutMk cId="1379526535" sldId="2147483670"/>
              <ac:grpSpMk id="17" creationId="{55D302FC-E8D6-2340-D9B6-950B81B58BD3}"/>
            </ac:grpSpMkLst>
          </pc:grpChg>
        </pc:sldLayoutChg>
      </pc:sldMasterChg>
      <pc:sldMasterChg chg="modSldLayout">
        <pc:chgData name="Arancibia, Janet" userId="7af9f458-d76d-4a32-8e0e-3ba54004c9ab" providerId="ADAL" clId="{61BEEF6B-B22F-5463-8E2A-7E001B17CFDA}" dt="2026-08-04T02:18:01.376" v="35" actId="20577"/>
        <pc:sldMasterMkLst>
          <pc:docMk/>
          <pc:sldMasterMk cId="2113399045" sldId="2147483660"/>
        </pc:sldMasterMkLst>
        <pc:sldLayoutChg chg="modSp mod">
          <pc:chgData name="Arancibia, Janet" userId="7af9f458-d76d-4a32-8e0e-3ba54004c9ab" providerId="ADAL" clId="{61BEEF6B-B22F-5463-8E2A-7E001B17CFDA}" dt="2026-08-04T02:18:01.376" v="35" actId="20577"/>
          <pc:sldLayoutMkLst>
            <pc:docMk/>
            <pc:sldMasterMk cId="2113399045" sldId="2147483660"/>
            <pc:sldLayoutMk cId="3347925749" sldId="2147483663"/>
          </pc:sldLayoutMkLst>
          <pc:spChg chg="mod">
            <ac:chgData name="Arancibia, Janet" userId="7af9f458-d76d-4a32-8e0e-3ba54004c9ab" providerId="ADAL" clId="{61BEEF6B-B22F-5463-8E2A-7E001B17CFDA}" dt="2026-08-04T02:18:01.376" v="35" actId="20577"/>
            <ac:spMkLst>
              <pc:docMk/>
              <pc:sldMasterMk cId="2113399045" sldId="2147483660"/>
              <pc:sldLayoutMk cId="3347925749" sldId="2147483663"/>
              <ac:spMk id="2" creationId="{3E4BEF51-4958-2B9C-52BA-142C49F32432}"/>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8/5/26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8/5/26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INTRODUCCIÓN AL ESTUDIO </a:t>
            </a:r>
          </a:p>
          <a:p>
            <a:endParaRPr lang="es-ES_tradnl" b="1" noProof="0" dirty="0">
              <a:effectLst/>
            </a:endParaRPr>
          </a:p>
          <a:p>
            <a:r>
              <a:rPr lang="es-ES_tradnl" sz="1200" kern="1200" dirty="0">
                <a:solidFill>
                  <a:schemeClr val="tx1"/>
                </a:solidFill>
                <a:effectLst/>
                <a:latin typeface="+mn-lt"/>
                <a:ea typeface="+mn-ea"/>
                <a:cs typeface="+mn-cs"/>
              </a:rPr>
              <a:t>Como dice el refrán, «quienes no aprenden de la historia están condenados a repetirla». El golf es un deporte que, cuando se juega en equipo en modo </a:t>
            </a:r>
            <a:r>
              <a:rPr lang="es-ES_tradnl" sz="1200" i="1" kern="1200" dirty="0" err="1">
                <a:solidFill>
                  <a:schemeClr val="tx1"/>
                </a:solidFill>
                <a:effectLst/>
                <a:latin typeface="+mn-lt"/>
                <a:ea typeface="+mn-ea"/>
                <a:cs typeface="+mn-cs"/>
              </a:rPr>
              <a:t>scramble</a:t>
            </a:r>
            <a:r>
              <a:rPr lang="es-ES_tradnl" sz="1200" kern="1200" dirty="0">
                <a:solidFill>
                  <a:schemeClr val="tx1"/>
                </a:solidFill>
                <a:effectLst/>
                <a:latin typeface="+mn-lt"/>
                <a:ea typeface="+mn-ea"/>
                <a:cs typeface="+mn-cs"/>
              </a:rPr>
              <a:t>, suele incluir a cuatro jugadores con diferentes niveles de habilidad que pueden aprender unos de otros. Después de cada golpe, el capitán elige el mejor tiro para el equipo y todos juegan su siguiente turno desde esa posición. Todos los jugadores pueden mejorar su juego observando cómo golpean la bola sus compañeros. Al aprender de los errores de los demás, todo el equipo puede mejorar su puntuación.</a:t>
            </a:r>
          </a:p>
          <a:p>
            <a:endParaRPr lang="es-ES_tradnl" sz="1200" kern="1200" dirty="0">
              <a:solidFill>
                <a:schemeClr val="tx1"/>
              </a:solidFill>
              <a:effectLst/>
              <a:latin typeface="+mn-lt"/>
              <a:ea typeface="+mn-ea"/>
              <a:cs typeface="+mn-cs"/>
            </a:endParaRPr>
          </a:p>
          <a:p>
            <a:r>
              <a:rPr lang="es-ES_tradnl" sz="1200" b="1" kern="1200" dirty="0">
                <a:solidFill>
                  <a:schemeClr val="tx1"/>
                </a:solidFill>
                <a:effectLst/>
                <a:latin typeface="+mn-lt"/>
                <a:ea typeface="+mn-ea"/>
                <a:cs typeface="+mn-cs"/>
              </a:rPr>
              <a:t>Actividad inicial—Piedra, piedra, piedra</a:t>
            </a:r>
            <a:endParaRPr lang="es-ES_tradnl" sz="1200" kern="1200" dirty="0">
              <a:solidFill>
                <a:schemeClr val="tx1"/>
              </a:solidFill>
              <a:effectLst/>
              <a:latin typeface="+mn-lt"/>
              <a:ea typeface="+mn-ea"/>
              <a:cs typeface="+mn-cs"/>
            </a:endParaRPr>
          </a:p>
          <a:p>
            <a:r>
              <a:rPr lang="es-ES_tradnl" sz="1200" i="1" kern="1200" dirty="0">
                <a:solidFill>
                  <a:schemeClr val="tx1"/>
                </a:solidFill>
                <a:effectLst/>
                <a:latin typeface="+mn-lt"/>
                <a:ea typeface="+mn-ea"/>
                <a:cs typeface="+mn-cs"/>
              </a:rPr>
              <a:t>Antes de la clase, elija a un alumno para que sea su ayudante en este juego. Pídale en secreto que juegue «piedra» durante cada ronda del juego piedra-papel-tijera. Cuando llegue el momento de empezar el juego, llame adelante a su ayudante y pida a otros alumnos que jueguen rondas de piedra-papel-tijera contra él o ella. Finalmente, los alumnos notarán que su ayudante siempre juega «piedra» y empezarán a jugar «papel» para ganar. El objetivo es que aprendan de la historia del jugador para que no estén condenados a perder.</a:t>
            </a:r>
            <a:endParaRPr lang="es-ES_tradnl" sz="1200" kern="1200" dirty="0">
              <a:solidFill>
                <a:schemeClr val="tx1"/>
              </a:solidFill>
              <a:effectLst/>
              <a:latin typeface="+mn-lt"/>
              <a:ea typeface="+mn-ea"/>
              <a:cs typeface="+mn-cs"/>
            </a:endParaRPr>
          </a:p>
          <a:p>
            <a:endParaRPr lang="es-ES_tradnl" sz="1200" b="1" i="1" kern="1200" dirty="0">
              <a:solidFill>
                <a:schemeClr val="tx1"/>
              </a:solidFill>
              <a:effectLst/>
              <a:latin typeface="+mn-lt"/>
              <a:ea typeface="+mn-ea"/>
              <a:cs typeface="+mn-cs"/>
            </a:endParaRPr>
          </a:p>
          <a:p>
            <a:r>
              <a:rPr lang="es-ES_tradnl" sz="1200" b="1" i="1" kern="1200" dirty="0">
                <a:solidFill>
                  <a:schemeClr val="tx1"/>
                </a:solidFill>
                <a:effectLst/>
                <a:latin typeface="+mn-lt"/>
                <a:ea typeface="+mn-ea"/>
                <a:cs typeface="+mn-cs"/>
              </a:rPr>
              <a:t>Diga: </a:t>
            </a:r>
            <a:r>
              <a:rPr lang="es-ES_tradnl" sz="1200" kern="1200" dirty="0">
                <a:solidFill>
                  <a:schemeClr val="tx1"/>
                </a:solidFill>
                <a:effectLst/>
                <a:latin typeface="+mn-lt"/>
                <a:ea typeface="+mn-ea"/>
                <a:cs typeface="+mn-cs"/>
              </a:rPr>
              <a:t>El reino del sur, Judá, repitió la mayoría de los errores del reino del norte, Israel. En lugar de darse cuenta de que debían cambiar para evitar el exilio, Judá siguió rompiendo el pacto. Cometieron los mismos pecados que Israel. Pronto, sufrirían las mismas consecuencias.</a:t>
            </a:r>
          </a:p>
          <a:p>
            <a:endParaRPr lang="es-ES_tradnl" b="1" noProof="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Reyes 25:13–21</a:t>
            </a:r>
          </a:p>
          <a:p>
            <a:endParaRPr lang="es-ES_tradnl" b="1" noProof="0" dirty="0">
              <a:effectLst/>
            </a:endParaRPr>
          </a:p>
          <a:p>
            <a:r>
              <a:rPr lang="es-ES_tradnl" sz="1200" b="1" i="0" kern="1200" baseline="30000" noProof="0" dirty="0">
                <a:solidFill>
                  <a:schemeClr val="tx1"/>
                </a:solidFill>
                <a:effectLst/>
                <a:latin typeface="+mn-lt"/>
                <a:ea typeface="+mn-ea"/>
                <a:cs typeface="+mn-cs"/>
              </a:rPr>
              <a:t>13 </a:t>
            </a:r>
            <a:r>
              <a:rPr lang="es-ES_tradnl" sz="1200" b="0" i="0" kern="1200" noProof="0" dirty="0">
                <a:solidFill>
                  <a:schemeClr val="tx1"/>
                </a:solidFill>
                <a:effectLst/>
                <a:latin typeface="+mn-lt"/>
                <a:ea typeface="+mn-ea"/>
                <a:cs typeface="+mn-cs"/>
              </a:rPr>
              <a:t>Y quebraron los caldeos las columnas de bronce que estaban en la casa de Jehová, y las basas, y el mar de bronce que estaba en la casa de Jehová, y llevaron el bronce a Babilonia. </a:t>
            </a:r>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Llevaron también los calderos, las paletas, las despabiladeras, los cucharones, y todos los utensilios de bronce con que ministraban; </a:t>
            </a:r>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incensarios, cuencos, los que de oro, en oro, y los que de plata, en plata; todo lo llevó el capitán de la guardia. </a:t>
            </a:r>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Las dos columnas, un mar, y las basas que Salomón había hecho para la casa de Jehová; no fue posible pesar todo esto. </a:t>
            </a:r>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La altura de una columna era de dieciocho codos, y tenía encima un capitel de bronce; la altura del capitel era de tres codos, y sobre el capitel había una red y granadas alrededor, todo de bronce; e igual labor había en la otra columna con su red.</a:t>
            </a:r>
          </a:p>
          <a:p>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Tomó entonces el capitán de la guardia al primer sacerdote </a:t>
            </a:r>
            <a:r>
              <a:rPr lang="es-ES_tradnl" sz="1200" b="0" i="0" kern="1200" noProof="0" dirty="0" err="1">
                <a:solidFill>
                  <a:schemeClr val="tx1"/>
                </a:solidFill>
                <a:effectLst/>
                <a:latin typeface="+mn-lt"/>
                <a:ea typeface="+mn-ea"/>
                <a:cs typeface="+mn-cs"/>
              </a:rPr>
              <a:t>Seraías</a:t>
            </a:r>
            <a:r>
              <a:rPr lang="es-ES_tradnl" sz="1200" b="0" i="0" kern="1200" noProof="0" dirty="0">
                <a:solidFill>
                  <a:schemeClr val="tx1"/>
                </a:solidFill>
                <a:effectLst/>
                <a:latin typeface="+mn-lt"/>
                <a:ea typeface="+mn-ea"/>
                <a:cs typeface="+mn-cs"/>
              </a:rPr>
              <a:t>, al segundo sacerdote Sofonías, y tres guardas de la vajilla;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y de la ciudad tomó un oficial que tenía a su cargo los hombres de guerra, y cinco varones de los consejeros del rey, que estaban en la ciudad, el principal escriba del ejército, que llevaba el registro de la gente del país, y sesenta varones del pueblo de la tierra, que estaban en la ciudad.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Estos tomó </a:t>
            </a:r>
            <a:r>
              <a:rPr lang="es-ES_tradnl" sz="1200" b="0" i="0" kern="1200" noProof="0" dirty="0" err="1">
                <a:solidFill>
                  <a:schemeClr val="tx1"/>
                </a:solidFill>
                <a:effectLst/>
                <a:latin typeface="+mn-lt"/>
                <a:ea typeface="+mn-ea"/>
                <a:cs typeface="+mn-cs"/>
              </a:rPr>
              <a:t>Nabuzaradán</a:t>
            </a:r>
            <a:r>
              <a:rPr lang="es-ES_tradnl" sz="1200" b="0" i="0" kern="1200" noProof="0" dirty="0">
                <a:solidFill>
                  <a:schemeClr val="tx1"/>
                </a:solidFill>
                <a:effectLst/>
                <a:latin typeface="+mn-lt"/>
                <a:ea typeface="+mn-ea"/>
                <a:cs typeface="+mn-cs"/>
              </a:rPr>
              <a:t>, capitán de la guardia, y los llevó a Ribla al rey de Babilonia. </a:t>
            </a:r>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Y el rey de Babilonia los hirió y mató en Ribla, en tierra de Hamat. Así fue llevado cautivo Judá de sobre su tierra.</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Crónicas 36:14–16</a:t>
            </a:r>
          </a:p>
          <a:p>
            <a:endParaRPr lang="es-ES_tradnl" b="1" noProof="0" dirty="0">
              <a:effectLst/>
            </a:endParaRPr>
          </a:p>
          <a:p>
            <a:r>
              <a:rPr lang="es-ES_tradnl" sz="1200" b="1" i="0" kern="1200" baseline="30000" noProof="0" dirty="0">
                <a:solidFill>
                  <a:schemeClr val="tx1"/>
                </a:solidFill>
                <a:effectLst/>
                <a:latin typeface="+mn-lt"/>
                <a:ea typeface="+mn-ea"/>
                <a:cs typeface="+mn-cs"/>
              </a:rPr>
              <a:t>14 </a:t>
            </a:r>
            <a:r>
              <a:rPr lang="es-ES_tradnl" sz="1200" b="0" i="0" kern="1200" noProof="0" dirty="0">
                <a:solidFill>
                  <a:schemeClr val="tx1"/>
                </a:solidFill>
                <a:effectLst/>
                <a:latin typeface="+mn-lt"/>
                <a:ea typeface="+mn-ea"/>
                <a:cs typeface="+mn-cs"/>
              </a:rPr>
              <a:t>También todos los principales sacerdotes, y el pueblo, aumentaron la iniquidad, siguiendo todas las abominaciones de las naciones, y contaminando la casa de Jehová, la cual él había santificado en Jerusalén.</a:t>
            </a:r>
          </a:p>
          <a:p>
            <a:r>
              <a:rPr lang="es-ES_tradnl" sz="1200" b="1" i="0" kern="1200" baseline="30000" noProof="0" dirty="0">
                <a:solidFill>
                  <a:schemeClr val="tx1"/>
                </a:solidFill>
                <a:effectLst/>
                <a:latin typeface="+mn-lt"/>
                <a:ea typeface="+mn-ea"/>
                <a:cs typeface="+mn-cs"/>
              </a:rPr>
              <a:t>15 </a:t>
            </a:r>
            <a:r>
              <a:rPr lang="es-ES_tradnl" sz="1200" b="0" i="0" kern="1200" noProof="0" dirty="0">
                <a:solidFill>
                  <a:schemeClr val="tx1"/>
                </a:solidFill>
                <a:effectLst/>
                <a:latin typeface="+mn-lt"/>
                <a:ea typeface="+mn-ea"/>
                <a:cs typeface="+mn-cs"/>
              </a:rPr>
              <a:t>Y Jehová el Dios de sus padres envió constantemente palabra a ellos por medio de sus mensajeros, porque él tenía misericordia de su pueblo y de su habitación. </a:t>
            </a:r>
            <a:r>
              <a:rPr lang="es-ES_tradnl" sz="1200" b="1" i="0" kern="1200" baseline="30000" noProof="0" dirty="0">
                <a:solidFill>
                  <a:schemeClr val="tx1"/>
                </a:solidFill>
                <a:effectLst/>
                <a:latin typeface="+mn-lt"/>
                <a:ea typeface="+mn-ea"/>
                <a:cs typeface="+mn-cs"/>
              </a:rPr>
              <a:t>16 </a:t>
            </a:r>
            <a:r>
              <a:rPr lang="es-ES_tradnl" sz="1200" b="0" i="0" kern="1200" noProof="0" dirty="0">
                <a:solidFill>
                  <a:schemeClr val="tx1"/>
                </a:solidFill>
                <a:effectLst/>
                <a:latin typeface="+mn-lt"/>
                <a:ea typeface="+mn-ea"/>
                <a:cs typeface="+mn-cs"/>
              </a:rPr>
              <a:t>Mas ellos hacían escarnio de los mensajeros de Dios, y menospreciaban sus palabras, burlándose de sus profetas, hasta que subió la ira de Jehová contra su pueblo, y no hubo ya remedio.</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2: El profeta Habacuc</a:t>
            </a:r>
            <a:r>
              <a:rPr lang="es-ES_tradnl" b="0" noProof="0" dirty="0">
                <a:solidFill>
                  <a:srgbClr val="141413"/>
                </a:solidFill>
                <a:effectLst/>
                <a:highlight>
                  <a:srgbClr val="00FFFF"/>
                </a:highlight>
                <a:latin typeface="Helvetica" pitchFamily="2" charset="0"/>
              </a:rPr>
              <a:t>• pg. 23,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Esta hoja informativa incluye detalles sobre la vida y obra de Habacuc, quien profetizó en Judá durante los años previos al exilio en Babilonia.</a:t>
            </a:r>
          </a:p>
          <a:p>
            <a:endParaRPr lang="es-ES_tradnl"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s-ES_tradnl" b="1" noProof="0" dirty="0">
                <a:effectLst/>
              </a:rPr>
              <a:t>2 Crónicas 36:17–21</a:t>
            </a:r>
          </a:p>
          <a:p>
            <a:endParaRPr lang="es-ES_tradnl" b="1" noProof="0" dirty="0">
              <a:effectLst/>
            </a:endParaRPr>
          </a:p>
          <a:p>
            <a:r>
              <a:rPr lang="es-ES_tradnl" sz="1200" b="1" i="0" kern="1200" baseline="30000" noProof="0" dirty="0">
                <a:solidFill>
                  <a:schemeClr val="tx1"/>
                </a:solidFill>
                <a:effectLst/>
                <a:latin typeface="+mn-lt"/>
                <a:ea typeface="+mn-ea"/>
                <a:cs typeface="+mn-cs"/>
              </a:rPr>
              <a:t>17 </a:t>
            </a:r>
            <a:r>
              <a:rPr lang="es-ES_tradnl" sz="1200" b="0" i="0" kern="1200" noProof="0" dirty="0">
                <a:solidFill>
                  <a:schemeClr val="tx1"/>
                </a:solidFill>
                <a:effectLst/>
                <a:latin typeface="+mn-lt"/>
                <a:ea typeface="+mn-ea"/>
                <a:cs typeface="+mn-cs"/>
              </a:rPr>
              <a:t>Por lo cual trajo contra ellos al rey de los caldeos, que mató a espada a sus jóvenes en la casa de su santuario, sin perdonar joven ni doncella, anciano ni decrépito; todos los entregó en sus manos. </a:t>
            </a:r>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Asimismo todos los utensilios de la casa de Dios, grandes y chicos, los tesoros de la casa de Jehová, y los tesoros de la casa del rey y de sus príncipes, todo lo llevó a Babilonia.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Y quemaron la casa de Dios, y rompieron el muro de Jerusalén, y consumieron a fuego todos sus palacios, y destruyeron todos sus objetos deseables.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Los que escaparon de la espada fueron llevados cautivos a Babilonia, y fueron siervos de él y de sus hijos, hasta que vino el reino de los persas; </a:t>
            </a:r>
            <a:r>
              <a:rPr lang="es-ES_tradnl" sz="1200" b="1" i="0" kern="1200" baseline="30000" noProof="0" dirty="0">
                <a:solidFill>
                  <a:schemeClr val="tx1"/>
                </a:solidFill>
                <a:effectLst/>
                <a:latin typeface="+mn-lt"/>
                <a:ea typeface="+mn-ea"/>
                <a:cs typeface="+mn-cs"/>
              </a:rPr>
              <a:t>21 </a:t>
            </a:r>
            <a:r>
              <a:rPr lang="es-ES_tradnl" sz="1200" b="0" i="0" kern="1200" noProof="0" dirty="0">
                <a:solidFill>
                  <a:schemeClr val="tx1"/>
                </a:solidFill>
                <a:effectLst/>
                <a:latin typeface="+mn-lt"/>
                <a:ea typeface="+mn-ea"/>
                <a:cs typeface="+mn-cs"/>
              </a:rPr>
              <a:t>para que se cumpliese la palabra de Jehová por boca de Jeremías, hasta que la tierra hubo gozado de reposo; porque todo el tiempo de su asolamiento reposó, hasta que los setenta años fueron cumplidos.</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3: ¿Cómo podemos cantar? </a:t>
            </a:r>
            <a:r>
              <a:rPr lang="es-ES_tradnl" b="0" noProof="0" dirty="0">
                <a:solidFill>
                  <a:srgbClr val="141413"/>
                </a:solidFill>
                <a:effectLst/>
                <a:highlight>
                  <a:srgbClr val="00FFFF"/>
                </a:highlight>
                <a:latin typeface="Helvetica" pitchFamily="2" charset="0"/>
              </a:rPr>
              <a:t>• pg. 24,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highlight>
                  <a:srgbClr val="00FFFF"/>
                </a:highlight>
                <a:latin typeface="+mn-lt"/>
                <a:ea typeface="+mn-ea"/>
                <a:cs typeface="+mn-cs"/>
              </a:rPr>
              <a:t>Los alumnos compararán fragmentos del Salmo 137 y Hechos 16, reflexionando sobre cómo los cristianos podrían responder al desplazamiento y al sufrimiento. </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t>¿QUÉ NOS DICE DIOS?</a:t>
            </a:r>
          </a:p>
          <a:p>
            <a:endParaRPr lang="es-ES_tradnl" b="1" dirty="0">
              <a:effectLst/>
              <a:latin typeface="Times"/>
            </a:endParaRPr>
          </a:p>
          <a:p>
            <a:r>
              <a:rPr lang="es-ES_tradnl" sz="1200" kern="1200" dirty="0">
                <a:solidFill>
                  <a:schemeClr val="tx1"/>
                </a:solidFill>
                <a:effectLst/>
                <a:latin typeface="+mn-lt"/>
                <a:ea typeface="+mn-ea"/>
                <a:cs typeface="+mn-cs"/>
              </a:rPr>
              <a:t>Jesús nos dice que Él vino «para que tengan vida y para que la tengan en abundancia» (Juan 10:10). Él sabe que solo podemos alcanzar nuestro máximo potencial como portadores de su imagen cuando rechazamos todo ídolo y nos entregamos por completo a Él. Somos sus colaboradores en la construcción del reino de Dios en la tierra, y al seguirlo, difundimos su justicia y plenitud en la vida de las personas. El ajetreo y los excesos pueden ser símbolos de estatus para el mundo, pero Dios ofrece regalos mucho mejores: reposo, paz y contentamiento.</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3550719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noProof="0" dirty="0"/>
              <a:t>Texto para el estudio: </a:t>
            </a:r>
            <a:r>
              <a:rPr lang="es-ES_tradnl" sz="1200" kern="1200" dirty="0">
                <a:solidFill>
                  <a:schemeClr val="tx1"/>
                </a:solidFill>
                <a:effectLst/>
                <a:latin typeface="+mn-lt"/>
                <a:ea typeface="+mn-ea"/>
                <a:cs typeface="+mn-cs"/>
              </a:rPr>
              <a:t>2 Reyes 24:18 a 25:21; 2 Crónicas 36:11–21</a:t>
            </a:r>
          </a:p>
          <a:p>
            <a:endParaRPr lang="es-ES_trad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b="0" noProof="0" dirty="0"/>
          </a:p>
          <a:p>
            <a:r>
              <a:rPr lang="es-ES_tradnl" b="1" noProof="0" dirty="0"/>
              <a:t>Metas de la enseñanza:</a:t>
            </a:r>
          </a:p>
          <a:p>
            <a:pPr marL="685800" lvl="1" indent="-228600">
              <a:buFont typeface="+mj-lt"/>
              <a:buAutoNum type="arabicPeriod"/>
            </a:pPr>
            <a:r>
              <a:rPr lang="es-ES_tradnl" sz="800" kern="1200" dirty="0">
                <a:solidFill>
                  <a:schemeClr val="tx1"/>
                </a:solidFill>
                <a:effectLst/>
                <a:latin typeface="+mn-lt"/>
                <a:ea typeface="+mn-ea"/>
                <a:cs typeface="+mn-cs"/>
              </a:rPr>
              <a:t>Los alumnos analizarán el contexto histórico de la caída de Judá.</a:t>
            </a:r>
          </a:p>
          <a:p>
            <a:pPr marL="685800" lvl="1" indent="-228600">
              <a:buFont typeface="+mj-lt"/>
              <a:buAutoNum type="arabicPeriod"/>
            </a:pPr>
            <a:r>
              <a:rPr lang="es-ES_tradnl" sz="800" kern="1200" dirty="0">
                <a:solidFill>
                  <a:schemeClr val="tx1"/>
                </a:solidFill>
                <a:effectLst/>
                <a:latin typeface="+mn-lt"/>
                <a:ea typeface="+mn-ea"/>
                <a:cs typeface="+mn-cs"/>
              </a:rPr>
              <a:t>Los alumnos reconocerán el tema del exilio a lo largo de las Escrituras.</a:t>
            </a:r>
          </a:p>
          <a:p>
            <a:pPr marL="685800" lvl="1" indent="-228600">
              <a:buFont typeface="+mj-lt"/>
              <a:buAutoNum type="arabicPeriod"/>
            </a:pPr>
            <a:r>
              <a:rPr lang="es-ES_tradnl" sz="800" kern="1200" dirty="0">
                <a:solidFill>
                  <a:schemeClr val="tx1"/>
                </a:solidFill>
                <a:effectLst/>
                <a:latin typeface="+mn-lt"/>
                <a:ea typeface="+mn-ea"/>
                <a:cs typeface="+mn-cs"/>
              </a:rPr>
              <a:t>Los alumnos incorporarán un ritmo de descanso en su vida. </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141413"/>
                </a:solidFill>
                <a:effectLst/>
                <a:highlight>
                  <a:srgbClr val="00FFFF"/>
                </a:highlight>
                <a:latin typeface="Helvetica" pitchFamily="2" charset="0"/>
              </a:rPr>
              <a:t>Folleto—Recurso 1: Exilio en Asiria y Babilonia </a:t>
            </a:r>
            <a:r>
              <a:rPr lang="es-ES_tradnl" b="0" noProof="0" dirty="0">
                <a:solidFill>
                  <a:srgbClr val="141413"/>
                </a:solidFill>
                <a:effectLst/>
                <a:highlight>
                  <a:srgbClr val="00FFFF"/>
                </a:highlight>
                <a:latin typeface="Helvetica" pitchFamily="2" charset="0"/>
              </a:rPr>
              <a:t>• pg. 22, </a:t>
            </a:r>
            <a:r>
              <a:rPr lang="es-ES_tradnl" b="0" i="1" noProof="0" dirty="0">
                <a:solidFill>
                  <a:srgbClr val="141413"/>
                </a:solidFill>
                <a:effectLst/>
                <a:highlight>
                  <a:srgbClr val="00FFFF"/>
                </a:highlight>
                <a:latin typeface="Helvetica" pitchFamily="2" charset="0"/>
              </a:rPr>
              <a:t>Folleto de Ayudas y Recursos.</a:t>
            </a:r>
            <a:endParaRPr lang="es-ES_tradnl" b="0" noProof="0" dirty="0">
              <a:solidFill>
                <a:srgbClr val="141413"/>
              </a:solidFill>
              <a:effectLst/>
              <a:highlight>
                <a:srgbClr val="00FFFF"/>
              </a:highlight>
              <a:latin typeface="Helvetica" pitchFamily="2" charset="0"/>
            </a:endParaRPr>
          </a:p>
          <a:p>
            <a:endParaRPr lang="es-ES_tradnl" b="0" noProof="0" dirty="0">
              <a:solidFill>
                <a:srgbClr val="141413"/>
              </a:solidFill>
              <a:effectLst/>
              <a:highlight>
                <a:srgbClr val="00FFFF"/>
              </a:highlight>
              <a:latin typeface="Helvetica" pitchFamily="2" charset="0"/>
            </a:endParaRPr>
          </a:p>
          <a:p>
            <a:r>
              <a:rPr lang="es-ES_tradnl" sz="1200" kern="1200" dirty="0">
                <a:solidFill>
                  <a:schemeClr val="tx1"/>
                </a:solidFill>
                <a:effectLst/>
                <a:latin typeface="+mn-lt"/>
                <a:ea typeface="+mn-ea"/>
                <a:cs typeface="+mn-cs"/>
              </a:rPr>
              <a:t>Los alumnos usarán este mapa para reconocer los exilios asirios y babilónicos.</a:t>
            </a:r>
          </a:p>
          <a:p>
            <a:pPr lvl="1"/>
            <a:endParaRPr lang="es-ES_tradnl"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b="1" kern="1200" noProof="0" dirty="0">
                <a:solidFill>
                  <a:schemeClr val="tx1"/>
                </a:solidFill>
                <a:effectLst/>
                <a:latin typeface="+mn-lt"/>
                <a:ea typeface="+mn-ea"/>
                <a:cs typeface="+mn-cs"/>
              </a:rPr>
              <a:t>2 Reyes 24:18 al 25:2</a:t>
            </a:r>
            <a:endParaRPr lang="es-ES_tradnl" sz="1200" kern="1200" noProof="0" dirty="0">
              <a:solidFill>
                <a:schemeClr val="tx1"/>
              </a:solidFill>
              <a:effectLst/>
              <a:latin typeface="+mn-lt"/>
              <a:ea typeface="+mn-ea"/>
              <a:cs typeface="+mn-cs"/>
            </a:endParaRPr>
          </a:p>
          <a:p>
            <a:endParaRPr lang="es-ES_tradnl" b="1" noProof="0" dirty="0">
              <a:effectLst/>
            </a:endParaRPr>
          </a:p>
          <a:p>
            <a:r>
              <a:rPr lang="es-ES_tradnl" sz="1200" b="1" i="0" kern="1200" baseline="30000" noProof="0" dirty="0">
                <a:solidFill>
                  <a:schemeClr val="tx1"/>
                </a:solidFill>
                <a:effectLst/>
                <a:latin typeface="+mn-lt"/>
                <a:ea typeface="+mn-ea"/>
                <a:cs typeface="+mn-cs"/>
              </a:rPr>
              <a:t>18 </a:t>
            </a:r>
            <a:r>
              <a:rPr lang="es-ES_tradnl" sz="1200" b="0" i="0" kern="1200" noProof="0" dirty="0">
                <a:solidFill>
                  <a:schemeClr val="tx1"/>
                </a:solidFill>
                <a:effectLst/>
                <a:latin typeface="+mn-lt"/>
                <a:ea typeface="+mn-ea"/>
                <a:cs typeface="+mn-cs"/>
              </a:rPr>
              <a:t>De veintiún años era </a:t>
            </a:r>
            <a:r>
              <a:rPr lang="es-ES_tradnl" sz="1200" b="0" i="0" kern="1200" noProof="0" dirty="0" err="1">
                <a:solidFill>
                  <a:schemeClr val="tx1"/>
                </a:solidFill>
                <a:effectLst/>
                <a:latin typeface="+mn-lt"/>
                <a:ea typeface="+mn-ea"/>
                <a:cs typeface="+mn-cs"/>
              </a:rPr>
              <a:t>Sedequías</a:t>
            </a:r>
            <a:r>
              <a:rPr lang="es-ES_tradnl" sz="1200" b="0" i="0" kern="1200" noProof="0" dirty="0">
                <a:solidFill>
                  <a:schemeClr val="tx1"/>
                </a:solidFill>
                <a:effectLst/>
                <a:latin typeface="+mn-lt"/>
                <a:ea typeface="+mn-ea"/>
                <a:cs typeface="+mn-cs"/>
              </a:rPr>
              <a:t> cuando comenzó a reinar, y reinó en Jerusalén once años. El nombre de su madre fue Hamutal hija de Jeremías, de Libna. </a:t>
            </a:r>
            <a:r>
              <a:rPr lang="es-ES_tradnl" sz="1200" b="1" i="0" kern="1200" baseline="30000" noProof="0" dirty="0">
                <a:solidFill>
                  <a:schemeClr val="tx1"/>
                </a:solidFill>
                <a:effectLst/>
                <a:latin typeface="+mn-lt"/>
                <a:ea typeface="+mn-ea"/>
                <a:cs typeface="+mn-cs"/>
              </a:rPr>
              <a:t>19 </a:t>
            </a:r>
            <a:r>
              <a:rPr lang="es-ES_tradnl" sz="1200" b="0" i="0" kern="1200" noProof="0" dirty="0">
                <a:solidFill>
                  <a:schemeClr val="tx1"/>
                </a:solidFill>
                <a:effectLst/>
                <a:latin typeface="+mn-lt"/>
                <a:ea typeface="+mn-ea"/>
                <a:cs typeface="+mn-cs"/>
              </a:rPr>
              <a:t>E hizo lo malo ante los ojos de Jehová, conforme a todo lo que había hecho Joacim. </a:t>
            </a:r>
            <a:r>
              <a:rPr lang="es-ES_tradnl" sz="1200" b="1" i="0" kern="1200" baseline="30000" noProof="0" dirty="0">
                <a:solidFill>
                  <a:schemeClr val="tx1"/>
                </a:solidFill>
                <a:effectLst/>
                <a:latin typeface="+mn-lt"/>
                <a:ea typeface="+mn-ea"/>
                <a:cs typeface="+mn-cs"/>
              </a:rPr>
              <a:t>20 </a:t>
            </a:r>
            <a:r>
              <a:rPr lang="es-ES_tradnl" sz="1200" b="0" i="0" kern="1200" noProof="0" dirty="0">
                <a:solidFill>
                  <a:schemeClr val="tx1"/>
                </a:solidFill>
                <a:effectLst/>
                <a:latin typeface="+mn-lt"/>
                <a:ea typeface="+mn-ea"/>
                <a:cs typeface="+mn-cs"/>
              </a:rPr>
              <a:t>Vino, pues, la ira de Jehová contra Jerusalén y Judá, hasta que los echó de su presencia. Y </a:t>
            </a:r>
            <a:r>
              <a:rPr lang="es-ES_tradnl" sz="1200" b="0" i="0" kern="1200" noProof="0" dirty="0" err="1">
                <a:solidFill>
                  <a:schemeClr val="tx1"/>
                </a:solidFill>
                <a:effectLst/>
                <a:latin typeface="+mn-lt"/>
                <a:ea typeface="+mn-ea"/>
                <a:cs typeface="+mn-cs"/>
              </a:rPr>
              <a:t>Sedequías</a:t>
            </a:r>
            <a:r>
              <a:rPr lang="es-ES_tradnl" sz="1200" b="0" i="0" kern="1200" noProof="0" dirty="0">
                <a:solidFill>
                  <a:schemeClr val="tx1"/>
                </a:solidFill>
                <a:effectLst/>
                <a:latin typeface="+mn-lt"/>
                <a:ea typeface="+mn-ea"/>
                <a:cs typeface="+mn-cs"/>
              </a:rPr>
              <a:t> se rebeló contra el rey de Babilonia.</a:t>
            </a:r>
          </a:p>
          <a:p>
            <a:endParaRPr lang="es-ES_tradnl" sz="1200" b="0" i="0" kern="1200" noProof="0" dirty="0">
              <a:solidFill>
                <a:schemeClr val="tx1"/>
              </a:solidFill>
              <a:effectLst/>
              <a:latin typeface="+mn-lt"/>
              <a:ea typeface="+mn-ea"/>
              <a:cs typeface="+mn-cs"/>
            </a:endParaRPr>
          </a:p>
          <a:p>
            <a:r>
              <a:rPr lang="es-ES_tradnl" sz="1200" b="0" i="0" kern="1200" noProof="0" dirty="0">
                <a:solidFill>
                  <a:schemeClr val="tx1"/>
                </a:solidFill>
                <a:effectLst/>
                <a:latin typeface="+mn-lt"/>
                <a:ea typeface="+mn-ea"/>
                <a:cs typeface="+mn-cs"/>
              </a:rPr>
              <a:t>Aconteció a los nueve años de su reinado, en el mes décimo, a los diez días del mes, que Nabucodonosor rey de Babilonia vino con todo su ejército contra Jerusalén, y la sitió, y levantó torres contra ella alrededor. </a:t>
            </a:r>
            <a:r>
              <a:rPr lang="es-ES_tradnl" sz="1200" b="1" i="0" kern="1200" baseline="30000" noProof="0" dirty="0">
                <a:solidFill>
                  <a:schemeClr val="tx1"/>
                </a:solidFill>
                <a:effectLst/>
                <a:latin typeface="+mn-lt"/>
                <a:ea typeface="+mn-ea"/>
                <a:cs typeface="+mn-cs"/>
              </a:rPr>
              <a:t>2 </a:t>
            </a:r>
            <a:r>
              <a:rPr lang="es-ES_tradnl" sz="1200" b="0" i="0" kern="1200" noProof="0" dirty="0">
                <a:solidFill>
                  <a:schemeClr val="tx1"/>
                </a:solidFill>
                <a:effectLst/>
                <a:latin typeface="+mn-lt"/>
                <a:ea typeface="+mn-ea"/>
                <a:cs typeface="+mn-cs"/>
              </a:rPr>
              <a:t>Y estuvo la ciudad sitiada hasta el año undécimo del rey </a:t>
            </a:r>
            <a:r>
              <a:rPr lang="es-ES_tradnl" sz="1200" b="0" i="0" kern="1200" noProof="0" dirty="0" err="1">
                <a:solidFill>
                  <a:schemeClr val="tx1"/>
                </a:solidFill>
                <a:effectLst/>
                <a:latin typeface="+mn-lt"/>
                <a:ea typeface="+mn-ea"/>
                <a:cs typeface="+mn-cs"/>
              </a:rPr>
              <a:t>Sedequías</a:t>
            </a:r>
            <a:r>
              <a:rPr lang="es-ES_tradnl" sz="1200" b="0" i="0" kern="1200" noProof="0" dirty="0">
                <a:solidFill>
                  <a:schemeClr val="tx1"/>
                </a:solidFill>
                <a:effectLst/>
                <a:latin typeface="+mn-lt"/>
                <a:ea typeface="+mn-ea"/>
                <a:cs typeface="+mn-cs"/>
              </a:rPr>
              <a:t>.</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141413"/>
              </a:solidFill>
              <a:effectLst/>
              <a:latin typeface="Helvetica" pitchFamily="2"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effectLst/>
              </a:rPr>
              <a:t>2 Reyes 25:3–7</a:t>
            </a:r>
          </a:p>
          <a:p>
            <a:endParaRPr lang="es-ES_tradnl" b="1" noProof="0" dirty="0">
              <a:effectLst/>
            </a:endParaRPr>
          </a:p>
          <a:p>
            <a:r>
              <a:rPr lang="es-ES_tradnl" sz="1200" b="1" i="0" kern="1200" baseline="30000" noProof="0" dirty="0">
                <a:solidFill>
                  <a:schemeClr val="tx1"/>
                </a:solidFill>
                <a:effectLst/>
                <a:latin typeface="+mn-lt"/>
                <a:ea typeface="+mn-ea"/>
                <a:cs typeface="+mn-cs"/>
              </a:rPr>
              <a:t>3 </a:t>
            </a:r>
            <a:r>
              <a:rPr lang="es-ES_tradnl" sz="1200" b="0" i="0" kern="1200" noProof="0" dirty="0">
                <a:solidFill>
                  <a:schemeClr val="tx1"/>
                </a:solidFill>
                <a:effectLst/>
                <a:latin typeface="+mn-lt"/>
                <a:ea typeface="+mn-ea"/>
                <a:cs typeface="+mn-cs"/>
              </a:rPr>
              <a:t>A los nueve días del cuarto mes prevaleció el hambre en la ciudad, hasta que no hubo pan para el pueblo de la tierra. </a:t>
            </a:r>
            <a:r>
              <a:rPr lang="es-ES_tradnl" sz="1200" b="1" i="0" kern="1200" baseline="30000" noProof="0" dirty="0">
                <a:solidFill>
                  <a:schemeClr val="tx1"/>
                </a:solidFill>
                <a:effectLst/>
                <a:latin typeface="+mn-lt"/>
                <a:ea typeface="+mn-ea"/>
                <a:cs typeface="+mn-cs"/>
              </a:rPr>
              <a:t>4 </a:t>
            </a:r>
            <a:r>
              <a:rPr lang="es-ES_tradnl" sz="1200" b="0" i="0" kern="1200" noProof="0" dirty="0">
                <a:solidFill>
                  <a:schemeClr val="tx1"/>
                </a:solidFill>
                <a:effectLst/>
                <a:latin typeface="+mn-lt"/>
                <a:ea typeface="+mn-ea"/>
                <a:cs typeface="+mn-cs"/>
              </a:rPr>
              <a:t>Abierta ya una brecha en el muro de la ciudad, huyeron de noche todos los hombres de guerra por el camino de la puerta que estaba entre los dos muros, junto a los huertos del rey, estando los caldeos alrededor de la ciudad; y el rey se fue por el camino del Arabá. </a:t>
            </a:r>
            <a:r>
              <a:rPr lang="es-ES_tradnl" sz="1200" b="1" i="0" kern="1200" baseline="30000" noProof="0" dirty="0">
                <a:solidFill>
                  <a:schemeClr val="tx1"/>
                </a:solidFill>
                <a:effectLst/>
                <a:latin typeface="+mn-lt"/>
                <a:ea typeface="+mn-ea"/>
                <a:cs typeface="+mn-cs"/>
              </a:rPr>
              <a:t>5 </a:t>
            </a:r>
            <a:r>
              <a:rPr lang="es-ES_tradnl" sz="1200" b="0" i="0" kern="1200" noProof="0" dirty="0">
                <a:solidFill>
                  <a:schemeClr val="tx1"/>
                </a:solidFill>
                <a:effectLst/>
                <a:latin typeface="+mn-lt"/>
                <a:ea typeface="+mn-ea"/>
                <a:cs typeface="+mn-cs"/>
              </a:rPr>
              <a:t>Y el ejército de los caldeos siguió al rey, y lo apresó en las llanuras de Jericó, habiendo sido dispersado todo su ejército. </a:t>
            </a:r>
            <a:r>
              <a:rPr lang="es-ES_tradnl" sz="1200" b="1" i="0" kern="1200" baseline="30000" noProof="0" dirty="0">
                <a:solidFill>
                  <a:schemeClr val="tx1"/>
                </a:solidFill>
                <a:effectLst/>
                <a:latin typeface="+mn-lt"/>
                <a:ea typeface="+mn-ea"/>
                <a:cs typeface="+mn-cs"/>
              </a:rPr>
              <a:t>6 </a:t>
            </a:r>
            <a:r>
              <a:rPr lang="es-ES_tradnl" sz="1200" b="0" i="0" kern="1200" noProof="0" dirty="0">
                <a:solidFill>
                  <a:schemeClr val="tx1"/>
                </a:solidFill>
                <a:effectLst/>
                <a:latin typeface="+mn-lt"/>
                <a:ea typeface="+mn-ea"/>
                <a:cs typeface="+mn-cs"/>
              </a:rPr>
              <a:t>Preso, pues, el rey, le trajeron al rey de Babilonia en Ribla, y pronunciaron contra él sentencia. </a:t>
            </a:r>
            <a:r>
              <a:rPr lang="es-ES_tradnl" sz="1200" b="1" i="0" kern="1200" baseline="30000" noProof="0" dirty="0">
                <a:solidFill>
                  <a:schemeClr val="tx1"/>
                </a:solidFill>
                <a:effectLst/>
                <a:latin typeface="+mn-lt"/>
                <a:ea typeface="+mn-ea"/>
                <a:cs typeface="+mn-cs"/>
              </a:rPr>
              <a:t>7 </a:t>
            </a:r>
            <a:r>
              <a:rPr lang="es-ES_tradnl" sz="1200" b="0" i="0" kern="1200" noProof="0" dirty="0">
                <a:solidFill>
                  <a:schemeClr val="tx1"/>
                </a:solidFill>
                <a:effectLst/>
                <a:latin typeface="+mn-lt"/>
                <a:ea typeface="+mn-ea"/>
                <a:cs typeface="+mn-cs"/>
              </a:rPr>
              <a:t>Degollaron a los hijos de </a:t>
            </a:r>
            <a:r>
              <a:rPr lang="es-ES_tradnl" sz="1200" b="0" i="0" kern="1200" noProof="0" dirty="0" err="1">
                <a:solidFill>
                  <a:schemeClr val="tx1"/>
                </a:solidFill>
                <a:effectLst/>
                <a:latin typeface="+mn-lt"/>
                <a:ea typeface="+mn-ea"/>
                <a:cs typeface="+mn-cs"/>
              </a:rPr>
              <a:t>Sedequías</a:t>
            </a:r>
            <a:r>
              <a:rPr lang="es-ES_tradnl" sz="1200" b="0" i="0" kern="1200" noProof="0" dirty="0">
                <a:solidFill>
                  <a:schemeClr val="tx1"/>
                </a:solidFill>
                <a:effectLst/>
                <a:latin typeface="+mn-lt"/>
                <a:ea typeface="+mn-ea"/>
                <a:cs typeface="+mn-cs"/>
              </a:rPr>
              <a:t> en presencia suya, y a </a:t>
            </a:r>
            <a:r>
              <a:rPr lang="es-ES_tradnl" sz="1200" b="0" i="0" kern="1200" noProof="0" dirty="0" err="1">
                <a:solidFill>
                  <a:schemeClr val="tx1"/>
                </a:solidFill>
                <a:effectLst/>
                <a:latin typeface="+mn-lt"/>
                <a:ea typeface="+mn-ea"/>
                <a:cs typeface="+mn-cs"/>
              </a:rPr>
              <a:t>Sedequías</a:t>
            </a:r>
            <a:r>
              <a:rPr lang="es-ES_tradnl" sz="1200" b="0" i="0" kern="1200" noProof="0" dirty="0">
                <a:solidFill>
                  <a:schemeClr val="tx1"/>
                </a:solidFill>
                <a:effectLst/>
                <a:latin typeface="+mn-lt"/>
                <a:ea typeface="+mn-ea"/>
                <a:cs typeface="+mn-cs"/>
              </a:rPr>
              <a:t> le sacaron los ojos, y atado con cadenas lo llevaron a Babilonia.</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b="1" noProof="0" dirty="0">
                <a:solidFill>
                  <a:srgbClr val="FF0000"/>
                </a:solidFill>
                <a:effectLst/>
                <a:highlight>
                  <a:srgbClr val="FFFF00"/>
                </a:highlight>
              </a:rPr>
              <a:t>2 Reyes 25:8–12</a:t>
            </a:r>
          </a:p>
          <a:p>
            <a:endParaRPr lang="es-ES_tradnl" b="1" noProof="0" dirty="0">
              <a:solidFill>
                <a:srgbClr val="FF0000"/>
              </a:solidFill>
              <a:effectLst/>
              <a:highlight>
                <a:srgbClr val="FFFF00"/>
              </a:highlight>
            </a:endParaRPr>
          </a:p>
          <a:p>
            <a:r>
              <a:rPr lang="es-ES_tradnl" sz="1200" b="1" i="0" kern="1200" baseline="30000" noProof="0" dirty="0">
                <a:solidFill>
                  <a:schemeClr val="tx1"/>
                </a:solidFill>
                <a:effectLst/>
                <a:highlight>
                  <a:srgbClr val="FFFF00"/>
                </a:highlight>
                <a:latin typeface="+mn-lt"/>
                <a:ea typeface="+mn-ea"/>
                <a:cs typeface="+mn-cs"/>
              </a:rPr>
              <a:t>8 </a:t>
            </a:r>
            <a:r>
              <a:rPr lang="es-ES_tradnl" sz="1200" b="0" i="0" kern="1200" noProof="0" dirty="0">
                <a:solidFill>
                  <a:schemeClr val="tx1"/>
                </a:solidFill>
                <a:effectLst/>
                <a:highlight>
                  <a:srgbClr val="FFFF00"/>
                </a:highlight>
                <a:latin typeface="+mn-lt"/>
                <a:ea typeface="+mn-ea"/>
                <a:cs typeface="+mn-cs"/>
              </a:rPr>
              <a:t>En el mes quinto, a los siete días del mes, siendo el año diecinueve de Nabucodonosor rey de Babilonia, vino a Jerusalén Nabuzaradán, capitán de la guardia, siervo del rey de Babilonia. </a:t>
            </a:r>
            <a:r>
              <a:rPr lang="es-ES_tradnl" sz="1200" b="1" i="0" kern="1200" baseline="30000" noProof="0" dirty="0">
                <a:solidFill>
                  <a:schemeClr val="tx1"/>
                </a:solidFill>
                <a:effectLst/>
                <a:highlight>
                  <a:srgbClr val="FFFF00"/>
                </a:highlight>
                <a:latin typeface="+mn-lt"/>
                <a:ea typeface="+mn-ea"/>
                <a:cs typeface="+mn-cs"/>
              </a:rPr>
              <a:t>9 </a:t>
            </a:r>
            <a:r>
              <a:rPr lang="es-ES_tradnl" sz="1200" b="0" i="0" kern="1200" noProof="0" dirty="0">
                <a:solidFill>
                  <a:schemeClr val="tx1"/>
                </a:solidFill>
                <a:effectLst/>
                <a:highlight>
                  <a:srgbClr val="FFFF00"/>
                </a:highlight>
                <a:latin typeface="+mn-lt"/>
                <a:ea typeface="+mn-ea"/>
                <a:cs typeface="+mn-cs"/>
              </a:rPr>
              <a:t>Y quemó la casa de Jehová, y la casa del rey, y todas las casas de Jerusalén; y todas las casas de los príncipes quemó a fuego. </a:t>
            </a:r>
            <a:r>
              <a:rPr lang="es-ES_tradnl" sz="1200" b="1" i="0" kern="1200" baseline="30000" noProof="0" dirty="0">
                <a:solidFill>
                  <a:schemeClr val="tx1"/>
                </a:solidFill>
                <a:effectLst/>
                <a:highlight>
                  <a:srgbClr val="FFFF00"/>
                </a:highlight>
                <a:latin typeface="+mn-lt"/>
                <a:ea typeface="+mn-ea"/>
                <a:cs typeface="+mn-cs"/>
              </a:rPr>
              <a:t>10 </a:t>
            </a:r>
            <a:r>
              <a:rPr lang="es-ES_tradnl" sz="1200" b="0" i="0" kern="1200" noProof="0" dirty="0">
                <a:solidFill>
                  <a:schemeClr val="tx1"/>
                </a:solidFill>
                <a:effectLst/>
                <a:highlight>
                  <a:srgbClr val="FFFF00"/>
                </a:highlight>
                <a:latin typeface="+mn-lt"/>
                <a:ea typeface="+mn-ea"/>
                <a:cs typeface="+mn-cs"/>
              </a:rPr>
              <a:t>Y todo el ejército de los caldeos que estaba con el capitán de la guardia, derribó los muros alrededor de Jerusalén. </a:t>
            </a:r>
            <a:r>
              <a:rPr lang="es-ES_tradnl" sz="1200" b="1" i="0" kern="1200" baseline="30000" noProof="0" dirty="0">
                <a:solidFill>
                  <a:schemeClr val="tx1"/>
                </a:solidFill>
                <a:effectLst/>
                <a:highlight>
                  <a:srgbClr val="FFFF00"/>
                </a:highlight>
                <a:latin typeface="+mn-lt"/>
                <a:ea typeface="+mn-ea"/>
                <a:cs typeface="+mn-cs"/>
              </a:rPr>
              <a:t>11 </a:t>
            </a:r>
            <a:r>
              <a:rPr lang="es-ES_tradnl" sz="1200" b="0" i="0" kern="1200" noProof="0" dirty="0">
                <a:solidFill>
                  <a:schemeClr val="tx1"/>
                </a:solidFill>
                <a:effectLst/>
                <a:highlight>
                  <a:srgbClr val="FFFF00"/>
                </a:highlight>
                <a:latin typeface="+mn-lt"/>
                <a:ea typeface="+mn-ea"/>
                <a:cs typeface="+mn-cs"/>
              </a:rPr>
              <a:t>Y a los del pueblo que habían quedado en la ciudad, a los que se habían pasado al rey de Babilonia, y a los que habían quedado de la gente común, los llevó cautivos </a:t>
            </a:r>
            <a:r>
              <a:rPr lang="es-ES_tradnl" sz="1200" b="0" i="0" kern="1200" noProof="0" dirty="0" err="1">
                <a:solidFill>
                  <a:schemeClr val="tx1"/>
                </a:solidFill>
                <a:effectLst/>
                <a:highlight>
                  <a:srgbClr val="FFFF00"/>
                </a:highlight>
                <a:latin typeface="+mn-lt"/>
                <a:ea typeface="+mn-ea"/>
                <a:cs typeface="+mn-cs"/>
              </a:rPr>
              <a:t>Nabuzaradán</a:t>
            </a:r>
            <a:r>
              <a:rPr lang="es-ES_tradnl" sz="1200" b="0" i="0" kern="1200" noProof="0" dirty="0">
                <a:solidFill>
                  <a:schemeClr val="tx1"/>
                </a:solidFill>
                <a:effectLst/>
                <a:highlight>
                  <a:srgbClr val="FFFF00"/>
                </a:highlight>
                <a:latin typeface="+mn-lt"/>
                <a:ea typeface="+mn-ea"/>
                <a:cs typeface="+mn-cs"/>
              </a:rPr>
              <a:t>, capitán de la guardia. </a:t>
            </a:r>
            <a:r>
              <a:rPr lang="es-ES_tradnl" sz="1200" b="1" i="0" kern="1200" baseline="30000" noProof="0" dirty="0">
                <a:solidFill>
                  <a:schemeClr val="tx1"/>
                </a:solidFill>
                <a:effectLst/>
                <a:highlight>
                  <a:srgbClr val="FFFF00"/>
                </a:highlight>
                <a:latin typeface="+mn-lt"/>
                <a:ea typeface="+mn-ea"/>
                <a:cs typeface="+mn-cs"/>
              </a:rPr>
              <a:t>12 </a:t>
            </a:r>
            <a:r>
              <a:rPr lang="es-ES_tradnl" sz="1200" b="0" i="0" kern="1200" noProof="0" dirty="0">
                <a:solidFill>
                  <a:schemeClr val="tx1"/>
                </a:solidFill>
                <a:effectLst/>
                <a:highlight>
                  <a:srgbClr val="FFFF00"/>
                </a:highlight>
                <a:latin typeface="+mn-lt"/>
                <a:ea typeface="+mn-ea"/>
                <a:cs typeface="+mn-cs"/>
              </a:rPr>
              <a:t>Mas de los pobres de la tierra dejó </a:t>
            </a:r>
            <a:r>
              <a:rPr lang="es-ES_tradnl" sz="1200" b="0" i="0" kern="1200" noProof="0" dirty="0" err="1">
                <a:solidFill>
                  <a:schemeClr val="tx1"/>
                </a:solidFill>
                <a:effectLst/>
                <a:highlight>
                  <a:srgbClr val="FFFF00"/>
                </a:highlight>
                <a:latin typeface="+mn-lt"/>
                <a:ea typeface="+mn-ea"/>
                <a:cs typeface="+mn-cs"/>
              </a:rPr>
              <a:t>Nabuzaradán</a:t>
            </a:r>
            <a:r>
              <a:rPr lang="es-ES_tradnl" sz="1200" b="0" i="0" kern="1200" noProof="0" dirty="0">
                <a:solidFill>
                  <a:schemeClr val="tx1"/>
                </a:solidFill>
                <a:effectLst/>
                <a:highlight>
                  <a:srgbClr val="FFFF00"/>
                </a:highlight>
                <a:latin typeface="+mn-lt"/>
                <a:ea typeface="+mn-ea"/>
                <a:cs typeface="+mn-cs"/>
              </a:rPr>
              <a:t>, capitán de la guardia, para que labrasen las viñas y la tierra.</a:t>
            </a:r>
            <a:endParaRPr lang="es-ES_tradnl" b="0" i="0" noProof="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3966654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EC7E78BD-115B-C48E-C0E0-D8DE1D51BF9F}"/>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7" name="Picture 2">
            <a:extLst>
              <a:ext uri="{FF2B5EF4-FFF2-40B4-BE49-F238E27FC236}">
                <a16:creationId xmlns:a16="http://schemas.microsoft.com/office/drawing/2014/main" id="{E31DE329-6166-FCE0-3C18-0032BC3CA3B6}"/>
              </a:ext>
            </a:extLst>
          </p:cNvPr>
          <p:cNvPicPr>
            <a:picLocks noChangeAspect="1"/>
          </p:cNvPicPr>
          <p:nvPr userDrawn="1"/>
        </p:nvPicPr>
        <p:blipFill>
          <a:blip r:embed="rId2">
            <a:extLst>
              <a:ext uri="{28A0092B-C50C-407E-A947-70E740481C1C}">
                <a14:useLocalDpi xmlns:a14="http://schemas.microsoft.com/office/drawing/2010/main" val="0"/>
              </a:ext>
            </a:extLst>
          </a:blip>
          <a:srcRect l="237" t="38847" r="-237" b="15855"/>
          <a:stretch>
            <a:fillRect/>
          </a:stretch>
        </p:blipFill>
        <p:spPr>
          <a:xfrm>
            <a:off x="983391" y="1056357"/>
            <a:ext cx="16466409" cy="4969556"/>
          </a:xfrm>
          <a:prstGeom prst="rect">
            <a:avLst/>
          </a:prstGeom>
        </p:spPr>
      </p:pic>
      <p:sp>
        <p:nvSpPr>
          <p:cNvPr id="8" name="AutoShape 3">
            <a:extLst>
              <a:ext uri="{FF2B5EF4-FFF2-40B4-BE49-F238E27FC236}">
                <a16:creationId xmlns:a16="http://schemas.microsoft.com/office/drawing/2014/main" id="{02ABBD31-347D-85AB-D726-3CBD14BD68F2}"/>
              </a:ext>
            </a:extLst>
          </p:cNvPr>
          <p:cNvSpPr/>
          <p:nvPr userDrawn="1"/>
        </p:nvSpPr>
        <p:spPr>
          <a:xfrm>
            <a:off x="910796" y="6025913"/>
            <a:ext cx="6227572" cy="3204730"/>
          </a:xfrm>
          <a:prstGeom prst="rect">
            <a:avLst/>
          </a:prstGeom>
          <a:solidFill>
            <a:srgbClr val="83454D"/>
          </a:solidFill>
        </p:spPr>
        <p:txBody>
          <a:bodyPr/>
          <a:lstStyle/>
          <a:p>
            <a:endParaRPr lang="en-US" dirty="0"/>
          </a:p>
        </p:txBody>
      </p:sp>
      <p:sp>
        <p:nvSpPr>
          <p:cNvPr id="9" name="AutoShape 4">
            <a:extLst>
              <a:ext uri="{FF2B5EF4-FFF2-40B4-BE49-F238E27FC236}">
                <a16:creationId xmlns:a16="http://schemas.microsoft.com/office/drawing/2014/main" id="{FE3487A9-01CF-960E-4E44-18D8AB561E79}"/>
              </a:ext>
            </a:extLst>
          </p:cNvPr>
          <p:cNvSpPr/>
          <p:nvPr userDrawn="1"/>
        </p:nvSpPr>
        <p:spPr>
          <a:xfrm>
            <a:off x="7138368" y="6025913"/>
            <a:ext cx="10238836" cy="3204730"/>
          </a:xfrm>
          <a:prstGeom prst="rect">
            <a:avLst/>
          </a:prstGeom>
          <a:solidFill>
            <a:srgbClr val="83454D">
              <a:alpha val="35000"/>
            </a:srgbClr>
          </a:solidFill>
        </p:spPr>
        <p:txBody>
          <a:bodyPr/>
          <a:lstStyle/>
          <a:p>
            <a:endParaRPr lang="en-US"/>
          </a:p>
        </p:txBody>
      </p:sp>
      <p:sp>
        <p:nvSpPr>
          <p:cNvPr id="10" name="TextBox 7">
            <a:extLst>
              <a:ext uri="{FF2B5EF4-FFF2-40B4-BE49-F238E27FC236}">
                <a16:creationId xmlns:a16="http://schemas.microsoft.com/office/drawing/2014/main" id="{B1BFFA64-90A5-D46B-45D9-EFBBF9684104}"/>
              </a:ext>
            </a:extLst>
          </p:cNvPr>
          <p:cNvSpPr txBox="1"/>
          <p:nvPr userDrawn="1"/>
        </p:nvSpPr>
        <p:spPr>
          <a:xfrm>
            <a:off x="7482261" y="6414773"/>
            <a:ext cx="9417929" cy="2585323"/>
          </a:xfrm>
          <a:prstGeom prst="rect">
            <a:avLst/>
          </a:prstGeom>
        </p:spPr>
        <p:txBody>
          <a:bodyPr wrap="square" lIns="0" tIns="0" rIns="0" bIns="0" rtlCol="0" anchor="t">
            <a:spAutoFit/>
          </a:bodyPr>
          <a:lstStyle/>
          <a:p>
            <a:r>
              <a:rPr lang="es-ES_tradnl" sz="2800" i="1" noProof="0" dirty="0"/>
              <a:t>En términos generales, el libro de Josué narra muchas victorias sobrenaturales de Israel, mientras que el libro de los Jueces relata el ciclo de pecado y juicio de Israel. Estos libros muestran que el pueblo de Dios siempre ha tenido que lidiar con la pregunta de cómo ser Sus embajadores en un mundo lleno de maldad y pecado.</a:t>
            </a:r>
            <a:endParaRPr lang="es-ES_tradnl" sz="2800" noProof="0" dirty="0"/>
          </a:p>
        </p:txBody>
      </p:sp>
      <p:grpSp>
        <p:nvGrpSpPr>
          <p:cNvPr id="11" name="Group 10">
            <a:extLst>
              <a:ext uri="{FF2B5EF4-FFF2-40B4-BE49-F238E27FC236}">
                <a16:creationId xmlns:a16="http://schemas.microsoft.com/office/drawing/2014/main" id="{EC6DB328-63B0-296F-1A91-45D4B64621F4}"/>
              </a:ext>
            </a:extLst>
          </p:cNvPr>
          <p:cNvGrpSpPr/>
          <p:nvPr userDrawn="1"/>
        </p:nvGrpSpPr>
        <p:grpSpPr>
          <a:xfrm>
            <a:off x="1321250" y="6362700"/>
            <a:ext cx="5406665" cy="2579558"/>
            <a:chOff x="1157812" y="6756995"/>
            <a:chExt cx="5603348" cy="2579558"/>
          </a:xfrm>
        </p:grpSpPr>
        <p:sp>
          <p:nvSpPr>
            <p:cNvPr id="12" name="TextBox 6">
              <a:extLst>
                <a:ext uri="{FF2B5EF4-FFF2-40B4-BE49-F238E27FC236}">
                  <a16:creationId xmlns:a16="http://schemas.microsoft.com/office/drawing/2014/main" id="{0201D10B-6247-1680-686D-FBA279BD6DB6}"/>
                </a:ext>
              </a:extLst>
            </p:cNvPr>
            <p:cNvSpPr txBox="1"/>
            <p:nvPr userDrawn="1"/>
          </p:nvSpPr>
          <p:spPr>
            <a:xfrm>
              <a:off x="1226793" y="6756995"/>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LA HISTORIA DE ISRAEL Y</a:t>
              </a:r>
            </a:p>
          </p:txBody>
        </p:sp>
        <p:sp>
          <p:nvSpPr>
            <p:cNvPr id="13" name="TextBox 6">
              <a:extLst>
                <a:ext uri="{FF2B5EF4-FFF2-40B4-BE49-F238E27FC236}">
                  <a16:creationId xmlns:a16="http://schemas.microsoft.com/office/drawing/2014/main" id="{50FDC546-DD0C-E8E0-E9A6-7CECCC87EDB4}"/>
                </a:ext>
              </a:extLst>
            </p:cNvPr>
            <p:cNvSpPr txBox="1"/>
            <p:nvPr userDrawn="1"/>
          </p:nvSpPr>
          <p:spPr>
            <a:xfrm>
              <a:off x="1157812" y="8509595"/>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JUDÁ</a:t>
              </a:r>
            </a:p>
          </p:txBody>
        </p:sp>
      </p:grpSp>
      <p:sp>
        <p:nvSpPr>
          <p:cNvPr id="14" name="TextBox 8">
            <a:extLst>
              <a:ext uri="{FF2B5EF4-FFF2-40B4-BE49-F238E27FC236}">
                <a16:creationId xmlns:a16="http://schemas.microsoft.com/office/drawing/2014/main" id="{4C3CCBDA-B1C5-1859-5631-8006C065DB85}"/>
              </a:ext>
            </a:extLst>
          </p:cNvPr>
          <p:cNvSpPr txBox="1"/>
          <p:nvPr userDrawn="1"/>
        </p:nvSpPr>
        <p:spPr>
          <a:xfrm>
            <a:off x="910796" y="9576152"/>
            <a:ext cx="7471204" cy="315664"/>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TOMO 13, UNIDAD 1, SEPTIEMBRE 2026 A FEBRERO 2027</a:t>
            </a:r>
          </a:p>
        </p:txBody>
      </p:sp>
      <p:pic>
        <p:nvPicPr>
          <p:cNvPr id="15" name="Picture 14">
            <a:extLst>
              <a:ext uri="{FF2B5EF4-FFF2-40B4-BE49-F238E27FC236}">
                <a16:creationId xmlns:a16="http://schemas.microsoft.com/office/drawing/2014/main" id="{590054EF-D410-A806-FBAD-CF5E88BA77AE}"/>
              </a:ext>
            </a:extLst>
          </p:cNvPr>
          <p:cNvPicPr>
            <a:picLocks noChangeAspect="1"/>
          </p:cNvPicPr>
          <p:nvPr userDrawn="1"/>
        </p:nvPicPr>
        <p:blipFill>
          <a:blip r:embed="rId3"/>
          <a:srcRect/>
          <a:stretch/>
        </p:blipFill>
        <p:spPr>
          <a:xfrm>
            <a:off x="16124042" y="1409700"/>
            <a:ext cx="905435" cy="914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83454D"/>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83454D">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83454D">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010257" y="2386559"/>
              <a:ext cx="2017694" cy="1573259"/>
            </a:xfrm>
            <a:prstGeom prst="rect">
              <a:avLst/>
            </a:prstGeom>
          </p:spPr>
        </p:pic>
      </p:grpSp>
      <p:sp>
        <p:nvSpPr>
          <p:cNvPr id="2" name="TextBox 1">
            <a:extLst>
              <a:ext uri="{FF2B5EF4-FFF2-40B4-BE49-F238E27FC236}">
                <a16:creationId xmlns:a16="http://schemas.microsoft.com/office/drawing/2014/main" id="{78769677-6F73-0C32-2AFF-8B98945B8D2D}"/>
              </a:ext>
            </a:extLst>
          </p:cNvPr>
          <p:cNvSpPr txBox="1"/>
          <p:nvPr userDrawn="1"/>
        </p:nvSpPr>
        <p:spPr>
          <a:xfrm>
            <a:off x="2837554" y="5042087"/>
            <a:ext cx="3127777" cy="833754"/>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VERSÍCULO CLAVE</a:t>
            </a:r>
          </a:p>
          <a:p>
            <a:pPr algn="ctr">
              <a:lnSpc>
                <a:spcPts val="3359"/>
              </a:lnSpc>
            </a:pPr>
            <a:r>
              <a:rPr lang="es-ES_tradnl" sz="2400" noProof="1">
                <a:solidFill>
                  <a:srgbClr val="FFFFFF"/>
                </a:solidFill>
                <a:latin typeface="Franklin Gothic Medium" panose="020B0603020102020204" pitchFamily="34" charset="0"/>
              </a:rPr>
              <a:t>2 Crónicas 36:16</a:t>
            </a:r>
          </a:p>
        </p:txBody>
      </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965" t="6584" r="7611" b="6584"/>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SEDEQUÍAS: EL ÚLTIMO REY DE JUDÁ</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236" t="2874" r="22726" b="7271"/>
          <a:stretch>
            <a:fillRect/>
          </a:stretch>
        </p:blipFill>
        <p:spPr>
          <a:xfrm>
            <a:off x="1066800" y="1104487"/>
            <a:ext cx="7647760"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83454D"/>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8677275" y="3055446"/>
            <a:ext cx="93726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LA DESTRUCCIÓN DE JERUSALÉN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EE96A4-18DC-F751-6A4F-BED681B5925D}"/>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4643"/>
                    </a14:imgEffect>
                  </a14:imgLayer>
                </a14:imgProps>
              </a:ext>
              <a:ext uri="{28A0092B-C50C-407E-A947-70E740481C1C}">
                <a14:useLocalDpi xmlns:a14="http://schemas.microsoft.com/office/drawing/2010/main" val="0"/>
              </a:ext>
            </a:extLst>
          </a:blip>
          <a:srcRect l="16947" r="16947"/>
          <a:stretch/>
        </p:blipFill>
        <p:spPr>
          <a:xfrm>
            <a:off x="997105" y="1104900"/>
            <a:ext cx="768016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83454D"/>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POR QUÉ CAYÓ JUDÁ</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C0BD42-35FE-EC74-19DE-B6D4C96F3C63}"/>
              </a:ext>
            </a:extLst>
          </p:cNvPr>
          <p:cNvPicPr>
            <a:picLocks noChangeAspect="1"/>
          </p:cNvPicPr>
          <p:nvPr userDrawn="1"/>
        </p:nvPicPr>
        <p:blipFill>
          <a:blip r:embed="rId2">
            <a:extLst>
              <a:ext uri="{28A0092B-C50C-407E-A947-70E740481C1C}">
                <a14:useLocalDpi xmlns:a14="http://schemas.microsoft.com/office/drawing/2010/main" val="0"/>
              </a:ext>
            </a:extLst>
          </a:blip>
          <a:srcRect l="18021" r="18021"/>
          <a:stretch/>
        </p:blipFill>
        <p:spPr>
          <a:xfrm>
            <a:off x="9113367" y="0"/>
            <a:ext cx="9174633"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83454D"/>
          </a:solidFill>
        </p:spPr>
        <p:txBody>
          <a:bodyPr/>
          <a:lstStyle/>
          <a:p>
            <a:endParaRPr lang="en-US" dirty="0"/>
          </a:p>
        </p:txBody>
      </p:sp>
      <p:sp>
        <p:nvSpPr>
          <p:cNvPr id="2" name="TextBox 1">
            <a:extLst>
              <a:ext uri="{FF2B5EF4-FFF2-40B4-BE49-F238E27FC236}">
                <a16:creationId xmlns:a16="http://schemas.microsoft.com/office/drawing/2014/main" id="{A9D4D38B-488E-F9BE-63B2-1C5C63AE6FBA}"/>
              </a:ext>
            </a:extLst>
          </p:cNvPr>
          <p:cNvSpPr txBox="1"/>
          <p:nvPr userDrawn="1"/>
        </p:nvSpPr>
        <p:spPr>
          <a:xfrm>
            <a:off x="762000" y="1579731"/>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EL MINISTERIO EN ACCIÓN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7B099F12-EFE5-D7E9-8E92-2FAC582C2B5E}"/>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LA PRÓXIMA SEMANA</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
        <p:nvSpPr>
          <p:cNvPr id="6" name="TextBox 5">
            <a:extLst>
              <a:ext uri="{FF2B5EF4-FFF2-40B4-BE49-F238E27FC236}">
                <a16:creationId xmlns:a16="http://schemas.microsoft.com/office/drawing/2014/main" id="{E1C1242D-5F85-5AC1-B6E2-236448FBB69B}"/>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PARTICIPACIÓN</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0874DF-ADC6-C22B-5F76-5127BCE8A04E}"/>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10" name="Group 9">
            <a:extLst>
              <a:ext uri="{FF2B5EF4-FFF2-40B4-BE49-F238E27FC236}">
                <a16:creationId xmlns:a16="http://schemas.microsoft.com/office/drawing/2014/main" id="{13CF5680-F348-97E8-629B-C84635B8227A}"/>
              </a:ext>
            </a:extLst>
          </p:cNvPr>
          <p:cNvGrpSpPr/>
          <p:nvPr userDrawn="1"/>
        </p:nvGrpSpPr>
        <p:grpSpPr>
          <a:xfrm>
            <a:off x="9332443" y="2253309"/>
            <a:ext cx="8955558" cy="5780383"/>
            <a:chOff x="0" y="0"/>
            <a:chExt cx="3034592" cy="1955339"/>
          </a:xfrm>
        </p:grpSpPr>
        <p:sp>
          <p:nvSpPr>
            <p:cNvPr id="11" name="Freeform 10">
              <a:extLst>
                <a:ext uri="{FF2B5EF4-FFF2-40B4-BE49-F238E27FC236}">
                  <a16:creationId xmlns:a16="http://schemas.microsoft.com/office/drawing/2014/main" id="{F967AC56-A255-FE77-DE5E-865A3E9E97C6}"/>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12" name="Group 11">
            <a:extLst>
              <a:ext uri="{FF2B5EF4-FFF2-40B4-BE49-F238E27FC236}">
                <a16:creationId xmlns:a16="http://schemas.microsoft.com/office/drawing/2014/main" id="{3A820DEA-02B4-01C6-8993-A7143B4BA41E}"/>
              </a:ext>
            </a:extLst>
          </p:cNvPr>
          <p:cNvGrpSpPr/>
          <p:nvPr userDrawn="1"/>
        </p:nvGrpSpPr>
        <p:grpSpPr>
          <a:xfrm>
            <a:off x="9702445" y="2598378"/>
            <a:ext cx="8600872" cy="2683852"/>
            <a:chOff x="0" y="-28575"/>
            <a:chExt cx="11943440" cy="3578470"/>
          </a:xfrm>
        </p:grpSpPr>
        <p:sp>
          <p:nvSpPr>
            <p:cNvPr id="13" name="TextBox 12">
              <a:extLst>
                <a:ext uri="{FF2B5EF4-FFF2-40B4-BE49-F238E27FC236}">
                  <a16:creationId xmlns:a16="http://schemas.microsoft.com/office/drawing/2014/main" id="{C40C7A9C-6F62-259F-9726-84E57C1F957F}"/>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14" name="AutoShape 7">
              <a:extLst>
                <a:ext uri="{FF2B5EF4-FFF2-40B4-BE49-F238E27FC236}">
                  <a16:creationId xmlns:a16="http://schemas.microsoft.com/office/drawing/2014/main" id="{C34A651E-D73F-29C5-384D-B0B88ACEEB36}"/>
                </a:ext>
              </a:extLst>
            </p:cNvPr>
            <p:cNvSpPr/>
            <p:nvPr/>
          </p:nvSpPr>
          <p:spPr>
            <a:xfrm>
              <a:off x="0" y="2671418"/>
              <a:ext cx="11943440" cy="85344"/>
            </a:xfrm>
            <a:prstGeom prst="rect">
              <a:avLst/>
            </a:prstGeom>
            <a:solidFill>
              <a:srgbClr val="83454D"/>
            </a:solidFill>
          </p:spPr>
          <p:txBody>
            <a:bodyPr/>
            <a:lstStyle/>
            <a:p>
              <a:endParaRPr lang="en-US" dirty="0"/>
            </a:p>
          </p:txBody>
        </p:sp>
        <p:sp>
          <p:nvSpPr>
            <p:cNvPr id="15" name="TextBox 14">
              <a:extLst>
                <a:ext uri="{FF2B5EF4-FFF2-40B4-BE49-F238E27FC236}">
                  <a16:creationId xmlns:a16="http://schemas.microsoft.com/office/drawing/2014/main" id="{184F04D1-F9A6-958B-F77A-17A956F41E1B}"/>
                </a:ext>
              </a:extLst>
            </p:cNvPr>
            <p:cNvSpPr txBox="1"/>
            <p:nvPr/>
          </p:nvSpPr>
          <p:spPr>
            <a:xfrm>
              <a:off x="0" y="3238612"/>
              <a:ext cx="9119780" cy="311283"/>
            </a:xfrm>
            <a:prstGeom prst="rect">
              <a:avLst/>
            </a:prstGeom>
          </p:spPr>
          <p:txBody>
            <a:bodyPr lIns="0" tIns="0" rIns="0" bIns="0" rtlCol="0" anchor="t">
              <a:spAutoFit/>
            </a:bodyPr>
            <a:lstStyle/>
            <a:p>
              <a:pPr>
                <a:lnSpc>
                  <a:spcPts val="1919"/>
                </a:lnSpc>
              </a:pPr>
              <a:endParaRPr lang="en-US" sz="1499" spc="97" dirty="0">
                <a:solidFill>
                  <a:srgbClr val="FFFFFF"/>
                </a:solidFill>
                <a:latin typeface="Corbel" panose="020B0503020204020204" pitchFamily="34" charset="0"/>
              </a:endParaRPr>
            </a:p>
          </p:txBody>
        </p:sp>
      </p:grpSp>
      <p:pic>
        <p:nvPicPr>
          <p:cNvPr id="16" name="Picture 15">
            <a:extLst>
              <a:ext uri="{FF2B5EF4-FFF2-40B4-BE49-F238E27FC236}">
                <a16:creationId xmlns:a16="http://schemas.microsoft.com/office/drawing/2014/main" id="{6F3953D8-A72C-369A-1CEE-67FD3893474E}"/>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17" name="Group 16">
            <a:extLst>
              <a:ext uri="{FF2B5EF4-FFF2-40B4-BE49-F238E27FC236}">
                <a16:creationId xmlns:a16="http://schemas.microsoft.com/office/drawing/2014/main" id="{55D302FC-E8D6-2340-D9B6-950B81B58BD3}"/>
              </a:ext>
            </a:extLst>
          </p:cNvPr>
          <p:cNvGrpSpPr/>
          <p:nvPr userDrawn="1"/>
        </p:nvGrpSpPr>
        <p:grpSpPr>
          <a:xfrm>
            <a:off x="8229600" y="2267596"/>
            <a:ext cx="10025064" cy="5780383"/>
            <a:chOff x="14524" y="4833"/>
            <a:chExt cx="3034592" cy="1955339"/>
          </a:xfrm>
        </p:grpSpPr>
        <p:sp>
          <p:nvSpPr>
            <p:cNvPr id="18" name="Freeform 17">
              <a:extLst>
                <a:ext uri="{FF2B5EF4-FFF2-40B4-BE49-F238E27FC236}">
                  <a16:creationId xmlns:a16="http://schemas.microsoft.com/office/drawing/2014/main" id="{22640891-9ABC-F53E-B1D8-C75D728E77C9}"/>
                </a:ext>
              </a:extLst>
            </p:cNvPr>
            <p:cNvSpPr/>
            <p:nvPr/>
          </p:nvSpPr>
          <p:spPr>
            <a:xfrm>
              <a:off x="14524" y="4833"/>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dirty="0"/>
            </a:p>
          </p:txBody>
        </p:sp>
      </p:grpSp>
      <p:sp>
        <p:nvSpPr>
          <p:cNvPr id="19" name="AutoShape 7">
            <a:extLst>
              <a:ext uri="{FF2B5EF4-FFF2-40B4-BE49-F238E27FC236}">
                <a16:creationId xmlns:a16="http://schemas.microsoft.com/office/drawing/2014/main" id="{1F160E52-E298-D335-F458-16667C7BAF8E}"/>
              </a:ext>
            </a:extLst>
          </p:cNvPr>
          <p:cNvSpPr/>
          <p:nvPr userDrawn="1"/>
        </p:nvSpPr>
        <p:spPr>
          <a:xfrm flipV="1">
            <a:off x="8839200" y="4701667"/>
            <a:ext cx="9464117" cy="95382"/>
          </a:xfrm>
          <a:prstGeom prst="rect">
            <a:avLst/>
          </a:prstGeom>
          <a:solidFill>
            <a:srgbClr val="83454D"/>
          </a:solidFill>
        </p:spPr>
        <p:txBody>
          <a:bodyPr/>
          <a:lstStyle/>
          <a:p>
            <a:endParaRPr lang="en-US"/>
          </a:p>
        </p:txBody>
      </p:sp>
      <p:sp>
        <p:nvSpPr>
          <p:cNvPr id="20" name="TextBox 19">
            <a:extLst>
              <a:ext uri="{FF2B5EF4-FFF2-40B4-BE49-F238E27FC236}">
                <a16:creationId xmlns:a16="http://schemas.microsoft.com/office/drawing/2014/main" id="{E67280E0-9038-AFDA-3F6D-37058753CCEA}"/>
              </a:ext>
            </a:extLst>
          </p:cNvPr>
          <p:cNvSpPr txBox="1"/>
          <p:nvPr userDrawn="1"/>
        </p:nvSpPr>
        <p:spPr>
          <a:xfrm>
            <a:off x="8896350" y="2675004"/>
            <a:ext cx="9474200" cy="1714637"/>
          </a:xfrm>
          <a:prstGeom prst="rect">
            <a:avLst/>
          </a:prstGeom>
          <a:noFill/>
        </p:spPr>
        <p:txBody>
          <a:bodyPr wrap="square">
            <a:spAutoFit/>
          </a:bodyPr>
          <a:lstStyle/>
          <a:p>
            <a:pPr>
              <a:lnSpc>
                <a:spcPts val="3328"/>
              </a:lnSpc>
            </a:pPr>
            <a:r>
              <a:rPr lang="en-US" sz="1800" spc="169" dirty="0">
                <a:solidFill>
                  <a:srgbClr val="FFFFFF"/>
                </a:solidFill>
                <a:latin typeface="Franklin Gothic Medium" panose="020B0603020102020204" pitchFamily="34" charset="0"/>
              </a:rPr>
              <a:t>© 2026 </a:t>
            </a:r>
            <a:r>
              <a:rPr lang="es-ES_tradnl" sz="1800" spc="169" noProof="1">
                <a:solidFill>
                  <a:srgbClr val="FFFFFF"/>
                </a:solidFill>
                <a:latin typeface="Franklin Gothic Medium" panose="020B0603020102020204" pitchFamily="34" charset="0"/>
              </a:rPr>
              <a:t>por</a:t>
            </a:r>
            <a:r>
              <a:rPr lang="en-US" sz="1800" spc="169" dirty="0">
                <a:solidFill>
                  <a:srgbClr val="FFFFFF"/>
                </a:solidFill>
                <a:latin typeface="Franklin Gothic Medium" panose="020B0603020102020204" pitchFamily="34" charset="0"/>
              </a:rPr>
              <a:t> Gospel Publishing House</a:t>
            </a:r>
          </a:p>
          <a:p>
            <a:pPr>
              <a:lnSpc>
                <a:spcPts val="3328"/>
              </a:lnSpc>
            </a:pPr>
            <a:r>
              <a:rPr lang="en-US" sz="1800" spc="169" dirty="0">
                <a:solidFill>
                  <a:srgbClr val="FFFFFF"/>
                </a:solidFill>
                <a:latin typeface="Franklin Gothic Medium" panose="020B0603020102020204" pitchFamily="34" charset="0"/>
              </a:rPr>
              <a:t>1445 N. Boonville Ave.</a:t>
            </a:r>
            <a:br>
              <a:rPr lang="en-US" sz="1800" spc="169" dirty="0">
                <a:solidFill>
                  <a:srgbClr val="FFFFFF"/>
                </a:solidFill>
                <a:latin typeface="Franklin Gothic Medium" panose="020B0603020102020204" pitchFamily="34" charset="0"/>
              </a:rPr>
            </a:br>
            <a:r>
              <a:rPr lang="en-US" sz="1800" spc="104" dirty="0">
                <a:solidFill>
                  <a:srgbClr val="FFFFFF"/>
                </a:solidFill>
                <a:latin typeface="Franklin Gothic Medium" panose="020B0603020102020204" pitchFamily="34" charset="0"/>
              </a:rPr>
              <a:t>Springfield, MO 65802</a:t>
            </a:r>
          </a:p>
          <a:p>
            <a:pPr>
              <a:lnSpc>
                <a:spcPts val="3328"/>
              </a:lnSpc>
            </a:pPr>
            <a:r>
              <a:rPr lang="es-ES_tradnl" sz="1200" b="0" i="1" spc="104" noProof="1">
                <a:solidFill>
                  <a:srgbClr val="FFFFFF"/>
                </a:solidFill>
                <a:latin typeface="Franklin Gothic Medium" panose="020B0603020102020204" pitchFamily="34" charset="0"/>
              </a:rPr>
              <a:t>Todos los derechos reservados.</a:t>
            </a:r>
          </a:p>
        </p:txBody>
      </p:sp>
      <p:sp>
        <p:nvSpPr>
          <p:cNvPr id="21" name="TextBox 20">
            <a:extLst>
              <a:ext uri="{FF2B5EF4-FFF2-40B4-BE49-F238E27FC236}">
                <a16:creationId xmlns:a16="http://schemas.microsoft.com/office/drawing/2014/main" id="{75583A00-31DF-5EC2-5F57-0E8CD8E756E0}"/>
              </a:ext>
            </a:extLst>
          </p:cNvPr>
          <p:cNvSpPr txBox="1"/>
          <p:nvPr userDrawn="1"/>
        </p:nvSpPr>
        <p:spPr>
          <a:xfrm>
            <a:off x="8839200" y="5187861"/>
            <a:ext cx="8305800" cy="2241639"/>
          </a:xfrm>
          <a:prstGeom prst="rect">
            <a:avLst/>
          </a:prstGeom>
          <a:noFill/>
        </p:spPr>
        <p:txBody>
          <a:bodyPr wrap="square">
            <a:spAutoFit/>
          </a:bodyPr>
          <a:lstStyle/>
          <a:p>
            <a:pPr>
              <a:lnSpc>
                <a:spcPts val="1919"/>
              </a:lnSpc>
            </a:pPr>
            <a:r>
              <a:rPr lang="es-ES_tradnl" sz="1800" spc="97" noProof="0" dirty="0">
                <a:solidFill>
                  <a:srgbClr val="FFFFFF"/>
                </a:solidFill>
                <a:latin typeface="Corbel" panose="020B0503020204020204" pitchFamily="34" charset="0"/>
              </a:rPr>
              <a:t>Las fotografías son propiedad de </a:t>
            </a:r>
            <a:r>
              <a:rPr lang="en-US" sz="1800" spc="97" dirty="0">
                <a:solidFill>
                  <a:srgbClr val="FFFFFF"/>
                </a:solidFill>
                <a:latin typeface="Corbel" panose="020B0503020204020204" pitchFamily="34" charset="0"/>
              </a:rPr>
              <a:t>GPH y Getty Images.</a:t>
            </a:r>
          </a:p>
          <a:p>
            <a:pPr>
              <a:lnSpc>
                <a:spcPts val="1919"/>
              </a:lnSpc>
            </a:pPr>
            <a:endParaRPr lang="en-US" sz="1800" spc="97" dirty="0">
              <a:solidFill>
                <a:srgbClr val="FFFFFF"/>
              </a:solidFill>
              <a:latin typeface="Corbel" panose="020B0503020204020204" pitchFamily="34" charset="0"/>
            </a:endParaRPr>
          </a:p>
          <a:p>
            <a:r>
              <a:rPr lang="es-ES_tradnl" sz="1800" noProof="0" dirty="0">
                <a:solidFill>
                  <a:schemeClr val="bg1"/>
                </a:solidFill>
                <a:effectLst/>
                <a:latin typeface="Minion Pro"/>
              </a:rPr>
              <a:t>El Texto Bíblico ha sido tomado de la versión Reina-Valera © 1960 Sociedades Bíblicas en América Latina; © renovado 1988 Sociedades Bíblicas Unidas. Utilizado con permiso.</a:t>
            </a:r>
          </a:p>
          <a:p>
            <a:endParaRPr lang="es-ES_tradnl" sz="1800" noProof="0" dirty="0">
              <a:solidFill>
                <a:schemeClr val="bg1"/>
              </a:solidFill>
              <a:effectLst/>
              <a:latin typeface="Minion Pro"/>
            </a:endParaRPr>
          </a:p>
          <a:p>
            <a:r>
              <a:rPr lang="es-ES_tradnl" sz="1800" noProof="0" dirty="0">
                <a:solidFill>
                  <a:schemeClr val="bg1"/>
                </a:solidFill>
                <a:effectLst/>
                <a:latin typeface="Minion Pro"/>
              </a:rPr>
              <a:t>El texto bíblico indicado con «</a:t>
            </a:r>
            <a:r>
              <a:rPr lang="es-ES_tradnl" sz="1800" cap="small" baseline="0" noProof="0" dirty="0" err="1">
                <a:solidFill>
                  <a:schemeClr val="bg1"/>
                </a:solidFill>
                <a:effectLst/>
                <a:latin typeface="Minion Pro"/>
              </a:rPr>
              <a:t>ntv</a:t>
            </a:r>
            <a:r>
              <a:rPr lang="es-ES_tradnl" sz="1800" noProof="0" dirty="0">
                <a:solidFill>
                  <a:schemeClr val="bg1"/>
                </a:solidFill>
                <a:effectLst/>
                <a:latin typeface="Minion Pro"/>
              </a:rPr>
              <a:t>» ha sido tomado de la Santa Biblia, Nueva Traducción Viviente, copyright © 2010. Usadas con permiso de Tyndale House </a:t>
            </a:r>
            <a:r>
              <a:rPr lang="en-US" sz="1800" noProof="1">
                <a:solidFill>
                  <a:schemeClr val="bg1"/>
                </a:solidFill>
                <a:effectLst/>
                <a:latin typeface="Minion Pro"/>
              </a:rPr>
              <a:t>Publishers, Carol Stream, Illinois</a:t>
            </a:r>
            <a:r>
              <a:rPr lang="es-ES_tradnl" sz="1800" noProof="0" dirty="0">
                <a:solidFill>
                  <a:schemeClr val="bg1"/>
                </a:solidFill>
                <a:effectLst/>
                <a:latin typeface="Minion Pro"/>
              </a:rPr>
              <a:t> 60188. Todos los derechos reservados.</a:t>
            </a:r>
          </a:p>
        </p:txBody>
      </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13F78F4-0B60-5F22-727B-31B388E4390D}"/>
              </a:ext>
            </a:extLst>
          </p:cNvPr>
          <p:cNvPicPr>
            <a:picLocks noChangeAspect="1"/>
          </p:cNvPicPr>
          <p:nvPr userDrawn="1"/>
        </p:nvPicPr>
        <p:blipFill>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7" name="TextBox 5">
            <a:extLst>
              <a:ext uri="{FF2B5EF4-FFF2-40B4-BE49-F238E27FC236}">
                <a16:creationId xmlns:a16="http://schemas.microsoft.com/office/drawing/2014/main" id="{A7B711DA-1ADF-D0B5-C540-B1346F470851}"/>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8" name="AutoShape 7">
            <a:extLst>
              <a:ext uri="{FF2B5EF4-FFF2-40B4-BE49-F238E27FC236}">
                <a16:creationId xmlns:a16="http://schemas.microsoft.com/office/drawing/2014/main" id="{D91BF916-3813-E955-8461-C343FA2DB445}"/>
              </a:ext>
            </a:extLst>
          </p:cNvPr>
          <p:cNvSpPr/>
          <p:nvPr userDrawn="1"/>
        </p:nvSpPr>
        <p:spPr>
          <a:xfrm>
            <a:off x="9687128" y="5600700"/>
            <a:ext cx="8600872" cy="62928"/>
          </a:xfrm>
          <a:prstGeom prst="rect">
            <a:avLst/>
          </a:prstGeom>
          <a:solidFill>
            <a:srgbClr val="83454D"/>
          </a:solidFill>
          <a:ln>
            <a:noFill/>
          </a:ln>
        </p:spPr>
        <p:txBody>
          <a:bodyPr/>
          <a:lstStyle/>
          <a:p>
            <a:endParaRPr lang="en-US"/>
          </a:p>
        </p:txBody>
      </p:sp>
      <p:sp>
        <p:nvSpPr>
          <p:cNvPr id="9" name="AutoShape 4">
            <a:extLst>
              <a:ext uri="{FF2B5EF4-FFF2-40B4-BE49-F238E27FC236}">
                <a16:creationId xmlns:a16="http://schemas.microsoft.com/office/drawing/2014/main" id="{A5F6EE87-FCD6-99B6-ACA4-909A3D96B1B9}"/>
              </a:ext>
            </a:extLst>
          </p:cNvPr>
          <p:cNvSpPr/>
          <p:nvPr userDrawn="1"/>
        </p:nvSpPr>
        <p:spPr>
          <a:xfrm>
            <a:off x="8001000" y="1181100"/>
            <a:ext cx="10287000" cy="1899077"/>
          </a:xfrm>
          <a:prstGeom prst="rect">
            <a:avLst/>
          </a:prstGeom>
          <a:solidFill>
            <a:srgbClr val="83454D"/>
          </a:solidFill>
        </p:spPr>
        <p:txBody>
          <a:bodyPr/>
          <a:lstStyle/>
          <a:p>
            <a:endParaRPr lang="en-US" dirty="0"/>
          </a:p>
        </p:txBody>
      </p:sp>
      <p:pic>
        <p:nvPicPr>
          <p:cNvPr id="10" name="Picture 9" descr="Close-up of a book open&#10;&#10;AI-generated content may be incorrect.">
            <a:extLst>
              <a:ext uri="{FF2B5EF4-FFF2-40B4-BE49-F238E27FC236}">
                <a16:creationId xmlns:a16="http://schemas.microsoft.com/office/drawing/2014/main" id="{2FC11E7E-31A5-E77C-8E42-4D109BB355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905" y="0"/>
            <a:ext cx="9174633" cy="10287000"/>
          </a:xfrm>
          <a:prstGeom prst="rect">
            <a:avLst/>
          </a:prstGeom>
        </p:spPr>
      </p:pic>
      <p:sp>
        <p:nvSpPr>
          <p:cNvPr id="11" name="TextBox 10">
            <a:extLst>
              <a:ext uri="{FF2B5EF4-FFF2-40B4-BE49-F238E27FC236}">
                <a16:creationId xmlns:a16="http://schemas.microsoft.com/office/drawing/2014/main" id="{9A89BA26-F9AE-D309-7A20-0D7B420C1E34}"/>
              </a:ext>
            </a:extLst>
          </p:cNvPr>
          <p:cNvSpPr txBox="1"/>
          <p:nvPr userDrawn="1"/>
        </p:nvSpPr>
        <p:spPr>
          <a:xfrm>
            <a:off x="8686800" y="17321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LA PRÓXIMA SEMANA</a:t>
            </a:r>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83454D">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83454D"/>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83454D"/>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15500"/>
            <a:ext cx="11091481" cy="397738"/>
          </a:xfrm>
          <a:prstGeom prst="rect">
            <a:avLst/>
          </a:prstGeom>
          <a:solidFill>
            <a:srgbClr val="83454D"/>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LECCIÓN 5—LA CAÍDA DEL REINO DE JUDÁ</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25:13–21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PROFANACIÓN Y EL EXILIO </a:t>
            </a:r>
          </a:p>
        </p:txBody>
      </p:sp>
      <p:sp>
        <p:nvSpPr>
          <p:cNvPr id="2" name="TextBox 5">
            <a:extLst>
              <a:ext uri="{FF2B5EF4-FFF2-40B4-BE49-F238E27FC236}">
                <a16:creationId xmlns:a16="http://schemas.microsoft.com/office/drawing/2014/main" id="{A2A134C9-C6A2-591F-140F-3F154BEE57C1}"/>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25:8–12</a:t>
            </a:r>
          </a:p>
        </p:txBody>
      </p:sp>
      <p:sp>
        <p:nvSpPr>
          <p:cNvPr id="3" name="TextBox 6">
            <a:extLst>
              <a:ext uri="{FF2B5EF4-FFF2-40B4-BE49-F238E27FC236}">
                <a16:creationId xmlns:a16="http://schemas.microsoft.com/office/drawing/2014/main" id="{22FBC93B-74F3-3C95-2042-2538633932EA}"/>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CAÍDA DE LA CIUDAD</a:t>
            </a:r>
          </a:p>
        </p:txBody>
      </p:sp>
    </p:spTree>
    <p:extLst>
      <p:ext uri="{BB962C8B-B14F-4D97-AF65-F5344CB8AC3E}">
        <p14:creationId xmlns:p14="http://schemas.microsoft.com/office/powerpoint/2010/main" val="3663860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695700"/>
            <a:ext cx="9144000" cy="443198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200" noProof="0" dirty="0">
                <a:solidFill>
                  <a:schemeClr val="bg1"/>
                </a:solidFill>
                <a:latin typeface="Corbel" panose="020B0503020204020204" pitchFamily="34" charset="0"/>
              </a:rPr>
              <a:t>Muchos capítulos del Antiguo Testamento describen la construcción de las moradas de Dios—primero el tabernáculo y luego el templo. Aun más capítulos están dedicados a advertencias proféticas sobre lo que sucedería si el pueblo de Dios no se arrepentía. Sin embargo, en tan solo unos pocos versículos </a:t>
            </a:r>
            <a:r>
              <a:rPr lang="es-ES_tradnl" sz="3200" noProof="0">
                <a:solidFill>
                  <a:schemeClr val="bg1"/>
                </a:solidFill>
                <a:latin typeface="Corbel" panose="020B0503020204020204" pitchFamily="34" charset="0"/>
              </a:rPr>
              <a:t>de </a:t>
            </a:r>
            <a:br>
              <a:rPr lang="es-ES_tradnl" sz="3200" noProof="0">
                <a:solidFill>
                  <a:schemeClr val="bg1"/>
                </a:solidFill>
                <a:latin typeface="Corbel" panose="020B0503020204020204" pitchFamily="34" charset="0"/>
              </a:rPr>
            </a:br>
            <a:r>
              <a:rPr lang="es-ES_tradnl" sz="3200" noProof="0">
                <a:solidFill>
                  <a:schemeClr val="bg1"/>
                </a:solidFill>
                <a:latin typeface="Corbel" panose="020B0503020204020204" pitchFamily="34" charset="0"/>
              </a:rPr>
              <a:t>2 </a:t>
            </a:r>
            <a:r>
              <a:rPr lang="es-ES_tradnl" sz="3200" noProof="0" dirty="0">
                <a:solidFill>
                  <a:schemeClr val="bg1"/>
                </a:solidFill>
                <a:latin typeface="Corbel" panose="020B0503020204020204" pitchFamily="34" charset="0"/>
              </a:rPr>
              <a:t>Reyes 25, el juicio cae rápidamente y el templo queda completamente destruido. ¿Qué lecciones podemos aprender de esto?</a:t>
            </a:r>
          </a:p>
        </p:txBody>
      </p:sp>
    </p:spTree>
    <p:extLst>
      <p:ext uri="{BB962C8B-B14F-4D97-AF65-F5344CB8AC3E}">
        <p14:creationId xmlns:p14="http://schemas.microsoft.com/office/powerpoint/2010/main" val="463717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CRÓNICAS 36:14–16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PACTO ROTO</a:t>
            </a:r>
          </a:p>
        </p:txBody>
      </p:sp>
    </p:spTree>
    <p:extLst>
      <p:ext uri="{BB962C8B-B14F-4D97-AF65-F5344CB8AC3E}">
        <p14:creationId xmlns:p14="http://schemas.microsoft.com/office/powerpoint/2010/main" val="2340130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838200" y="3695700"/>
            <a:ext cx="9067800" cy="3323987"/>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encontramos el equilibrio entre la justicia y la misericordia en Miqueas 6:8?</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Es probable que Segunda de Crónicas se escribiera unos 100 años después del exilio. ¿Cómo podría esto explicar el tono del autor al describir la destrucción de Jerusalén?</a:t>
            </a:r>
          </a:p>
        </p:txBody>
      </p:sp>
    </p:spTree>
    <p:extLst>
      <p:ext uri="{BB962C8B-B14F-4D97-AF65-F5344CB8AC3E}">
        <p14:creationId xmlns:p14="http://schemas.microsoft.com/office/powerpoint/2010/main" val="843645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CRÓNICAS 36:17–21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TIERRA ES DESVASTADA</a:t>
            </a:r>
          </a:p>
        </p:txBody>
      </p:sp>
      <p:sp>
        <p:nvSpPr>
          <p:cNvPr id="2" name="TextBox 5">
            <a:extLst>
              <a:ext uri="{FF2B5EF4-FFF2-40B4-BE49-F238E27FC236}">
                <a16:creationId xmlns:a16="http://schemas.microsoft.com/office/drawing/2014/main" id="{7F815106-F30F-F849-7C56-36EA4E85BD7B}"/>
              </a:ext>
            </a:extLst>
          </p:cNvPr>
          <p:cNvSpPr txBox="1"/>
          <p:nvPr/>
        </p:nvSpPr>
        <p:spPr>
          <a:xfrm>
            <a:off x="9451299"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CRÓNICAS 36:14–16</a:t>
            </a:r>
          </a:p>
        </p:txBody>
      </p:sp>
      <p:sp>
        <p:nvSpPr>
          <p:cNvPr id="3" name="TextBox 6">
            <a:extLst>
              <a:ext uri="{FF2B5EF4-FFF2-40B4-BE49-F238E27FC236}">
                <a16:creationId xmlns:a16="http://schemas.microsoft.com/office/drawing/2014/main" id="{5E249786-B371-B8E8-5160-6241F45EE8D2}"/>
              </a:ext>
            </a:extLst>
          </p:cNvPr>
          <p:cNvSpPr txBox="1"/>
          <p:nvPr/>
        </p:nvSpPr>
        <p:spPr>
          <a:xfrm>
            <a:off x="9451299"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PACTO ROTO</a:t>
            </a:r>
          </a:p>
        </p:txBody>
      </p:sp>
    </p:spTree>
    <p:extLst>
      <p:ext uri="{BB962C8B-B14F-4D97-AF65-F5344CB8AC3E}">
        <p14:creationId xmlns:p14="http://schemas.microsoft.com/office/powerpoint/2010/main" val="2515943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9067800" cy="27699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¿De qué maneras debería el pueblo de Dios practicar ritmos de reposo?</a:t>
            </a:r>
          </a:p>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¿Por qué nos resulta difícil entender los números y las fechas en la Biblia? ¿Siguen siendo importantes? Explique su respuesta.</a:t>
            </a:r>
          </a:p>
        </p:txBody>
      </p:sp>
    </p:spTree>
    <p:extLst>
      <p:ext uri="{BB962C8B-B14F-4D97-AF65-F5344CB8AC3E}">
        <p14:creationId xmlns:p14="http://schemas.microsoft.com/office/powerpoint/2010/main" val="5848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990600" y="3162300"/>
            <a:ext cx="7620000" cy="600164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000" noProof="0" dirty="0">
                <a:solidFill>
                  <a:schemeClr val="bg1"/>
                </a:solidFill>
              </a:rPr>
              <a:t>Piense en cualquier persona que se sienta «exiliada» en su iglesia o círculo de amigos—ya sean inmigrantes, viudas, padres solteros, niños en hogares transitorios, estudiantes universitarios o cualquier otra persona que pueda sentirse fuera de lugar o lejos de casa. </a:t>
            </a:r>
          </a:p>
          <a:p>
            <a:pPr marL="285750" indent="-285750">
              <a:buFont typeface="Arial" panose="020B0604020202020204" pitchFamily="34" charset="0"/>
              <a:buChar char="•"/>
            </a:pPr>
            <a:r>
              <a:rPr lang="es-ES_tradnl" sz="3000" noProof="0" dirty="0">
                <a:solidFill>
                  <a:schemeClr val="bg1"/>
                </a:solidFill>
              </a:rPr>
              <a:t>Busque maneras tangibles de brindarles amabilidad y hospitalidad esta semana.</a:t>
            </a:r>
          </a:p>
          <a:p>
            <a:pPr marL="285750" indent="-285750">
              <a:buFont typeface="Arial" panose="020B0604020202020204" pitchFamily="34" charset="0"/>
              <a:buChar char="•"/>
            </a:pPr>
            <a:r>
              <a:rPr lang="es-ES_tradnl" sz="3000" noProof="0" dirty="0">
                <a:solidFill>
                  <a:schemeClr val="bg1"/>
                </a:solidFill>
              </a:rPr>
              <a:t>Incorpore intencionalmente un ritmo de descanso en un aspecto ajetreado de su vida. Si le preocupan las consecuencias de tomarse un descanso, confíe en que Dios proveerá lo que usted necesite.</a:t>
            </a:r>
          </a:p>
        </p:txBody>
      </p:sp>
    </p:spTree>
    <p:extLst>
      <p:ext uri="{BB962C8B-B14F-4D97-AF65-F5344CB8AC3E}">
        <p14:creationId xmlns:p14="http://schemas.microsoft.com/office/powerpoint/2010/main" val="4159353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77400" y="5981700"/>
            <a:ext cx="7931430"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Todos necesitamos ser salvos del cautiverio y de las consecuencias del pecado.</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633299"/>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6</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EL REGRESO DEL CAUTIVERIO</a:t>
            </a:r>
          </a:p>
        </p:txBody>
      </p:sp>
    </p:spTree>
    <p:extLst>
      <p:ext uri="{BB962C8B-B14F-4D97-AF65-F5344CB8AC3E}">
        <p14:creationId xmlns:p14="http://schemas.microsoft.com/office/powerpoint/2010/main" val="20910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4B00A80D-0172-07EC-70F2-11ACEB858CB0}"/>
              </a:ext>
            </a:extLst>
          </p:cNvPr>
          <p:cNvSpPr txBox="1"/>
          <p:nvPr/>
        </p:nvSpPr>
        <p:spPr>
          <a:xfrm>
            <a:off x="9702445" y="5981700"/>
            <a:ext cx="7290155" cy="1107996"/>
          </a:xfrm>
          <a:prstGeom prst="rect">
            <a:avLst/>
          </a:prstGeom>
        </p:spPr>
        <p:txBody>
          <a:bodyPr wrap="square" lIns="0" tIns="0" rIns="0" bIns="0" rtlCol="0" anchor="t">
            <a:spAutoFit/>
          </a:bodyPr>
          <a:lstStyle/>
          <a:p>
            <a:r>
              <a:rPr lang="es-ES_tradnl" sz="3600" i="1" noProof="0" dirty="0">
                <a:solidFill>
                  <a:schemeClr val="bg1"/>
                </a:solidFill>
                <a:latin typeface="Corbel" panose="020B0503020204020204" pitchFamily="34" charset="0"/>
              </a:rPr>
              <a:t>Rechazar a Dios conduce a la destrucción.</a:t>
            </a:r>
          </a:p>
        </p:txBody>
      </p:sp>
      <p:sp>
        <p:nvSpPr>
          <p:cNvPr id="5" name="TextBox 4">
            <a:extLst>
              <a:ext uri="{FF2B5EF4-FFF2-40B4-BE49-F238E27FC236}">
                <a16:creationId xmlns:a16="http://schemas.microsoft.com/office/drawing/2014/main" id="{146475A9-CBBD-0FD5-9BA1-FE9E5841D500}"/>
              </a:ext>
            </a:extLst>
          </p:cNvPr>
          <p:cNvSpPr txBox="1"/>
          <p:nvPr/>
        </p:nvSpPr>
        <p:spPr>
          <a:xfrm>
            <a:off x="9702445" y="3505081"/>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LECCIÓN 5</a:t>
            </a:r>
            <a:br>
              <a:rPr lang="en-US" sz="4400" i="0" dirty="0">
                <a:solidFill>
                  <a:schemeClr val="bg1">
                    <a:lumMod val="95000"/>
                  </a:schemeClr>
                </a:solidFill>
                <a:latin typeface="Franklin Gothic Medium" panose="020B0603020102020204" pitchFamily="34" charset="0"/>
              </a:rPr>
            </a:br>
            <a:r>
              <a:rPr lang="en-US" sz="4400" i="0" dirty="0">
                <a:solidFill>
                  <a:schemeClr val="bg1">
                    <a:lumMod val="95000"/>
                  </a:schemeClr>
                </a:solidFill>
                <a:latin typeface="Franklin Gothic Medium" panose="020B0603020102020204" pitchFamily="34" charset="0"/>
              </a:rPr>
              <a:t>LA CAÍDA DEL REINO DE JUDÁ</a:t>
            </a: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324600" y="3465536"/>
            <a:ext cx="7848600" cy="2769989"/>
          </a:xfrm>
          <a:prstGeom prst="rect">
            <a:avLst/>
          </a:prstGeom>
        </p:spPr>
        <p:txBody>
          <a:bodyPr wrap="square" lIns="0" tIns="0" rIns="0" bIns="0" rtlCol="0" anchor="ctr">
            <a:spAutoFit/>
          </a:bodyPr>
          <a:lstStyle/>
          <a:p>
            <a:r>
              <a:rPr lang="es-ES_tradnl" sz="3600" noProof="0" dirty="0">
                <a:solidFill>
                  <a:schemeClr val="bg1"/>
                </a:solidFill>
                <a:latin typeface="Corbel" panose="020B0503020204020204" pitchFamily="34" charset="0"/>
              </a:rPr>
              <a:t>Mas ellos hacían escarnio de los mensajeros de Dios, y menospreciaban sus palabras, burlándose de sus profetas, hasta que subió la ira de Jehová contra su pueblo, y no hubo ya remedio.</a:t>
            </a:r>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2226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UNA REBELIÓN LAMENTABLE</a:t>
            </a:r>
          </a:p>
          <a:p>
            <a:pPr>
              <a:lnSpc>
                <a:spcPts val="3840"/>
              </a:lnSpc>
            </a:pPr>
            <a:r>
              <a:rPr lang="en-US" sz="3200" spc="160" dirty="0">
                <a:solidFill>
                  <a:srgbClr val="FFFFFF"/>
                </a:solidFill>
                <a:latin typeface="Franklin Gothic Medium" panose="020B0603020102020204" pitchFamily="34" charset="0"/>
              </a:rPr>
              <a:t>2 REYES 24:18 a 25:2</a:t>
            </a:r>
          </a:p>
        </p:txBody>
      </p:sp>
    </p:spTree>
    <p:extLst>
      <p:ext uri="{BB962C8B-B14F-4D97-AF65-F5344CB8AC3E}">
        <p14:creationId xmlns:p14="http://schemas.microsoft.com/office/powerpoint/2010/main" val="294012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991600" cy="2215991"/>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La historia de </a:t>
            </a:r>
            <a:r>
              <a:rPr lang="es-ES_tradnl" sz="3600" noProof="0" dirty="0" err="1">
                <a:solidFill>
                  <a:schemeClr val="bg1"/>
                </a:solidFill>
                <a:latin typeface="Corbel" panose="020B0503020204020204" pitchFamily="34" charset="0"/>
              </a:rPr>
              <a:t>Sedequías</a:t>
            </a:r>
            <a:r>
              <a:rPr lang="es-ES_tradnl" sz="3600" noProof="0" dirty="0">
                <a:solidFill>
                  <a:schemeClr val="bg1"/>
                </a:solidFill>
                <a:latin typeface="Corbel" panose="020B0503020204020204" pitchFamily="34" charset="0"/>
              </a:rPr>
              <a:t> ilustra la importancia de escuchar a Dios cuando Él habla. ¿Cuándo ha escuchado la voz de Dios? ¿Cómo respondió? ¿Cuál fue el resultado?</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25:3–7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EL FIN DE LA MONARQUÍA DE JUDÁ</a:t>
            </a:r>
          </a:p>
        </p:txBody>
      </p:sp>
      <p:sp>
        <p:nvSpPr>
          <p:cNvPr id="2" name="TextBox 6">
            <a:extLst>
              <a:ext uri="{FF2B5EF4-FFF2-40B4-BE49-F238E27FC236}">
                <a16:creationId xmlns:a16="http://schemas.microsoft.com/office/drawing/2014/main" id="{28574D86-F4AF-E5EC-7B08-CEC7F73A0085}"/>
              </a:ext>
            </a:extLst>
          </p:cNvPr>
          <p:cNvSpPr txBox="1"/>
          <p:nvPr/>
        </p:nvSpPr>
        <p:spPr>
          <a:xfrm>
            <a:off x="9451299"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UNA REBELIÓN LAMENTABLE</a:t>
            </a:r>
          </a:p>
          <a:p>
            <a:pPr>
              <a:lnSpc>
                <a:spcPts val="3840"/>
              </a:lnSpc>
            </a:pPr>
            <a:r>
              <a:rPr lang="en-US" sz="3200" spc="160" dirty="0">
                <a:solidFill>
                  <a:srgbClr val="FFFFFF"/>
                </a:solidFill>
                <a:latin typeface="Franklin Gothic Medium" panose="020B0603020102020204" pitchFamily="34" charset="0"/>
              </a:rPr>
              <a:t>2 REYES 24:18 a 25:2</a:t>
            </a:r>
          </a:p>
        </p:txBody>
      </p:sp>
    </p:spTree>
    <p:extLst>
      <p:ext uri="{BB962C8B-B14F-4D97-AF65-F5344CB8AC3E}">
        <p14:creationId xmlns:p14="http://schemas.microsoft.com/office/powerpoint/2010/main" val="3734570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695700"/>
            <a:ext cx="8839200" cy="1661993"/>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3600" noProof="0" dirty="0">
                <a:solidFill>
                  <a:schemeClr val="bg1"/>
                </a:solidFill>
                <a:latin typeface="Corbel" panose="020B0503020204020204" pitchFamily="34" charset="0"/>
              </a:rPr>
              <a:t>¿Cómo deben los cristianos aferrarse a la fe y la esperanza mientras esperan el cumplimiento de las promesas de Dios?</a:t>
            </a:r>
          </a:p>
        </p:txBody>
      </p:sp>
    </p:spTree>
    <p:extLst>
      <p:ext uri="{BB962C8B-B14F-4D97-AF65-F5344CB8AC3E}">
        <p14:creationId xmlns:p14="http://schemas.microsoft.com/office/powerpoint/2010/main" val="3031513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REYES 25:8–12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LA CAÍDA DE LA CIUDAD</a:t>
            </a:r>
          </a:p>
        </p:txBody>
      </p:sp>
    </p:spTree>
    <p:extLst>
      <p:ext uri="{BB962C8B-B14F-4D97-AF65-F5344CB8AC3E}">
        <p14:creationId xmlns:p14="http://schemas.microsoft.com/office/powerpoint/2010/main" val="129465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458200" cy="4308872"/>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s-ES_tradnl" sz="2800" noProof="0" dirty="0">
                <a:solidFill>
                  <a:schemeClr val="bg1"/>
                </a:solidFill>
                <a:latin typeface="Corbel" panose="020B0503020204020204" pitchFamily="34" charset="0"/>
              </a:rPr>
              <a:t>El sistema de sacrificios y las tradiciones del templo que se desarrollaron a lo largo de la historia de Israel se destruyeron en cuestión de días cuando Jerusalén cayó ante Babilonia. ¿Por qué habría permitido Dios que esto sucediera?</a:t>
            </a:r>
          </a:p>
          <a:p>
            <a:pPr marL="285750" indent="-285750">
              <a:buFont typeface="Arial" panose="020B0604020202020204" pitchFamily="34" charset="0"/>
              <a:buChar char="•"/>
            </a:pPr>
            <a:r>
              <a:rPr lang="es-ES_tradnl" sz="2800" noProof="0" dirty="0">
                <a:solidFill>
                  <a:schemeClr val="bg1"/>
                </a:solidFill>
                <a:latin typeface="Corbel" panose="020B0503020204020204" pitchFamily="34" charset="0"/>
              </a:rPr>
              <a:t>Lean el Salmo 137:1–4. ¿Qué forma de exilio están experimentando los cristianos en nuestro tiempo? Parafraseando las palabras del Salmo, «¿Cómo podemos entonar las canciones del Señor hasta que lleguemos a nuestro hogar eterno?» (v. 4).</a:t>
            </a:r>
          </a:p>
        </p:txBody>
      </p:sp>
    </p:spTree>
    <p:extLst>
      <p:ext uri="{BB962C8B-B14F-4D97-AF65-F5344CB8AC3E}">
        <p14:creationId xmlns:p14="http://schemas.microsoft.com/office/powerpoint/2010/main" val="1853337807"/>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3B3CD306-933D-5B4C-BCF8-8A29A3594094}"/>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esson 1" id="{6DB707C0-0232-9647-9BE9-F22C48BB1881}" vid="{8A428081-4802-D84F-90D9-801F7DB52A3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Basic</Template>
  <TotalTime>16003</TotalTime>
  <Words>2231</Words>
  <Application>Microsoft Macintosh PowerPoint</Application>
  <PresentationFormat>Custom</PresentationFormat>
  <Paragraphs>101</Paragraphs>
  <Slides>18</Slides>
  <Notes>17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18</vt:i4>
      </vt:variant>
    </vt:vector>
  </HeadingPairs>
  <TitlesOfParts>
    <vt:vector size="28" baseType="lpstr">
      <vt:lpstr>system-ui</vt:lpstr>
      <vt:lpstr>Times</vt:lpstr>
      <vt:lpstr>Arial</vt:lpstr>
      <vt:lpstr>Calibri</vt:lpstr>
      <vt:lpstr>Corbel</vt:lpstr>
      <vt:lpstr>Franklin Gothic Medium</vt:lpstr>
      <vt:lpstr>Helvetica</vt:lpstr>
      <vt:lpstr>Minion Pro</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Whitney</dc:creator>
  <cp:lastModifiedBy>Campbell, Japheth</cp:lastModifiedBy>
  <cp:revision>20</cp:revision>
  <dcterms:created xsi:type="dcterms:W3CDTF">2025-03-27T13:22:57Z</dcterms:created>
  <dcterms:modified xsi:type="dcterms:W3CDTF">2026-08-05T15:15:50Z</dcterms:modified>
  <dc:identifier>DAEvRMTdTXk</dc:identifier>
</cp:coreProperties>
</file>