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2"/>
  </p:notesMasterIdLst>
  <p:handoutMasterIdLst>
    <p:handoutMasterId r:id="rId23"/>
  </p:handoutMasterIdLst>
  <p:sldIdLst>
    <p:sldId id="264" r:id="rId3"/>
    <p:sldId id="282" r:id="rId4"/>
    <p:sldId id="266" r:id="rId5"/>
    <p:sldId id="267" r:id="rId6"/>
    <p:sldId id="276" r:id="rId7"/>
    <p:sldId id="268" r:id="rId8"/>
    <p:sldId id="292" r:id="rId9"/>
    <p:sldId id="277" r:id="rId10"/>
    <p:sldId id="269" r:id="rId11"/>
    <p:sldId id="278" r:id="rId12"/>
    <p:sldId id="270" r:id="rId13"/>
    <p:sldId id="279" r:id="rId14"/>
    <p:sldId id="271" r:id="rId15"/>
    <p:sldId id="280" r:id="rId16"/>
    <p:sldId id="272" r:id="rId17"/>
    <p:sldId id="289" r:id="rId18"/>
    <p:sldId id="273" r:id="rId19"/>
    <p:sldId id="284" r:id="rId20"/>
    <p:sldId id="283" r:id="rId21"/>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83454D"/>
    <a:srgbClr val="8B3A2E"/>
    <a:srgbClr val="006E97"/>
    <a:srgbClr val="1C2327"/>
    <a:srgbClr val="B97B44"/>
    <a:srgbClr val="000000"/>
    <a:srgbClr val="D6A951"/>
    <a:srgbClr val="EC9C55"/>
    <a:srgbClr val="FFFAEC"/>
    <a:srgbClr val="6945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121CE5C-C688-BA49-94E8-E996D8053E06}" v="2" dt="2026-08-04T02:12:03.62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426" autoAdjust="0"/>
    <p:restoredTop sz="77808" autoAdjust="0"/>
  </p:normalViewPr>
  <p:slideViewPr>
    <p:cSldViewPr>
      <p:cViewPr varScale="1">
        <p:scale>
          <a:sx n="65" d="100"/>
          <a:sy n="65" d="100"/>
        </p:scale>
        <p:origin x="1648" y="200"/>
      </p:cViewPr>
      <p:guideLst>
        <p:guide orient="horz" pos="2160"/>
        <p:guide pos="2880"/>
      </p:guideLst>
    </p:cSldViewPr>
  </p:slideViewPr>
  <p:outlineViewPr>
    <p:cViewPr>
      <p:scale>
        <a:sx n="33" d="100"/>
        <a:sy n="33" d="100"/>
      </p:scale>
      <p:origin x="0" y="0"/>
    </p:cViewPr>
  </p:outlineViewPr>
  <p:notesTextViewPr>
    <p:cViewPr>
      <p:scale>
        <a:sx n="114" d="100"/>
        <a:sy n="114" d="100"/>
      </p:scale>
      <p:origin x="0" y="0"/>
    </p:cViewPr>
  </p:notesTextViewPr>
  <p:sorterViewPr>
    <p:cViewPr>
      <p:scale>
        <a:sx n="80" d="100"/>
        <a:sy n="80" d="100"/>
      </p:scale>
      <p:origin x="0" y="0"/>
    </p:cViewPr>
  </p:sorterViewPr>
  <p:notesViewPr>
    <p:cSldViewPr>
      <p:cViewPr varScale="1">
        <p:scale>
          <a:sx n="95" d="100"/>
          <a:sy n="95" d="100"/>
        </p:scale>
        <p:origin x="3912"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handoutMaster" Target="handoutMasters/handoutMaster1.xml"/><Relationship Id="rId28" Type="http://schemas.microsoft.com/office/2016/11/relationships/changesInfo" Target="changesInfos/changesInfo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tableStyles" Target="tableStyles.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rancibia, Janet" userId="7af9f458-d76d-4a32-8e0e-3ba54004c9ab" providerId="ADAL" clId="{61BEEF6B-B22F-5463-8E2A-7E001B17CFDA}"/>
    <pc:docChg chg="addSld delSld modSld sldOrd modMainMaster">
      <pc:chgData name="Arancibia, Janet" userId="7af9f458-d76d-4a32-8e0e-3ba54004c9ab" providerId="ADAL" clId="{61BEEF6B-B22F-5463-8E2A-7E001B17CFDA}" dt="2026-08-04T02:43:15.401" v="33" actId="1036"/>
      <pc:docMkLst>
        <pc:docMk/>
      </pc:docMkLst>
      <pc:sldChg chg="modSp mod">
        <pc:chgData name="Arancibia, Janet" userId="7af9f458-d76d-4a32-8e0e-3ba54004c9ab" providerId="ADAL" clId="{61BEEF6B-B22F-5463-8E2A-7E001B17CFDA}" dt="2026-08-04T02:04:09.696" v="4" actId="12"/>
        <pc:sldMkLst>
          <pc:docMk/>
          <pc:sldMk cId="4250189459" sldId="266"/>
        </pc:sldMkLst>
        <pc:spChg chg="mod">
          <ac:chgData name="Arancibia, Janet" userId="7af9f458-d76d-4a32-8e0e-3ba54004c9ab" providerId="ADAL" clId="{61BEEF6B-B22F-5463-8E2A-7E001B17CFDA}" dt="2026-08-04T02:04:09.696" v="4" actId="12"/>
          <ac:spMkLst>
            <pc:docMk/>
            <pc:sldMk cId="4250189459" sldId="266"/>
            <ac:spMk id="3" creationId="{52E75411-0B3F-EF43-C5EA-751068CFF745}"/>
          </ac:spMkLst>
        </pc:spChg>
      </pc:sldChg>
      <pc:sldChg chg="modNotesTx">
        <pc:chgData name="Arancibia, Janet" userId="7af9f458-d76d-4a32-8e0e-3ba54004c9ab" providerId="ADAL" clId="{61BEEF6B-B22F-5463-8E2A-7E001B17CFDA}" dt="2026-08-04T02:10:06.310" v="18" actId="20577"/>
        <pc:sldMkLst>
          <pc:docMk/>
          <pc:sldMk cId="1294655604" sldId="269"/>
        </pc:sldMkLst>
      </pc:sldChg>
      <pc:sldChg chg="addSp delSp modSp mod">
        <pc:chgData name="Arancibia, Janet" userId="7af9f458-d76d-4a32-8e0e-3ba54004c9ab" providerId="ADAL" clId="{61BEEF6B-B22F-5463-8E2A-7E001B17CFDA}" dt="2026-08-04T02:12:06.727" v="21"/>
        <pc:sldMkLst>
          <pc:docMk/>
          <pc:sldMk cId="2340130936" sldId="271"/>
        </pc:sldMkLst>
        <pc:spChg chg="add del mod">
          <ac:chgData name="Arancibia, Janet" userId="7af9f458-d76d-4a32-8e0e-3ba54004c9ab" providerId="ADAL" clId="{61BEEF6B-B22F-5463-8E2A-7E001B17CFDA}" dt="2026-08-04T02:12:06.727" v="21"/>
          <ac:spMkLst>
            <pc:docMk/>
            <pc:sldMk cId="2340130936" sldId="271"/>
            <ac:spMk id="2" creationId="{CEF85897-3223-3DA7-243B-1EC9A6267DD7}"/>
          </ac:spMkLst>
        </pc:spChg>
      </pc:sldChg>
      <pc:sldChg chg="modSp mod">
        <pc:chgData name="Arancibia, Janet" userId="7af9f458-d76d-4a32-8e0e-3ba54004c9ab" providerId="ADAL" clId="{61BEEF6B-B22F-5463-8E2A-7E001B17CFDA}" dt="2026-08-04T02:14:57.879" v="29" actId="20577"/>
        <pc:sldMkLst>
          <pc:docMk/>
          <pc:sldMk cId="4159353120" sldId="273"/>
        </pc:sldMkLst>
        <pc:spChg chg="mod">
          <ac:chgData name="Arancibia, Janet" userId="7af9f458-d76d-4a32-8e0e-3ba54004c9ab" providerId="ADAL" clId="{61BEEF6B-B22F-5463-8E2A-7E001B17CFDA}" dt="2026-08-04T02:14:57.879" v="29" actId="20577"/>
          <ac:spMkLst>
            <pc:docMk/>
            <pc:sldMk cId="4159353120" sldId="273"/>
            <ac:spMk id="2" creationId="{B19A42F2-53C9-3143-2F80-8C7D3D5FFE3C}"/>
          </ac:spMkLst>
        </pc:spChg>
      </pc:sldChg>
      <pc:sldChg chg="ord modNotesTx">
        <pc:chgData name="Arancibia, Janet" userId="7af9f458-d76d-4a32-8e0e-3ba54004c9ab" providerId="ADAL" clId="{61BEEF6B-B22F-5463-8E2A-7E001B17CFDA}" dt="2026-08-04T02:08:56.210" v="14" actId="20577"/>
        <pc:sldMkLst>
          <pc:docMk/>
          <pc:sldMk cId="494649499" sldId="292"/>
        </pc:sldMkLst>
      </pc:sldChg>
      <pc:sldChg chg="new del">
        <pc:chgData name="Arancibia, Janet" userId="7af9f458-d76d-4a32-8e0e-3ba54004c9ab" providerId="ADAL" clId="{61BEEF6B-B22F-5463-8E2A-7E001B17CFDA}" dt="2026-08-04T02:05:47.626" v="6" actId="2696"/>
        <pc:sldMkLst>
          <pc:docMk/>
          <pc:sldMk cId="2576606333" sldId="293"/>
        </pc:sldMkLst>
      </pc:sldChg>
      <pc:sldMasterChg chg="modSldLayout">
        <pc:chgData name="Arancibia, Janet" userId="7af9f458-d76d-4a32-8e0e-3ba54004c9ab" providerId="ADAL" clId="{61BEEF6B-B22F-5463-8E2A-7E001B17CFDA}" dt="2026-08-04T02:43:15.401" v="33" actId="1036"/>
        <pc:sldMasterMkLst>
          <pc:docMk/>
          <pc:sldMasterMk cId="0" sldId="2147483648"/>
        </pc:sldMasterMkLst>
        <pc:sldLayoutChg chg="modSp">
          <pc:chgData name="Arancibia, Janet" userId="7af9f458-d76d-4a32-8e0e-3ba54004c9ab" providerId="ADAL" clId="{61BEEF6B-B22F-5463-8E2A-7E001B17CFDA}" dt="2026-08-04T02:00:19.360" v="0"/>
          <pc:sldLayoutMkLst>
            <pc:docMk/>
            <pc:sldMasterMk cId="0" sldId="2147483648"/>
            <pc:sldLayoutMk cId="0" sldId="2147483655"/>
          </pc:sldLayoutMkLst>
          <pc:spChg chg="mod">
            <ac:chgData name="Arancibia, Janet" userId="7af9f458-d76d-4a32-8e0e-3ba54004c9ab" providerId="ADAL" clId="{61BEEF6B-B22F-5463-8E2A-7E001B17CFDA}" dt="2026-08-04T02:00:19.360" v="0"/>
            <ac:spMkLst>
              <pc:docMk/>
              <pc:sldMasterMk cId="0" sldId="2147483648"/>
              <pc:sldLayoutMk cId="0" sldId="2147483655"/>
              <ac:spMk id="10" creationId="{EA446E0E-066F-6E2E-AD24-A28A0FEB138E}"/>
            </ac:spMkLst>
          </pc:spChg>
        </pc:sldLayoutChg>
        <pc:sldLayoutChg chg="modSp mod">
          <pc:chgData name="Arancibia, Janet" userId="7af9f458-d76d-4a32-8e0e-3ba54004c9ab" providerId="ADAL" clId="{61BEEF6B-B22F-5463-8E2A-7E001B17CFDA}" dt="2026-08-04T02:43:15.401" v="33" actId="1036"/>
          <pc:sldLayoutMkLst>
            <pc:docMk/>
            <pc:sldMasterMk cId="0" sldId="2147483648"/>
            <pc:sldLayoutMk cId="1379526535" sldId="2147483670"/>
          </pc:sldLayoutMkLst>
          <pc:spChg chg="mod">
            <ac:chgData name="Arancibia, Janet" userId="7af9f458-d76d-4a32-8e0e-3ba54004c9ab" providerId="ADAL" clId="{61BEEF6B-B22F-5463-8E2A-7E001B17CFDA}" dt="2026-08-04T02:43:15.401" v="33" actId="1036"/>
            <ac:spMkLst>
              <pc:docMk/>
              <pc:sldMasterMk cId="0" sldId="2147483648"/>
              <pc:sldLayoutMk cId="1379526535" sldId="2147483670"/>
              <ac:spMk id="21" creationId="{2679E82A-290F-3A14-D028-F58410EE1164}"/>
            </ac:spMkLst>
          </pc:spChg>
        </pc:sldLayoutChg>
      </pc:sldMasterChg>
      <pc:sldMasterChg chg="modSldLayout sldLayoutOrd">
        <pc:chgData name="Arancibia, Janet" userId="7af9f458-d76d-4a32-8e0e-3ba54004c9ab" providerId="ADAL" clId="{61BEEF6B-B22F-5463-8E2A-7E001B17CFDA}" dt="2026-08-04T02:12:22.776" v="23" actId="20577"/>
        <pc:sldMasterMkLst>
          <pc:docMk/>
          <pc:sldMasterMk cId="2113399045" sldId="2147483660"/>
        </pc:sldMasterMkLst>
        <pc:sldLayoutChg chg="ord">
          <pc:chgData name="Arancibia, Janet" userId="7af9f458-d76d-4a32-8e0e-3ba54004c9ab" providerId="ADAL" clId="{61BEEF6B-B22F-5463-8E2A-7E001B17CFDA}" dt="2026-08-04T02:00:59.667" v="2" actId="20578"/>
          <pc:sldLayoutMkLst>
            <pc:docMk/>
            <pc:sldMasterMk cId="2113399045" sldId="2147483660"/>
            <pc:sldLayoutMk cId="126326423" sldId="2147483664"/>
          </pc:sldLayoutMkLst>
        </pc:sldLayoutChg>
        <pc:sldLayoutChg chg="modSp mod">
          <pc:chgData name="Arancibia, Janet" userId="7af9f458-d76d-4a32-8e0e-3ba54004c9ab" providerId="ADAL" clId="{61BEEF6B-B22F-5463-8E2A-7E001B17CFDA}" dt="2026-08-04T02:01:38.601" v="3" actId="20577"/>
          <pc:sldLayoutMkLst>
            <pc:docMk/>
            <pc:sldMasterMk cId="2113399045" sldId="2147483660"/>
            <pc:sldLayoutMk cId="2291955193" sldId="2147483668"/>
          </pc:sldLayoutMkLst>
          <pc:spChg chg="mod">
            <ac:chgData name="Arancibia, Janet" userId="7af9f458-d76d-4a32-8e0e-3ba54004c9ab" providerId="ADAL" clId="{61BEEF6B-B22F-5463-8E2A-7E001B17CFDA}" dt="2026-08-04T02:01:38.601" v="3" actId="20577"/>
            <ac:spMkLst>
              <pc:docMk/>
              <pc:sldMasterMk cId="2113399045" sldId="2147483660"/>
              <pc:sldLayoutMk cId="2291955193" sldId="2147483668"/>
              <ac:spMk id="2" creationId="{3A31D424-BB70-4637-4E55-1FDED185A759}"/>
            </ac:spMkLst>
          </pc:spChg>
        </pc:sldLayoutChg>
        <pc:sldLayoutChg chg="modSp mod">
          <pc:chgData name="Arancibia, Janet" userId="7af9f458-d76d-4a32-8e0e-3ba54004c9ab" providerId="ADAL" clId="{61BEEF6B-B22F-5463-8E2A-7E001B17CFDA}" dt="2026-08-04T02:12:22.776" v="23" actId="20577"/>
          <pc:sldLayoutMkLst>
            <pc:docMk/>
            <pc:sldMasterMk cId="2113399045" sldId="2147483660"/>
            <pc:sldLayoutMk cId="3645915490" sldId="2147483669"/>
          </pc:sldLayoutMkLst>
          <pc:spChg chg="mod">
            <ac:chgData name="Arancibia, Janet" userId="7af9f458-d76d-4a32-8e0e-3ba54004c9ab" providerId="ADAL" clId="{61BEEF6B-B22F-5463-8E2A-7E001B17CFDA}" dt="2026-08-04T02:12:22.776" v="23" actId="20577"/>
            <ac:spMkLst>
              <pc:docMk/>
              <pc:sldMasterMk cId="2113399045" sldId="2147483660"/>
              <pc:sldLayoutMk cId="3645915490" sldId="2147483669"/>
              <ac:spMk id="5" creationId="{A6EAD622-361E-E05A-7C09-F7BE95C7625C}"/>
            </ac:spMkLst>
          </pc:spChg>
        </pc:sldLayoutChg>
      </pc:sldMasterChg>
    </pc:docChg>
  </pc:docChgLst>
  <pc:docChgLst>
    <pc:chgData name="Tobar, Malena" userId="9230a1f3-c5c2-40c2-b18e-6efb2e99c739" providerId="ADAL" clId="{51A41E0A-7C73-5A3A-AF27-64F1971112DD}"/>
    <pc:docChg chg="custSel modSld">
      <pc:chgData name="Tobar, Malena" userId="9230a1f3-c5c2-40c2-b18e-6efb2e99c739" providerId="ADAL" clId="{51A41E0A-7C73-5A3A-AF27-64F1971112DD}" dt="2026-07-27T19:55:49.153" v="37" actId="20577"/>
      <pc:docMkLst>
        <pc:docMk/>
      </pc:docMkLst>
      <pc:sldChg chg="modNotesTx">
        <pc:chgData name="Tobar, Malena" userId="9230a1f3-c5c2-40c2-b18e-6efb2e99c739" providerId="ADAL" clId="{51A41E0A-7C73-5A3A-AF27-64F1971112DD}" dt="2026-07-27T19:55:49.153" v="37" actId="20577"/>
        <pc:sldMkLst>
          <pc:docMk/>
          <pc:sldMk cId="494649499" sldId="292"/>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8/5/26</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8/5/26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INTRODUCCIÓN AL ESTUDIO </a:t>
            </a:r>
          </a:p>
          <a:p>
            <a:endParaRPr lang="es-ES_tradnl" b="1" noProof="0" dirty="0">
              <a:effectLst/>
            </a:endParaRPr>
          </a:p>
          <a:p>
            <a:r>
              <a:rPr lang="es-ES_tradnl" sz="1200" kern="1200" dirty="0">
                <a:solidFill>
                  <a:schemeClr val="tx1"/>
                </a:solidFill>
                <a:effectLst/>
                <a:latin typeface="+mn-lt"/>
                <a:ea typeface="+mn-ea"/>
                <a:cs typeface="+mn-cs"/>
              </a:rPr>
              <a:t>Los contratos de alquiler siempre incluyen estipulaciones para ambas partes. El propietario proporciona un espacio habitable, y el inquilino se compromete a respetarlo y a seguir las normas del propietario. Si el inquilino incumple su parte del contrato, la propiedad puede sufrir daños, los vecinos pueden verse afectados y la relación de alquiler puede disolverse. Dado que el incumplimiento de los contratos tiene consecuencias negativas para otras personas, la justicia suele exigir la expulsión del inquilino.</a:t>
            </a:r>
          </a:p>
          <a:p>
            <a:endParaRPr lang="es-ES_tradnl" sz="1200" kern="1200" dirty="0">
              <a:solidFill>
                <a:schemeClr val="tx1"/>
              </a:solidFill>
              <a:effectLst/>
              <a:latin typeface="+mn-lt"/>
              <a:ea typeface="+mn-ea"/>
              <a:cs typeface="+mn-cs"/>
            </a:endParaRPr>
          </a:p>
          <a:p>
            <a:r>
              <a:rPr lang="es-ES_tradnl" sz="1200" b="1" kern="1200" dirty="0">
                <a:solidFill>
                  <a:schemeClr val="tx1"/>
                </a:solidFill>
                <a:effectLst/>
                <a:latin typeface="+mn-lt"/>
                <a:ea typeface="+mn-ea"/>
                <a:cs typeface="+mn-cs"/>
              </a:rPr>
              <a:t>Actividad inicial—Calificación de una estrella</a:t>
            </a:r>
            <a:endParaRPr lang="es-ES_tradnl" sz="1200" kern="1200" dirty="0">
              <a:solidFill>
                <a:schemeClr val="tx1"/>
              </a:solidFill>
              <a:effectLst/>
              <a:latin typeface="+mn-lt"/>
              <a:ea typeface="+mn-ea"/>
              <a:cs typeface="+mn-cs"/>
            </a:endParaRPr>
          </a:p>
          <a:p>
            <a:r>
              <a:rPr lang="es-ES_tradnl" sz="1200" i="1" kern="1200" dirty="0">
                <a:solidFill>
                  <a:schemeClr val="tx1"/>
                </a:solidFill>
                <a:effectLst/>
                <a:latin typeface="+mn-lt"/>
                <a:ea typeface="+mn-ea"/>
                <a:cs typeface="+mn-cs"/>
              </a:rPr>
              <a:t>Sin ser demasiado negativo, comparta una experiencia desagradable que haya tenido como inquilino (en una propiedad de alquiler, hotel, etc.) o como propietario.</a:t>
            </a:r>
          </a:p>
          <a:p>
            <a:endParaRPr lang="es-ES_tradnl" sz="1200" kern="1200" dirty="0">
              <a:solidFill>
                <a:schemeClr val="tx1"/>
              </a:solidFill>
              <a:effectLst/>
              <a:latin typeface="+mn-lt"/>
              <a:ea typeface="+mn-ea"/>
              <a:cs typeface="+mn-cs"/>
            </a:endParaRPr>
          </a:p>
          <a:p>
            <a:r>
              <a:rPr lang="es-ES_tradnl" sz="1200" b="1" i="1" kern="1200" dirty="0">
                <a:solidFill>
                  <a:schemeClr val="tx1"/>
                </a:solidFill>
                <a:effectLst/>
                <a:latin typeface="+mn-lt"/>
                <a:ea typeface="+mn-ea"/>
                <a:cs typeface="+mn-cs"/>
              </a:rPr>
              <a:t>Diga: </a:t>
            </a:r>
            <a:r>
              <a:rPr lang="es-ES_tradnl" sz="1200" kern="1200" dirty="0">
                <a:solidFill>
                  <a:schemeClr val="tx1"/>
                </a:solidFill>
                <a:effectLst/>
                <a:latin typeface="+mn-lt"/>
                <a:ea typeface="+mn-ea"/>
                <a:cs typeface="+mn-cs"/>
              </a:rPr>
              <a:t>El pacto de Dios con Israel supera con creces cualquier contrato de alquiler, pero esta ilustración nos ayuda a entender por qué Dios expulsó a Israel de la Tierra Prometida. El pacto establecía estipulaciones para que el pueblo de Israel conservara la tierra. Su idolatría contaminó la tierra, oprimió a los vulnerables y destruyó su relación con Dios. El trágico resultado fue la expulsión, el exilio.</a:t>
            </a:r>
          </a:p>
          <a:p>
            <a:endParaRPr lang="es-ES_tradnl" b="1" noProof="0" dirty="0">
              <a:effectLs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3966654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2 Reyes 17:13–18</a:t>
            </a:r>
          </a:p>
          <a:p>
            <a:endParaRPr lang="es-ES_tradnl" b="1" noProof="0" dirty="0">
              <a:effectLst/>
            </a:endParaRPr>
          </a:p>
          <a:p>
            <a:r>
              <a:rPr lang="es-ES_tradnl" sz="1200" b="1" i="0" kern="1200" baseline="30000" noProof="0" dirty="0">
                <a:solidFill>
                  <a:schemeClr val="tx1"/>
                </a:solidFill>
                <a:effectLst/>
                <a:latin typeface="+mn-lt"/>
                <a:ea typeface="+mn-ea"/>
                <a:cs typeface="+mn-cs"/>
              </a:rPr>
              <a:t>13 </a:t>
            </a:r>
            <a:r>
              <a:rPr lang="es-ES_tradnl" sz="1200" b="0" i="0" kern="1200" noProof="0" dirty="0">
                <a:solidFill>
                  <a:schemeClr val="tx1"/>
                </a:solidFill>
                <a:effectLst/>
                <a:latin typeface="+mn-lt"/>
                <a:ea typeface="+mn-ea"/>
                <a:cs typeface="+mn-cs"/>
              </a:rPr>
              <a:t>Jehová amonestó entonces a Israel y a Judá por medio de todos los profetas y de todos los videntes, diciendo: Volveos de vuestros malos caminos, y guardad mis mandamientos y mis ordenanzas, conforme a todas las leyes que yo prescribí a vuestros padres, y que os he enviado por medio de mis siervos los profetas. </a:t>
            </a:r>
            <a:r>
              <a:rPr lang="es-ES_tradnl" sz="1200" b="1" i="0" kern="1200" baseline="30000" noProof="0" dirty="0">
                <a:solidFill>
                  <a:schemeClr val="tx1"/>
                </a:solidFill>
                <a:effectLst/>
                <a:latin typeface="+mn-lt"/>
                <a:ea typeface="+mn-ea"/>
                <a:cs typeface="+mn-cs"/>
              </a:rPr>
              <a:t>14 </a:t>
            </a:r>
            <a:r>
              <a:rPr lang="es-ES_tradnl" sz="1200" b="0" i="0" kern="1200" noProof="0" dirty="0">
                <a:solidFill>
                  <a:schemeClr val="tx1"/>
                </a:solidFill>
                <a:effectLst/>
                <a:latin typeface="+mn-lt"/>
                <a:ea typeface="+mn-ea"/>
                <a:cs typeface="+mn-cs"/>
              </a:rPr>
              <a:t>Mas ellos no obedecieron, antes endurecieron su cerviz, como la cerviz de sus padres, los cuales no creyeron en Jehová su Dios. </a:t>
            </a:r>
            <a:r>
              <a:rPr lang="es-ES_tradnl" sz="1200" b="1" i="0" kern="1200" baseline="30000" noProof="0" dirty="0">
                <a:solidFill>
                  <a:schemeClr val="tx1"/>
                </a:solidFill>
                <a:effectLst/>
                <a:latin typeface="+mn-lt"/>
                <a:ea typeface="+mn-ea"/>
                <a:cs typeface="+mn-cs"/>
              </a:rPr>
              <a:t>15 </a:t>
            </a:r>
            <a:r>
              <a:rPr lang="es-ES_tradnl" sz="1200" b="0" i="0" kern="1200" noProof="0" dirty="0">
                <a:solidFill>
                  <a:schemeClr val="tx1"/>
                </a:solidFill>
                <a:effectLst/>
                <a:latin typeface="+mn-lt"/>
                <a:ea typeface="+mn-ea"/>
                <a:cs typeface="+mn-cs"/>
              </a:rPr>
              <a:t>Y desecharon sus estatutos, y el pacto que él había hecho con sus padres, y los testimonios que él había prescrito a ellos; y siguieron la vanidad, y se hicieron vanos, y fueron en </a:t>
            </a:r>
            <a:r>
              <a:rPr lang="es-ES_tradnl" sz="1200" b="0" i="0" kern="1200" noProof="0" dirty="0" err="1">
                <a:solidFill>
                  <a:schemeClr val="tx1"/>
                </a:solidFill>
                <a:effectLst/>
                <a:latin typeface="+mn-lt"/>
                <a:ea typeface="+mn-ea"/>
                <a:cs typeface="+mn-cs"/>
              </a:rPr>
              <a:t>pos</a:t>
            </a:r>
            <a:r>
              <a:rPr lang="es-ES_tradnl" sz="1200" b="0" i="0" kern="1200" noProof="0" dirty="0">
                <a:solidFill>
                  <a:schemeClr val="tx1"/>
                </a:solidFill>
                <a:effectLst/>
                <a:latin typeface="+mn-lt"/>
                <a:ea typeface="+mn-ea"/>
                <a:cs typeface="+mn-cs"/>
              </a:rPr>
              <a:t> de las naciones que estaban alrededor de ellos, de las cuales Jehová les había mandado que no hiciesen a la manera de ellas. </a:t>
            </a:r>
            <a:r>
              <a:rPr lang="es-ES_tradnl" sz="1200" b="1" i="0" kern="1200" baseline="30000" noProof="0" dirty="0">
                <a:solidFill>
                  <a:schemeClr val="tx1"/>
                </a:solidFill>
                <a:effectLst/>
                <a:latin typeface="+mn-lt"/>
                <a:ea typeface="+mn-ea"/>
                <a:cs typeface="+mn-cs"/>
              </a:rPr>
              <a:t>16 </a:t>
            </a:r>
            <a:r>
              <a:rPr lang="es-ES_tradnl" sz="1200" b="0" i="0" kern="1200" noProof="0" dirty="0">
                <a:solidFill>
                  <a:schemeClr val="tx1"/>
                </a:solidFill>
                <a:effectLst/>
                <a:latin typeface="+mn-lt"/>
                <a:ea typeface="+mn-ea"/>
                <a:cs typeface="+mn-cs"/>
              </a:rPr>
              <a:t>Dejaron todos los mandamientos de Jehová su Dios, y se hicieron imágenes fundidas de dos becerros, y también imágenes de </a:t>
            </a:r>
            <a:r>
              <a:rPr lang="es-ES_tradnl" sz="1200" b="0" i="0" kern="1200" noProof="0" dirty="0" err="1">
                <a:solidFill>
                  <a:schemeClr val="tx1"/>
                </a:solidFill>
                <a:effectLst/>
                <a:latin typeface="+mn-lt"/>
                <a:ea typeface="+mn-ea"/>
                <a:cs typeface="+mn-cs"/>
              </a:rPr>
              <a:t>Asera</a:t>
            </a:r>
            <a:r>
              <a:rPr lang="es-ES_tradnl" sz="1200" b="0" i="0" kern="1200" noProof="0" dirty="0">
                <a:solidFill>
                  <a:schemeClr val="tx1"/>
                </a:solidFill>
                <a:effectLst/>
                <a:latin typeface="+mn-lt"/>
                <a:ea typeface="+mn-ea"/>
                <a:cs typeface="+mn-cs"/>
              </a:rPr>
              <a:t>, y adoraron a todo el ejército de los cielos, y sirvieron a Baal; </a:t>
            </a:r>
            <a:r>
              <a:rPr lang="es-ES_tradnl" sz="1200" b="1" i="0" kern="1200" baseline="30000" noProof="0" dirty="0">
                <a:solidFill>
                  <a:schemeClr val="tx1"/>
                </a:solidFill>
                <a:effectLst/>
                <a:latin typeface="+mn-lt"/>
                <a:ea typeface="+mn-ea"/>
                <a:cs typeface="+mn-cs"/>
              </a:rPr>
              <a:t>17 </a:t>
            </a:r>
            <a:r>
              <a:rPr lang="es-ES_tradnl" sz="1200" b="0" i="0" kern="1200" noProof="0" dirty="0">
                <a:solidFill>
                  <a:schemeClr val="tx1"/>
                </a:solidFill>
                <a:effectLst/>
                <a:latin typeface="+mn-lt"/>
                <a:ea typeface="+mn-ea"/>
                <a:cs typeface="+mn-cs"/>
              </a:rPr>
              <a:t>e hicieron pasar a sus hijos y a sus hijas por fuego; y se dieron a adivinaciones y agüeros, y se entregaron a hacer lo malo ante los ojos de Jehová, provocándole a ira. </a:t>
            </a:r>
            <a:r>
              <a:rPr lang="es-ES_tradnl" sz="1200" b="1" i="0" kern="1200" baseline="30000" noProof="0" dirty="0">
                <a:solidFill>
                  <a:schemeClr val="tx1"/>
                </a:solidFill>
                <a:effectLst/>
                <a:latin typeface="+mn-lt"/>
                <a:ea typeface="+mn-ea"/>
                <a:cs typeface="+mn-cs"/>
              </a:rPr>
              <a:t>18 </a:t>
            </a:r>
            <a:r>
              <a:rPr lang="es-ES_tradnl" sz="1200" b="0" i="0" kern="1200" noProof="0" dirty="0">
                <a:solidFill>
                  <a:schemeClr val="tx1"/>
                </a:solidFill>
                <a:effectLst/>
                <a:latin typeface="+mn-lt"/>
                <a:ea typeface="+mn-ea"/>
                <a:cs typeface="+mn-cs"/>
              </a:rPr>
              <a:t>Jehová, por tanto, se airó en gran manera contra Israel, y los quitó de delante de su rostro; y no quedó sino solo la tribu de Judá.</a:t>
            </a:r>
            <a:endParaRPr lang="es-ES_tradnl" b="0" i="0" noProof="0" dirty="0">
              <a:solidFill>
                <a:srgbClr val="000000"/>
              </a:solidFill>
              <a:effectLst/>
              <a:latin typeface="system-ui"/>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2: Síntomas de un corazón endurecido </a:t>
            </a:r>
            <a:r>
              <a:rPr lang="es-ES_tradnl" b="0" noProof="0" dirty="0">
                <a:solidFill>
                  <a:srgbClr val="141413"/>
                </a:solidFill>
                <a:effectLst/>
                <a:highlight>
                  <a:srgbClr val="00FFFF"/>
                </a:highlight>
                <a:latin typeface="Helvetica" pitchFamily="2" charset="0"/>
              </a:rPr>
              <a:t>• pg. 19, </a:t>
            </a:r>
            <a:r>
              <a:rPr lang="es-ES_tradnl" b="0" i="1" noProof="0" dirty="0">
                <a:solidFill>
                  <a:srgbClr val="141413"/>
                </a:solidFill>
                <a:effectLst/>
                <a:highlight>
                  <a:srgbClr val="00FFFF"/>
                </a:highlight>
                <a:latin typeface="Helvetica" pitchFamily="2" charset="0"/>
              </a:rPr>
              <a:t>Folleto de Ayudas y Recursos.</a:t>
            </a:r>
            <a:endParaRPr lang="es-ES_tradnl" b="0" noProof="0" dirty="0">
              <a:solidFill>
                <a:srgbClr val="141413"/>
              </a:solidFill>
              <a:effectLst/>
              <a:highlight>
                <a:srgbClr val="00FFFF"/>
              </a:highlight>
              <a:latin typeface="Helvetica" pitchFamily="2" charset="0"/>
            </a:endParaRP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highlight>
                  <a:srgbClr val="00FFFF"/>
                </a:highlight>
                <a:latin typeface="+mn-lt"/>
                <a:ea typeface="+mn-ea"/>
                <a:cs typeface="+mn-cs"/>
              </a:rPr>
              <a:t>Los alumnos considerarán en qué áreas han endurecido su corazón al Espíritu de Dios, y orarán por un cambio radical. Esta hoja de trabajo es ideal como material para el devocional personal.</a:t>
            </a:r>
          </a:p>
          <a:p>
            <a:endParaRPr lang="es-ES_tradnl" dirty="0">
              <a:effectLs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2 Reyes 17:24–28</a:t>
            </a:r>
          </a:p>
          <a:p>
            <a:endParaRPr lang="es-ES_tradnl" b="1" noProof="0" dirty="0">
              <a:effectLst/>
            </a:endParaRPr>
          </a:p>
          <a:p>
            <a:r>
              <a:rPr lang="es-ES_tradnl" sz="1200" b="1" i="0" kern="1200" baseline="30000" noProof="0" dirty="0">
                <a:solidFill>
                  <a:schemeClr val="tx1"/>
                </a:solidFill>
                <a:effectLst/>
                <a:latin typeface="+mn-lt"/>
                <a:ea typeface="+mn-ea"/>
                <a:cs typeface="+mn-cs"/>
              </a:rPr>
              <a:t>24 </a:t>
            </a:r>
            <a:r>
              <a:rPr lang="es-ES_tradnl" sz="1200" b="0" i="0" kern="1200" noProof="0" dirty="0">
                <a:solidFill>
                  <a:schemeClr val="tx1"/>
                </a:solidFill>
                <a:effectLst/>
                <a:latin typeface="+mn-lt"/>
                <a:ea typeface="+mn-ea"/>
                <a:cs typeface="+mn-cs"/>
              </a:rPr>
              <a:t>Y trajo el rey de Asiria gente de Babilonia, de Cuta, de Ava, de Hamat y de </a:t>
            </a:r>
            <a:r>
              <a:rPr lang="es-ES_tradnl" sz="1200" b="0" i="0" kern="1200" noProof="0" dirty="0" err="1">
                <a:solidFill>
                  <a:schemeClr val="tx1"/>
                </a:solidFill>
                <a:effectLst/>
                <a:latin typeface="+mn-lt"/>
                <a:ea typeface="+mn-ea"/>
                <a:cs typeface="+mn-cs"/>
              </a:rPr>
              <a:t>Sefarvaim</a:t>
            </a:r>
            <a:r>
              <a:rPr lang="es-ES_tradnl" sz="1200" b="0" i="0" kern="1200" noProof="0" dirty="0">
                <a:solidFill>
                  <a:schemeClr val="tx1"/>
                </a:solidFill>
                <a:effectLst/>
                <a:latin typeface="+mn-lt"/>
                <a:ea typeface="+mn-ea"/>
                <a:cs typeface="+mn-cs"/>
              </a:rPr>
              <a:t>, y los puso en las ciudades de Samaria, en lugar de los hijos de Israel; y poseyeron a Samaria, y habitaron en sus ciudades. </a:t>
            </a:r>
            <a:r>
              <a:rPr lang="es-ES_tradnl" sz="1200" b="1" i="0" kern="1200" baseline="30000" noProof="0" dirty="0">
                <a:solidFill>
                  <a:schemeClr val="tx1"/>
                </a:solidFill>
                <a:effectLst/>
                <a:latin typeface="+mn-lt"/>
                <a:ea typeface="+mn-ea"/>
                <a:cs typeface="+mn-cs"/>
              </a:rPr>
              <a:t>25 </a:t>
            </a:r>
            <a:r>
              <a:rPr lang="es-ES_tradnl" sz="1200" b="0" i="0" kern="1200" noProof="0" dirty="0">
                <a:solidFill>
                  <a:schemeClr val="tx1"/>
                </a:solidFill>
                <a:effectLst/>
                <a:latin typeface="+mn-lt"/>
                <a:ea typeface="+mn-ea"/>
                <a:cs typeface="+mn-cs"/>
              </a:rPr>
              <a:t>Y aconteció al principio, cuando comenzaron a habitar allí, que no temiendo ellos a Jehová, envió Jehová contra ellos leones que los mataban. </a:t>
            </a:r>
            <a:r>
              <a:rPr lang="es-ES_tradnl" sz="1200" b="1" i="0" kern="1200" baseline="30000" noProof="0" dirty="0">
                <a:solidFill>
                  <a:schemeClr val="tx1"/>
                </a:solidFill>
                <a:effectLst/>
                <a:latin typeface="+mn-lt"/>
                <a:ea typeface="+mn-ea"/>
                <a:cs typeface="+mn-cs"/>
              </a:rPr>
              <a:t>26 </a:t>
            </a:r>
            <a:r>
              <a:rPr lang="es-ES_tradnl" sz="1200" b="0" i="0" kern="1200" noProof="0" dirty="0">
                <a:solidFill>
                  <a:schemeClr val="tx1"/>
                </a:solidFill>
                <a:effectLst/>
                <a:latin typeface="+mn-lt"/>
                <a:ea typeface="+mn-ea"/>
                <a:cs typeface="+mn-cs"/>
              </a:rPr>
              <a:t>Dijeron, pues, al rey de Asiria: Las gentes que tú trasladaste y pusiste en las ciudades de Samaria, no conocen la ley del Dios de aquella tierra, y él ha echado leones en medio de ellos, y he aquí que los leones los matan, porque no conocen la ley del Dios de la tierra. </a:t>
            </a:r>
            <a:r>
              <a:rPr lang="es-ES_tradnl" sz="1200" b="1" i="0" kern="1200" baseline="30000" noProof="0" dirty="0">
                <a:solidFill>
                  <a:schemeClr val="tx1"/>
                </a:solidFill>
                <a:effectLst/>
                <a:latin typeface="+mn-lt"/>
                <a:ea typeface="+mn-ea"/>
                <a:cs typeface="+mn-cs"/>
              </a:rPr>
              <a:t>27 </a:t>
            </a:r>
            <a:r>
              <a:rPr lang="es-ES_tradnl" sz="1200" b="0" i="0" kern="1200" noProof="0" dirty="0">
                <a:solidFill>
                  <a:schemeClr val="tx1"/>
                </a:solidFill>
                <a:effectLst/>
                <a:latin typeface="+mn-lt"/>
                <a:ea typeface="+mn-ea"/>
                <a:cs typeface="+mn-cs"/>
              </a:rPr>
              <a:t>Y el rey de Asiria mandó, diciendo: Llevad allí a alguno de los sacerdotes que trajisteis de allá, y vaya y habite allí, y les enseñe la ley del Dios del país. </a:t>
            </a:r>
            <a:r>
              <a:rPr lang="es-ES_tradnl" sz="1200" b="1" i="0" kern="1200" baseline="30000" noProof="0" dirty="0">
                <a:solidFill>
                  <a:schemeClr val="tx1"/>
                </a:solidFill>
                <a:effectLst/>
                <a:latin typeface="+mn-lt"/>
                <a:ea typeface="+mn-ea"/>
                <a:cs typeface="+mn-cs"/>
              </a:rPr>
              <a:t>28 </a:t>
            </a:r>
            <a:r>
              <a:rPr lang="es-ES_tradnl" sz="1200" b="0" i="0" kern="1200" noProof="0" dirty="0">
                <a:solidFill>
                  <a:schemeClr val="tx1"/>
                </a:solidFill>
                <a:effectLst/>
                <a:latin typeface="+mn-lt"/>
                <a:ea typeface="+mn-ea"/>
                <a:cs typeface="+mn-cs"/>
              </a:rPr>
              <a:t>Y vino uno de los sacerdotes que habían llevado cautivo de Samaria, y habitó en Bet-el, y les enseñó cómo habían de temer a Jehová.</a:t>
            </a:r>
            <a:endParaRPr lang="es-ES_tradnl" b="0" i="0" noProof="0" dirty="0">
              <a:solidFill>
                <a:srgbClr val="000000"/>
              </a:solidFill>
              <a:effectLst/>
              <a:latin typeface="system-ui"/>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s-ES_tradnl" b="1" noProof="0" dirty="0">
                <a:effectLst/>
              </a:rPr>
              <a:t>2 Reyes 17:29–34</a:t>
            </a:r>
          </a:p>
          <a:p>
            <a:endParaRPr lang="es-ES_tradnl" b="1" noProof="0" dirty="0">
              <a:effectLst/>
            </a:endParaRPr>
          </a:p>
          <a:p>
            <a:r>
              <a:rPr lang="es-ES_tradnl" sz="1200" b="1" i="0" kern="1200" baseline="30000" noProof="0" dirty="0">
                <a:solidFill>
                  <a:schemeClr val="tx1"/>
                </a:solidFill>
                <a:effectLst/>
                <a:latin typeface="+mn-lt"/>
                <a:ea typeface="+mn-ea"/>
                <a:cs typeface="+mn-cs"/>
              </a:rPr>
              <a:t>29 </a:t>
            </a:r>
            <a:r>
              <a:rPr lang="es-ES_tradnl" sz="1200" b="0" i="0" kern="1200" noProof="0" dirty="0">
                <a:solidFill>
                  <a:schemeClr val="tx1"/>
                </a:solidFill>
                <a:effectLst/>
                <a:latin typeface="+mn-lt"/>
                <a:ea typeface="+mn-ea"/>
                <a:cs typeface="+mn-cs"/>
              </a:rPr>
              <a:t>Pero cada nación se hizo sus dioses, y los pusieron en los templos de los lugares altos que habían hecho los de Samaria; cada nación en su ciudad donde habitaba. </a:t>
            </a:r>
            <a:r>
              <a:rPr lang="es-ES_tradnl" sz="1200" b="1" i="0" kern="1200" baseline="30000" noProof="0" dirty="0">
                <a:solidFill>
                  <a:schemeClr val="tx1"/>
                </a:solidFill>
                <a:effectLst/>
                <a:latin typeface="+mn-lt"/>
                <a:ea typeface="+mn-ea"/>
                <a:cs typeface="+mn-cs"/>
              </a:rPr>
              <a:t>30 </a:t>
            </a:r>
            <a:r>
              <a:rPr lang="es-ES_tradnl" sz="1200" b="0" i="0" kern="1200" noProof="0" dirty="0">
                <a:solidFill>
                  <a:schemeClr val="tx1"/>
                </a:solidFill>
                <a:effectLst/>
                <a:latin typeface="+mn-lt"/>
                <a:ea typeface="+mn-ea"/>
                <a:cs typeface="+mn-cs"/>
              </a:rPr>
              <a:t>Los de Babilonia hicieron a Sucot-</a:t>
            </a:r>
            <a:r>
              <a:rPr lang="es-ES_tradnl" sz="1200" b="0" i="0" kern="1200" noProof="0" dirty="0" err="1">
                <a:solidFill>
                  <a:schemeClr val="tx1"/>
                </a:solidFill>
                <a:effectLst/>
                <a:latin typeface="+mn-lt"/>
                <a:ea typeface="+mn-ea"/>
                <a:cs typeface="+mn-cs"/>
              </a:rPr>
              <a:t>benot</a:t>
            </a:r>
            <a:r>
              <a:rPr lang="es-ES_tradnl" sz="1200" b="0" i="0" kern="1200" noProof="0" dirty="0">
                <a:solidFill>
                  <a:schemeClr val="tx1"/>
                </a:solidFill>
                <a:effectLst/>
                <a:latin typeface="+mn-lt"/>
                <a:ea typeface="+mn-ea"/>
                <a:cs typeface="+mn-cs"/>
              </a:rPr>
              <a:t>, los de Cuta hicieron a Nergal, y los de Hamat hicieron a Asima. </a:t>
            </a:r>
            <a:r>
              <a:rPr lang="es-ES_tradnl" sz="1200" b="1" i="0" kern="1200" baseline="30000" noProof="0" dirty="0">
                <a:solidFill>
                  <a:schemeClr val="tx1"/>
                </a:solidFill>
                <a:effectLst/>
                <a:latin typeface="+mn-lt"/>
                <a:ea typeface="+mn-ea"/>
                <a:cs typeface="+mn-cs"/>
              </a:rPr>
              <a:t>31 </a:t>
            </a:r>
            <a:r>
              <a:rPr lang="es-ES_tradnl" sz="1200" b="0" i="0" kern="1200" noProof="0" dirty="0">
                <a:solidFill>
                  <a:schemeClr val="tx1"/>
                </a:solidFill>
                <a:effectLst/>
                <a:latin typeface="+mn-lt"/>
                <a:ea typeface="+mn-ea"/>
                <a:cs typeface="+mn-cs"/>
              </a:rPr>
              <a:t>Los </a:t>
            </a:r>
            <a:r>
              <a:rPr lang="es-ES_tradnl" sz="1200" b="0" i="0" kern="1200" noProof="0" dirty="0" err="1">
                <a:solidFill>
                  <a:schemeClr val="tx1"/>
                </a:solidFill>
                <a:effectLst/>
                <a:latin typeface="+mn-lt"/>
                <a:ea typeface="+mn-ea"/>
                <a:cs typeface="+mn-cs"/>
              </a:rPr>
              <a:t>aveos</a:t>
            </a:r>
            <a:r>
              <a:rPr lang="es-ES_tradnl" sz="1200" b="0" i="0" kern="1200" noProof="0" dirty="0">
                <a:solidFill>
                  <a:schemeClr val="tx1"/>
                </a:solidFill>
                <a:effectLst/>
                <a:latin typeface="+mn-lt"/>
                <a:ea typeface="+mn-ea"/>
                <a:cs typeface="+mn-cs"/>
              </a:rPr>
              <a:t> hicieron a Nibhaz y a </a:t>
            </a:r>
            <a:r>
              <a:rPr lang="es-ES_tradnl" sz="1200" b="0" i="0" kern="1200" noProof="0" dirty="0" err="1">
                <a:solidFill>
                  <a:schemeClr val="tx1"/>
                </a:solidFill>
                <a:effectLst/>
                <a:latin typeface="+mn-lt"/>
                <a:ea typeface="+mn-ea"/>
                <a:cs typeface="+mn-cs"/>
              </a:rPr>
              <a:t>Tartac</a:t>
            </a:r>
            <a:r>
              <a:rPr lang="es-ES_tradnl" sz="1200" b="0" i="0" kern="1200" noProof="0" dirty="0">
                <a:solidFill>
                  <a:schemeClr val="tx1"/>
                </a:solidFill>
                <a:effectLst/>
                <a:latin typeface="+mn-lt"/>
                <a:ea typeface="+mn-ea"/>
                <a:cs typeface="+mn-cs"/>
              </a:rPr>
              <a:t>, y los de </a:t>
            </a:r>
            <a:r>
              <a:rPr lang="es-ES_tradnl" sz="1200" b="0" i="0" kern="1200" noProof="0" dirty="0" err="1">
                <a:solidFill>
                  <a:schemeClr val="tx1"/>
                </a:solidFill>
                <a:effectLst/>
                <a:latin typeface="+mn-lt"/>
                <a:ea typeface="+mn-ea"/>
                <a:cs typeface="+mn-cs"/>
              </a:rPr>
              <a:t>Sefarvaim</a:t>
            </a:r>
            <a:r>
              <a:rPr lang="es-ES_tradnl" sz="1200" b="0" i="0" kern="1200" noProof="0" dirty="0">
                <a:solidFill>
                  <a:schemeClr val="tx1"/>
                </a:solidFill>
                <a:effectLst/>
                <a:latin typeface="+mn-lt"/>
                <a:ea typeface="+mn-ea"/>
                <a:cs typeface="+mn-cs"/>
              </a:rPr>
              <a:t> quemaban sus hijos en el fuego para adorar a </a:t>
            </a:r>
            <a:r>
              <a:rPr lang="es-ES_tradnl" sz="1200" b="0" i="0" kern="1200" noProof="0" dirty="0" err="1">
                <a:solidFill>
                  <a:schemeClr val="tx1"/>
                </a:solidFill>
                <a:effectLst/>
                <a:latin typeface="+mn-lt"/>
                <a:ea typeface="+mn-ea"/>
                <a:cs typeface="+mn-cs"/>
              </a:rPr>
              <a:t>Adramelec</a:t>
            </a:r>
            <a:r>
              <a:rPr lang="es-ES_tradnl" sz="1200" b="0" i="0" kern="1200" noProof="0" dirty="0">
                <a:solidFill>
                  <a:schemeClr val="tx1"/>
                </a:solidFill>
                <a:effectLst/>
                <a:latin typeface="+mn-lt"/>
                <a:ea typeface="+mn-ea"/>
                <a:cs typeface="+mn-cs"/>
              </a:rPr>
              <a:t> y a </a:t>
            </a:r>
            <a:r>
              <a:rPr lang="es-ES_tradnl" sz="1200" b="0" i="0" kern="1200" noProof="0" dirty="0" err="1">
                <a:solidFill>
                  <a:schemeClr val="tx1"/>
                </a:solidFill>
                <a:effectLst/>
                <a:latin typeface="+mn-lt"/>
                <a:ea typeface="+mn-ea"/>
                <a:cs typeface="+mn-cs"/>
              </a:rPr>
              <a:t>Anamelec</a:t>
            </a:r>
            <a:r>
              <a:rPr lang="es-ES_tradnl" sz="1200" b="0" i="0" kern="1200" noProof="0" dirty="0">
                <a:solidFill>
                  <a:schemeClr val="tx1"/>
                </a:solidFill>
                <a:effectLst/>
                <a:latin typeface="+mn-lt"/>
                <a:ea typeface="+mn-ea"/>
                <a:cs typeface="+mn-cs"/>
              </a:rPr>
              <a:t>, dioses de </a:t>
            </a:r>
            <a:r>
              <a:rPr lang="es-ES_tradnl" sz="1200" b="0" i="0" kern="1200" noProof="0" dirty="0" err="1">
                <a:solidFill>
                  <a:schemeClr val="tx1"/>
                </a:solidFill>
                <a:effectLst/>
                <a:latin typeface="+mn-lt"/>
                <a:ea typeface="+mn-ea"/>
                <a:cs typeface="+mn-cs"/>
              </a:rPr>
              <a:t>Sefarvaim</a:t>
            </a:r>
            <a:r>
              <a:rPr lang="es-ES_tradnl" sz="1200" b="0" i="0" kern="1200" noProof="0" dirty="0">
                <a:solidFill>
                  <a:schemeClr val="tx1"/>
                </a:solidFill>
                <a:effectLst/>
                <a:latin typeface="+mn-lt"/>
                <a:ea typeface="+mn-ea"/>
                <a:cs typeface="+mn-cs"/>
              </a:rPr>
              <a:t>. </a:t>
            </a:r>
            <a:r>
              <a:rPr lang="es-ES_tradnl" sz="1200" b="1" i="0" kern="1200" baseline="30000" noProof="0" dirty="0">
                <a:solidFill>
                  <a:schemeClr val="tx1"/>
                </a:solidFill>
                <a:effectLst/>
                <a:latin typeface="+mn-lt"/>
                <a:ea typeface="+mn-ea"/>
                <a:cs typeface="+mn-cs"/>
              </a:rPr>
              <a:t>32 </a:t>
            </a:r>
            <a:r>
              <a:rPr lang="es-ES_tradnl" sz="1200" b="0" i="0" kern="1200" noProof="0" dirty="0">
                <a:solidFill>
                  <a:schemeClr val="tx1"/>
                </a:solidFill>
                <a:effectLst/>
                <a:latin typeface="+mn-lt"/>
                <a:ea typeface="+mn-ea"/>
                <a:cs typeface="+mn-cs"/>
              </a:rPr>
              <a:t>Temían a Jehová, e hicieron del bajo pueblo sacerdotes de los lugares altos, que sacrificaban para ellos en los templos de los lugares altos. </a:t>
            </a:r>
            <a:r>
              <a:rPr lang="es-ES_tradnl" sz="1200" b="1" i="0" kern="1200" baseline="30000" noProof="0" dirty="0">
                <a:solidFill>
                  <a:schemeClr val="tx1"/>
                </a:solidFill>
                <a:effectLst/>
                <a:latin typeface="+mn-lt"/>
                <a:ea typeface="+mn-ea"/>
                <a:cs typeface="+mn-cs"/>
              </a:rPr>
              <a:t>33 </a:t>
            </a:r>
            <a:r>
              <a:rPr lang="es-ES_tradnl" sz="1200" b="0" i="0" kern="1200" noProof="0" dirty="0">
                <a:solidFill>
                  <a:schemeClr val="tx1"/>
                </a:solidFill>
                <a:effectLst/>
                <a:latin typeface="+mn-lt"/>
                <a:ea typeface="+mn-ea"/>
                <a:cs typeface="+mn-cs"/>
              </a:rPr>
              <a:t>Temían a Jehová, y honraban a sus dioses, según la costumbre de las naciones de donde habían sido trasladados.</a:t>
            </a:r>
          </a:p>
          <a:p>
            <a:r>
              <a:rPr lang="es-ES_tradnl" sz="1200" b="1" i="0" kern="1200" baseline="30000" noProof="0" dirty="0">
                <a:solidFill>
                  <a:schemeClr val="tx1"/>
                </a:solidFill>
                <a:effectLst/>
                <a:latin typeface="+mn-lt"/>
                <a:ea typeface="+mn-ea"/>
                <a:cs typeface="+mn-cs"/>
              </a:rPr>
              <a:t>34 </a:t>
            </a:r>
            <a:r>
              <a:rPr lang="es-ES_tradnl" sz="1200" b="0" i="0" kern="1200" noProof="0" dirty="0">
                <a:solidFill>
                  <a:schemeClr val="tx1"/>
                </a:solidFill>
                <a:effectLst/>
                <a:latin typeface="+mn-lt"/>
                <a:ea typeface="+mn-ea"/>
                <a:cs typeface="+mn-cs"/>
              </a:rPr>
              <a:t>Hasta hoy hacen como antes: ni temen a Jehová, ni guardan sus estatutos ni sus ordenanzas, ni hacen según la ley y los mandamientos que prescribió Jehová a los hijos de Jacob, al cual puso el nombre de Israel.</a:t>
            </a: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3: Meditación sobre Mateo 22:37,38 </a:t>
            </a:r>
            <a:r>
              <a:rPr lang="es-ES_tradnl" b="0" noProof="0" dirty="0">
                <a:solidFill>
                  <a:srgbClr val="141413"/>
                </a:solidFill>
                <a:effectLst/>
                <a:highlight>
                  <a:srgbClr val="00FFFF"/>
                </a:highlight>
                <a:latin typeface="Helvetica" pitchFamily="2" charset="0"/>
              </a:rPr>
              <a:t>• pg. 20, </a:t>
            </a:r>
            <a:r>
              <a:rPr lang="es-ES_tradnl" b="0" i="1" noProof="0" dirty="0">
                <a:solidFill>
                  <a:srgbClr val="141413"/>
                </a:solidFill>
                <a:effectLst/>
                <a:highlight>
                  <a:srgbClr val="00FFFF"/>
                </a:highlight>
                <a:latin typeface="Helvetica" pitchFamily="2" charset="0"/>
              </a:rPr>
              <a:t>Folleto de Ayudas y Recursos.</a:t>
            </a:r>
            <a:endParaRPr lang="es-ES_tradnl" b="0" noProof="0" dirty="0">
              <a:solidFill>
                <a:srgbClr val="141413"/>
              </a:solidFill>
              <a:effectLst/>
              <a:highlight>
                <a:srgbClr val="00FFFF"/>
              </a:highlight>
              <a:latin typeface="Helvetica" pitchFamily="2" charset="0"/>
            </a:endParaRP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highlight>
                  <a:srgbClr val="00FFFF"/>
                </a:highlight>
                <a:latin typeface="+mn-lt"/>
                <a:ea typeface="+mn-ea"/>
                <a:cs typeface="+mn-cs"/>
              </a:rPr>
              <a:t>Anime a los alumnos a dedicar tiempo a orar y meditar en este poderoso pasaje.</a:t>
            </a:r>
          </a:p>
          <a:p>
            <a:endParaRPr lang="es-ES_tradnl" dirty="0">
              <a:effectLs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42389476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t>¿QUÉ NOS DICE DIOS?</a:t>
            </a:r>
          </a:p>
          <a:p>
            <a:endParaRPr lang="es-ES_tradnl" b="1" dirty="0">
              <a:effectLst/>
              <a:latin typeface="Times"/>
            </a:endParaRPr>
          </a:p>
          <a:p>
            <a:r>
              <a:rPr lang="es-ES_tradnl" sz="1200" kern="1200" dirty="0">
                <a:solidFill>
                  <a:schemeClr val="tx1"/>
                </a:solidFill>
                <a:effectLst/>
                <a:latin typeface="+mn-lt"/>
                <a:ea typeface="+mn-ea"/>
                <a:cs typeface="+mn-cs"/>
              </a:rPr>
              <a:t>Nuestra naturaleza pecaminosa nos inclina al egoísmo y al control, incluso cuando no tiene sentido lógico. ¿Con qué frecuencia desperdiciamos nuestra segunda, tercera o décima oportunidad? Sin embargo, nuestra esperanza en Jesús permanece. Así describe Pedro nuestra nueva identidad como cristianos: «Vosotros sois linaje escogido, real sacerdocio, nación santa, pueblo adquirido por Dios, para que anunciéis las virtudes de aquel que os llamó de las tinieblas a su luz admirable; vosotros que en otro tiempo no erais pueblo, pero que ahora sois pueblo de Dios; que en otro tiempo no habíais alcanzado misericordia, pero ahora habéis alcanzado misericordia» (1 Pedro 2:9,10). Porque tenemos la ciudadanía eterna en el reino de Dios, podemos—y debemos—dejar de lado las otras cosas que amenazan nuestra devoción. Solo entonces podremos presentarnos a Dios como «sacrificio vivo y santo, la clase de sacrificio que a él le agrada. Esa es la verdadera forma de adorarlo» (Romanos 12:1). </a:t>
            </a:r>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35507190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t>Texto para el estudio: </a:t>
            </a:r>
            <a:r>
              <a:rPr lang="es-ES_tradnl" sz="1200" kern="1200" dirty="0">
                <a:solidFill>
                  <a:schemeClr val="tx1"/>
                </a:solidFill>
                <a:effectLst/>
                <a:latin typeface="+mn-lt"/>
                <a:ea typeface="+mn-ea"/>
                <a:cs typeface="+mn-cs"/>
              </a:rPr>
              <a:t>2 Reyes 17:1-41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b="0" noProof="0" dirty="0"/>
          </a:p>
          <a:p>
            <a:r>
              <a:rPr lang="es-ES_tradnl" b="1" noProof="0" dirty="0"/>
              <a:t>Metas de la enseñanza:</a:t>
            </a:r>
          </a:p>
          <a:p>
            <a:pPr marL="685800" lvl="1" indent="-228600">
              <a:buFont typeface="+mj-lt"/>
              <a:buAutoNum type="arabicPeriod"/>
            </a:pPr>
            <a:r>
              <a:rPr lang="es-ES_tradnl" sz="800" kern="1200" dirty="0">
                <a:solidFill>
                  <a:schemeClr val="tx1"/>
                </a:solidFill>
                <a:effectLst/>
                <a:latin typeface="+mn-lt"/>
                <a:ea typeface="+mn-ea"/>
                <a:cs typeface="+mn-cs"/>
              </a:rPr>
              <a:t>Los alumnos analizarán el contexto histórico de la caída de Israel.</a:t>
            </a:r>
          </a:p>
          <a:p>
            <a:pPr marL="685800" lvl="1" indent="-228600">
              <a:buFont typeface="+mj-lt"/>
              <a:buAutoNum type="arabicPeriod"/>
            </a:pPr>
            <a:r>
              <a:rPr lang="es-ES_tradnl" sz="800" kern="1200" dirty="0">
                <a:solidFill>
                  <a:schemeClr val="tx1"/>
                </a:solidFill>
                <a:effectLst/>
                <a:latin typeface="+mn-lt"/>
                <a:ea typeface="+mn-ea"/>
                <a:cs typeface="+mn-cs"/>
              </a:rPr>
              <a:t>Los alumnos identificarán las razones por las que el Reino del Norte fue enviado al exilio.</a:t>
            </a:r>
          </a:p>
          <a:p>
            <a:pPr marL="685800" lvl="1" indent="-228600">
              <a:buFont typeface="+mj-lt"/>
              <a:buAutoNum type="arabicPeriod"/>
            </a:pPr>
            <a:r>
              <a:rPr lang="es-ES_tradnl" sz="800" kern="1200" dirty="0">
                <a:solidFill>
                  <a:schemeClr val="tx1"/>
                </a:solidFill>
                <a:effectLst/>
                <a:latin typeface="+mn-lt"/>
                <a:ea typeface="+mn-ea"/>
                <a:cs typeface="+mn-cs"/>
              </a:rPr>
              <a:t>Los alumnos se encaminarán hacia una devoción sincera a Dios. </a:t>
            </a:r>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2 Reyes 17:1–4</a:t>
            </a:r>
          </a:p>
          <a:p>
            <a:endParaRPr lang="es-ES_tradnl" b="1" noProof="0" dirty="0">
              <a:effectLst/>
            </a:endParaRPr>
          </a:p>
          <a:p>
            <a:r>
              <a:rPr lang="es-ES_tradnl" sz="1200" b="0" i="0" kern="1200" noProof="0" dirty="0">
                <a:solidFill>
                  <a:schemeClr val="tx1"/>
                </a:solidFill>
                <a:effectLst/>
                <a:latin typeface="+mn-lt"/>
                <a:ea typeface="+mn-ea"/>
                <a:cs typeface="+mn-cs"/>
              </a:rPr>
              <a:t>En el año duodécimo de </a:t>
            </a:r>
            <a:r>
              <a:rPr lang="es-ES_tradnl" sz="1200" b="0" i="0" kern="1200" noProof="0" dirty="0" err="1">
                <a:solidFill>
                  <a:schemeClr val="tx1"/>
                </a:solidFill>
                <a:effectLst/>
                <a:latin typeface="+mn-lt"/>
                <a:ea typeface="+mn-ea"/>
                <a:cs typeface="+mn-cs"/>
              </a:rPr>
              <a:t>Acaz</a:t>
            </a:r>
            <a:r>
              <a:rPr lang="es-ES_tradnl" sz="1200" b="0" i="0" kern="1200" noProof="0" dirty="0">
                <a:solidFill>
                  <a:schemeClr val="tx1"/>
                </a:solidFill>
                <a:effectLst/>
                <a:latin typeface="+mn-lt"/>
                <a:ea typeface="+mn-ea"/>
                <a:cs typeface="+mn-cs"/>
              </a:rPr>
              <a:t> rey de Judá, comenzó a reinar Oseas hijo de </a:t>
            </a:r>
            <a:r>
              <a:rPr lang="es-ES_tradnl" sz="1200" b="0" i="0" kern="1200" noProof="0" dirty="0" err="1">
                <a:solidFill>
                  <a:schemeClr val="tx1"/>
                </a:solidFill>
                <a:effectLst/>
                <a:latin typeface="+mn-lt"/>
                <a:ea typeface="+mn-ea"/>
                <a:cs typeface="+mn-cs"/>
              </a:rPr>
              <a:t>Ela</a:t>
            </a:r>
            <a:r>
              <a:rPr lang="es-ES_tradnl" sz="1200" b="0" i="0" kern="1200" noProof="0" dirty="0">
                <a:solidFill>
                  <a:schemeClr val="tx1"/>
                </a:solidFill>
                <a:effectLst/>
                <a:latin typeface="+mn-lt"/>
                <a:ea typeface="+mn-ea"/>
                <a:cs typeface="+mn-cs"/>
              </a:rPr>
              <a:t> en Samaria sobre Israel; y reinó nueve años. </a:t>
            </a:r>
            <a:r>
              <a:rPr lang="es-ES_tradnl" sz="1200" b="1" i="0" kern="1200" baseline="30000" noProof="0" dirty="0">
                <a:solidFill>
                  <a:schemeClr val="tx1"/>
                </a:solidFill>
                <a:effectLst/>
                <a:latin typeface="+mn-lt"/>
                <a:ea typeface="+mn-ea"/>
                <a:cs typeface="+mn-cs"/>
              </a:rPr>
              <a:t>2 </a:t>
            </a:r>
            <a:r>
              <a:rPr lang="es-ES_tradnl" sz="1200" b="0" i="0" kern="1200" noProof="0" dirty="0">
                <a:solidFill>
                  <a:schemeClr val="tx1"/>
                </a:solidFill>
                <a:effectLst/>
                <a:latin typeface="+mn-lt"/>
                <a:ea typeface="+mn-ea"/>
                <a:cs typeface="+mn-cs"/>
              </a:rPr>
              <a:t>E hizo lo malo ante los ojos de Jehová, aunque no como los reyes de Israel que habían sido antes de él. </a:t>
            </a:r>
            <a:r>
              <a:rPr lang="es-ES_tradnl" sz="1200" b="1" i="0" kern="1200" baseline="30000" noProof="0" dirty="0">
                <a:solidFill>
                  <a:schemeClr val="tx1"/>
                </a:solidFill>
                <a:effectLst/>
                <a:latin typeface="+mn-lt"/>
                <a:ea typeface="+mn-ea"/>
                <a:cs typeface="+mn-cs"/>
              </a:rPr>
              <a:t>3 </a:t>
            </a:r>
            <a:r>
              <a:rPr lang="es-ES_tradnl" sz="1200" b="0" i="0" kern="1200" noProof="0" dirty="0">
                <a:solidFill>
                  <a:schemeClr val="tx1"/>
                </a:solidFill>
                <a:effectLst/>
                <a:latin typeface="+mn-lt"/>
                <a:ea typeface="+mn-ea"/>
                <a:cs typeface="+mn-cs"/>
              </a:rPr>
              <a:t>Contra este subió Salmanasar rey de los asirios; y Oseas fue hecho su siervo, y le pagaba tributo. </a:t>
            </a:r>
            <a:r>
              <a:rPr lang="es-ES_tradnl" sz="1200" b="1" i="0" kern="1200" baseline="30000" noProof="0" dirty="0">
                <a:solidFill>
                  <a:schemeClr val="tx1"/>
                </a:solidFill>
                <a:effectLst/>
                <a:latin typeface="+mn-lt"/>
                <a:ea typeface="+mn-ea"/>
                <a:cs typeface="+mn-cs"/>
              </a:rPr>
              <a:t>4 </a:t>
            </a:r>
            <a:r>
              <a:rPr lang="es-ES_tradnl" sz="1200" b="0" i="0" kern="1200" noProof="0" dirty="0">
                <a:solidFill>
                  <a:schemeClr val="tx1"/>
                </a:solidFill>
                <a:effectLst/>
                <a:latin typeface="+mn-lt"/>
                <a:ea typeface="+mn-ea"/>
                <a:cs typeface="+mn-cs"/>
              </a:rPr>
              <a:t>Mas el rey de Asiria descubrió que Oseas conspiraba; porque había enviado embajadores a So, rey de Egipto, y no pagaba tributo al rey de Asiria, como lo hacía cada año; por lo que el rey de Asiria le detuvo, y le aprisionó en la casa de la cárcel.</a:t>
            </a:r>
            <a:endParaRPr lang="es-ES_tradnl" b="0" i="0" noProof="0" dirty="0">
              <a:solidFill>
                <a:srgbClr val="000000"/>
              </a:solidFill>
              <a:effectLst/>
              <a:latin typeface="system-ui"/>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effectLs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2 Reyes 17:5,6</a:t>
            </a:r>
          </a:p>
          <a:p>
            <a:endParaRPr lang="es-ES_tradnl" b="1" noProof="0" dirty="0">
              <a:effectLst/>
            </a:endParaRPr>
          </a:p>
          <a:p>
            <a:r>
              <a:rPr lang="es-ES_tradnl" sz="1200" b="1" i="0" kern="1200" baseline="30000" noProof="0" dirty="0">
                <a:solidFill>
                  <a:schemeClr val="tx1"/>
                </a:solidFill>
                <a:effectLst/>
                <a:latin typeface="+mn-lt"/>
                <a:ea typeface="+mn-ea"/>
                <a:cs typeface="+mn-cs"/>
              </a:rPr>
              <a:t>5 </a:t>
            </a:r>
            <a:r>
              <a:rPr lang="es-ES_tradnl" sz="1200" b="0" i="0" kern="1200" noProof="0" dirty="0">
                <a:solidFill>
                  <a:schemeClr val="tx1"/>
                </a:solidFill>
                <a:effectLst/>
                <a:latin typeface="+mn-lt"/>
                <a:ea typeface="+mn-ea"/>
                <a:cs typeface="+mn-cs"/>
              </a:rPr>
              <a:t>Y el rey de Asiria invadió todo el país, y sitió a Samaria, y estuvo sobre ella tres años. </a:t>
            </a:r>
            <a:r>
              <a:rPr lang="es-ES_tradnl" sz="1200" b="1" i="0" kern="1200" baseline="30000" noProof="0" dirty="0">
                <a:solidFill>
                  <a:schemeClr val="tx1"/>
                </a:solidFill>
                <a:effectLst/>
                <a:latin typeface="+mn-lt"/>
                <a:ea typeface="+mn-ea"/>
                <a:cs typeface="+mn-cs"/>
              </a:rPr>
              <a:t>6 </a:t>
            </a:r>
            <a:r>
              <a:rPr lang="es-ES_tradnl" sz="1200" b="0" i="0" kern="1200" noProof="0" dirty="0">
                <a:solidFill>
                  <a:schemeClr val="tx1"/>
                </a:solidFill>
                <a:effectLst/>
                <a:latin typeface="+mn-lt"/>
                <a:ea typeface="+mn-ea"/>
                <a:cs typeface="+mn-cs"/>
              </a:rPr>
              <a:t>En el año nueve de Oseas, el rey de Asiria tomó Samaria, y llevó a Israel cautivo a Asiria, y los puso en Halah, en Habor junto al río </a:t>
            </a:r>
            <a:r>
              <a:rPr lang="es-ES_tradnl" sz="1200" b="0" i="0" kern="1200" noProof="0" dirty="0" err="1">
                <a:solidFill>
                  <a:schemeClr val="tx1"/>
                </a:solidFill>
                <a:effectLst/>
                <a:latin typeface="+mn-lt"/>
                <a:ea typeface="+mn-ea"/>
                <a:cs typeface="+mn-cs"/>
              </a:rPr>
              <a:t>Gozán</a:t>
            </a:r>
            <a:r>
              <a:rPr lang="es-ES_tradnl" sz="1200" b="0" i="0" kern="1200" noProof="0" dirty="0">
                <a:solidFill>
                  <a:schemeClr val="tx1"/>
                </a:solidFill>
                <a:effectLst/>
                <a:latin typeface="+mn-lt"/>
                <a:ea typeface="+mn-ea"/>
                <a:cs typeface="+mn-cs"/>
              </a:rPr>
              <a:t>, y en las ciudades de los medos.</a:t>
            </a:r>
            <a:endParaRPr lang="es-ES_tradnl" b="0" i="0" noProof="0" dirty="0">
              <a:solidFill>
                <a:srgbClr val="000000"/>
              </a:solidFill>
              <a:effectLst/>
              <a:latin typeface="system-ui"/>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907EA7-0C4D-A07A-4B58-1DEF0CCB1C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60ECC8A-92D8-E7D6-8B47-17302CB52ED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E807735-B459-1A47-D859-D225FDAD3FE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b="0" i="0" kern="1200" noProof="1">
                <a:solidFill>
                  <a:schemeClr val="tx1"/>
                </a:solidFill>
                <a:effectLst/>
                <a:highlight>
                  <a:srgbClr val="00FFFF"/>
                </a:highlight>
                <a:latin typeface="Corbel" panose="020B0503020204020204" pitchFamily="34" charset="0"/>
                <a:ea typeface="+mn-ea"/>
                <a:cs typeface="+mn-cs"/>
              </a:rPr>
              <a:t>Descargue gratis el video de la Lección 4, que habla de el túnel de Ezequías, en </a:t>
            </a:r>
            <a:r>
              <a:rPr lang="es-ES_tradnl" sz="1200" b="1" i="1" kern="1200" noProof="1">
                <a:solidFill>
                  <a:schemeClr val="tx1"/>
                </a:solidFill>
                <a:effectLst/>
                <a:highlight>
                  <a:srgbClr val="00FFFF"/>
                </a:highlight>
                <a:latin typeface="Corbel" panose="020B0503020204020204" pitchFamily="34" charset="0"/>
                <a:ea typeface="+mn-ea"/>
                <a:cs typeface="+mn-cs"/>
              </a:rPr>
              <a:t>VidaNueva.com/Adulto</a:t>
            </a:r>
            <a:r>
              <a:rPr lang="es-ES_tradnl" sz="1200" b="0" i="0" kern="1200" noProof="1">
                <a:solidFill>
                  <a:schemeClr val="tx1"/>
                </a:solidFill>
                <a:effectLst/>
                <a:highlight>
                  <a:srgbClr val="00FFFF"/>
                </a:highlight>
                <a:latin typeface="Corbel" panose="020B0503020204020204" pitchFamily="34" charset="0"/>
                <a:ea typeface="+mn-ea"/>
                <a:cs typeface="+mn-cs"/>
              </a:rPr>
              <a:t>, </a:t>
            </a:r>
            <a:r>
              <a:rPr lang="es-ES_tradnl" b="0" i="0" noProof="1">
                <a:effectLst/>
                <a:highlight>
                  <a:srgbClr val="00FFFF"/>
                </a:highlight>
                <a:latin typeface="Corbel" panose="020B0503020204020204" pitchFamily="34" charset="0"/>
              </a:rPr>
              <a:t>y colóquelo en esta diapositiva.</a:t>
            </a:r>
            <a:endParaRPr lang="es-ES_tradnl" b="0" i="0" noProof="1">
              <a:highlight>
                <a:srgbClr val="00FFFF"/>
              </a:highlight>
              <a:latin typeface="Corbel" panose="020B0503020204020204" pitchFamily="34" charset="0"/>
            </a:endParaRPr>
          </a:p>
        </p:txBody>
      </p:sp>
      <p:sp>
        <p:nvSpPr>
          <p:cNvPr id="4" name="Slide Number Placeholder 3">
            <a:extLst>
              <a:ext uri="{FF2B5EF4-FFF2-40B4-BE49-F238E27FC236}">
                <a16:creationId xmlns:a16="http://schemas.microsoft.com/office/drawing/2014/main" id="{705EE472-1D8A-B61F-1039-5DE1B52D538B}"/>
              </a:ext>
            </a:extLst>
          </p:cNvPr>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11288027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1: El asedio de Laquis </a:t>
            </a:r>
            <a:r>
              <a:rPr lang="es-ES_tradnl" b="0" noProof="0" dirty="0">
                <a:solidFill>
                  <a:srgbClr val="141413"/>
                </a:solidFill>
                <a:effectLst/>
                <a:highlight>
                  <a:srgbClr val="00FFFF"/>
                </a:highlight>
                <a:latin typeface="Helvetica" pitchFamily="2" charset="0"/>
              </a:rPr>
              <a:t>• pg. 18, </a:t>
            </a:r>
            <a:r>
              <a:rPr lang="es-ES_tradnl" b="0" i="1" noProof="0" dirty="0">
                <a:solidFill>
                  <a:srgbClr val="141413"/>
                </a:solidFill>
                <a:effectLst/>
                <a:highlight>
                  <a:srgbClr val="00FFFF"/>
                </a:highlight>
                <a:latin typeface="Helvetica" pitchFamily="2" charset="0"/>
              </a:rPr>
              <a:t>Folleto de Ayudas y Recursos.</a:t>
            </a:r>
            <a:endParaRPr lang="es-ES_tradnl" b="0" noProof="0" dirty="0">
              <a:solidFill>
                <a:srgbClr val="141413"/>
              </a:solidFill>
              <a:effectLst/>
              <a:highlight>
                <a:srgbClr val="00FFFF"/>
              </a:highlight>
              <a:latin typeface="Helvetica" pitchFamily="2" charset="0"/>
            </a:endParaRP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highlight>
                  <a:srgbClr val="00FFFF"/>
                </a:highlight>
                <a:latin typeface="+mn-lt"/>
                <a:ea typeface="+mn-ea"/>
                <a:cs typeface="+mn-cs"/>
              </a:rPr>
              <a:t>Los alumnos aprenderán sobre la guerra de asedio asiria, analizando detenidamente el ejemplo del asedio de Laquis por parte de Senaquerib en el año 701 a. C.</a:t>
            </a:r>
          </a:p>
          <a:p>
            <a:endParaRPr lang="es-ES_tradnl" dirty="0">
              <a:effectLst/>
            </a:endParaRPr>
          </a:p>
          <a:p>
            <a:endParaRPr lang="es-ES_tradnl" b="0" dirty="0"/>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FF0000"/>
                </a:solidFill>
                <a:effectLst/>
                <a:highlight>
                  <a:srgbClr val="FFFF00"/>
                </a:highlight>
              </a:rPr>
              <a:t>2 Reyes 17:7–12</a:t>
            </a:r>
          </a:p>
          <a:p>
            <a:endParaRPr lang="es-ES_tradnl" b="1" noProof="0" dirty="0">
              <a:solidFill>
                <a:srgbClr val="FF0000"/>
              </a:solidFill>
              <a:effectLst/>
              <a:highlight>
                <a:srgbClr val="FFFF00"/>
              </a:highlight>
            </a:endParaRPr>
          </a:p>
          <a:p>
            <a:r>
              <a:rPr lang="es-ES_tradnl" sz="1200" b="1" i="0" kern="1200" baseline="30000" noProof="0" dirty="0">
                <a:solidFill>
                  <a:schemeClr val="tx1"/>
                </a:solidFill>
                <a:effectLst/>
                <a:highlight>
                  <a:srgbClr val="FFFF00"/>
                </a:highlight>
                <a:latin typeface="+mn-lt"/>
                <a:ea typeface="+mn-ea"/>
                <a:cs typeface="+mn-cs"/>
              </a:rPr>
              <a:t>7 </a:t>
            </a:r>
            <a:r>
              <a:rPr lang="es-ES_tradnl" sz="1200" b="0" i="0" kern="1200" noProof="0" dirty="0">
                <a:solidFill>
                  <a:schemeClr val="tx1"/>
                </a:solidFill>
                <a:effectLst/>
                <a:highlight>
                  <a:srgbClr val="FFFF00"/>
                </a:highlight>
                <a:latin typeface="+mn-lt"/>
                <a:ea typeface="+mn-ea"/>
                <a:cs typeface="+mn-cs"/>
              </a:rPr>
              <a:t>Porque los hijos de Israel pecaron contra Jehová su Dios, que los sacó de tierra de Egipto, de bajo la mano de Faraón rey de Egipto, y temieron a dioses ajenos, </a:t>
            </a:r>
            <a:r>
              <a:rPr lang="es-ES_tradnl" sz="1200" b="1" i="0" kern="1200" baseline="30000" noProof="0" dirty="0">
                <a:solidFill>
                  <a:schemeClr val="tx1"/>
                </a:solidFill>
                <a:effectLst/>
                <a:highlight>
                  <a:srgbClr val="FFFF00"/>
                </a:highlight>
                <a:latin typeface="+mn-lt"/>
                <a:ea typeface="+mn-ea"/>
                <a:cs typeface="+mn-cs"/>
              </a:rPr>
              <a:t>8 </a:t>
            </a:r>
            <a:r>
              <a:rPr lang="es-ES_tradnl" sz="1200" b="0" i="0" kern="1200" noProof="0" dirty="0">
                <a:solidFill>
                  <a:schemeClr val="tx1"/>
                </a:solidFill>
                <a:effectLst/>
                <a:highlight>
                  <a:srgbClr val="FFFF00"/>
                </a:highlight>
                <a:latin typeface="+mn-lt"/>
                <a:ea typeface="+mn-ea"/>
                <a:cs typeface="+mn-cs"/>
              </a:rPr>
              <a:t>y anduvieron en los estatutos de las naciones que Jehová había lanzado de delante de los hijos de Israel, y en los estatutos que hicieron los reyes de Israel. </a:t>
            </a:r>
            <a:r>
              <a:rPr lang="es-ES_tradnl" sz="1200" b="1" i="0" kern="1200" baseline="30000" noProof="0" dirty="0">
                <a:solidFill>
                  <a:schemeClr val="tx1"/>
                </a:solidFill>
                <a:effectLst/>
                <a:highlight>
                  <a:srgbClr val="FFFF00"/>
                </a:highlight>
                <a:latin typeface="+mn-lt"/>
                <a:ea typeface="+mn-ea"/>
                <a:cs typeface="+mn-cs"/>
              </a:rPr>
              <a:t>9 </a:t>
            </a:r>
            <a:r>
              <a:rPr lang="es-ES_tradnl" sz="1200" b="0" i="0" kern="1200" noProof="0" dirty="0">
                <a:solidFill>
                  <a:schemeClr val="tx1"/>
                </a:solidFill>
                <a:effectLst/>
                <a:highlight>
                  <a:srgbClr val="FFFF00"/>
                </a:highlight>
                <a:latin typeface="+mn-lt"/>
                <a:ea typeface="+mn-ea"/>
                <a:cs typeface="+mn-cs"/>
              </a:rPr>
              <a:t>Y los hijos de Israel hicieron secretamente cosas no rectas contra Jehová su Dios, edificándose lugares altos en todas sus ciudades, desde las torres de las atalayas hasta las ciudades fortificadas, </a:t>
            </a:r>
            <a:r>
              <a:rPr lang="es-ES_tradnl" sz="1200" b="1" i="0" kern="1200" baseline="30000" noProof="0" dirty="0">
                <a:solidFill>
                  <a:schemeClr val="tx1"/>
                </a:solidFill>
                <a:effectLst/>
                <a:highlight>
                  <a:srgbClr val="FFFF00"/>
                </a:highlight>
                <a:latin typeface="+mn-lt"/>
                <a:ea typeface="+mn-ea"/>
                <a:cs typeface="+mn-cs"/>
              </a:rPr>
              <a:t>10 </a:t>
            </a:r>
            <a:r>
              <a:rPr lang="es-ES_tradnl" sz="1200" b="0" i="0" kern="1200" noProof="0" dirty="0">
                <a:solidFill>
                  <a:schemeClr val="tx1"/>
                </a:solidFill>
                <a:effectLst/>
                <a:highlight>
                  <a:srgbClr val="FFFF00"/>
                </a:highlight>
                <a:latin typeface="+mn-lt"/>
                <a:ea typeface="+mn-ea"/>
                <a:cs typeface="+mn-cs"/>
              </a:rPr>
              <a:t>y levantaron estatuas e imágenes de </a:t>
            </a:r>
            <a:r>
              <a:rPr lang="es-ES_tradnl" sz="1200" b="0" i="0" kern="1200" noProof="0" dirty="0" err="1">
                <a:solidFill>
                  <a:schemeClr val="tx1"/>
                </a:solidFill>
                <a:effectLst/>
                <a:highlight>
                  <a:srgbClr val="FFFF00"/>
                </a:highlight>
                <a:latin typeface="+mn-lt"/>
                <a:ea typeface="+mn-ea"/>
                <a:cs typeface="+mn-cs"/>
              </a:rPr>
              <a:t>Asera</a:t>
            </a:r>
            <a:r>
              <a:rPr lang="es-ES_tradnl" sz="1200" b="0" i="0" kern="1200" noProof="0" dirty="0">
                <a:solidFill>
                  <a:schemeClr val="tx1"/>
                </a:solidFill>
                <a:effectLst/>
                <a:highlight>
                  <a:srgbClr val="FFFF00"/>
                </a:highlight>
                <a:latin typeface="+mn-lt"/>
                <a:ea typeface="+mn-ea"/>
                <a:cs typeface="+mn-cs"/>
              </a:rPr>
              <a:t> en todo collado alto, y debajo de todo árbol frondoso, </a:t>
            </a:r>
            <a:r>
              <a:rPr lang="es-ES_tradnl" sz="1200" b="1" i="0" kern="1200" baseline="30000" noProof="0" dirty="0">
                <a:solidFill>
                  <a:schemeClr val="tx1"/>
                </a:solidFill>
                <a:effectLst/>
                <a:highlight>
                  <a:srgbClr val="FFFF00"/>
                </a:highlight>
                <a:latin typeface="+mn-lt"/>
                <a:ea typeface="+mn-ea"/>
                <a:cs typeface="+mn-cs"/>
              </a:rPr>
              <a:t>11 </a:t>
            </a:r>
            <a:r>
              <a:rPr lang="es-ES_tradnl" sz="1200" b="0" i="0" kern="1200" noProof="0" dirty="0">
                <a:solidFill>
                  <a:schemeClr val="tx1"/>
                </a:solidFill>
                <a:effectLst/>
                <a:highlight>
                  <a:srgbClr val="FFFF00"/>
                </a:highlight>
                <a:latin typeface="+mn-lt"/>
                <a:ea typeface="+mn-ea"/>
                <a:cs typeface="+mn-cs"/>
              </a:rPr>
              <a:t>y quemaron allí incienso en todos los lugares altos, a la manera de las naciones que Jehová había traspuesto de delante de ellos, e hicieron cosas muy malas para provocar a ira a Jehová. </a:t>
            </a:r>
            <a:r>
              <a:rPr lang="es-ES_tradnl" sz="1200" b="1" i="0" kern="1200" baseline="30000" noProof="0" dirty="0">
                <a:solidFill>
                  <a:schemeClr val="tx1"/>
                </a:solidFill>
                <a:effectLst/>
                <a:highlight>
                  <a:srgbClr val="FFFF00"/>
                </a:highlight>
                <a:latin typeface="+mn-lt"/>
                <a:ea typeface="+mn-ea"/>
                <a:cs typeface="+mn-cs"/>
              </a:rPr>
              <a:t>12 </a:t>
            </a:r>
            <a:r>
              <a:rPr lang="es-ES_tradnl" sz="1200" b="0" i="0" kern="1200" noProof="0" dirty="0">
                <a:solidFill>
                  <a:schemeClr val="tx1"/>
                </a:solidFill>
                <a:effectLst/>
                <a:highlight>
                  <a:srgbClr val="FFFF00"/>
                </a:highlight>
                <a:latin typeface="+mn-lt"/>
                <a:ea typeface="+mn-ea"/>
                <a:cs typeface="+mn-cs"/>
              </a:rPr>
              <a:t>Y servían a los ídolos, de los cuales Jehová les había dicho: Vosotros no habéis de hacer esto.</a:t>
            </a:r>
            <a:endParaRPr lang="es-ES_tradnl" b="0" i="0" noProof="0" dirty="0">
              <a:solidFill>
                <a:srgbClr val="000000"/>
              </a:solidFill>
              <a:effectLst/>
              <a:latin typeface="system-ui"/>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8411854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9.svg"/></Relationships>
</file>

<file path=ppt/slideLayouts/_rels/slideLayout1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sp>
        <p:nvSpPr>
          <p:cNvPr id="4" name="AutoShape 4">
            <a:extLst>
              <a:ext uri="{FF2B5EF4-FFF2-40B4-BE49-F238E27FC236}">
                <a16:creationId xmlns:a16="http://schemas.microsoft.com/office/drawing/2014/main" id="{FC5EBF3E-03B5-EB95-FBEA-381A2A7A609D}"/>
              </a:ext>
            </a:extLst>
          </p:cNvPr>
          <p:cNvSpPr/>
          <p:nvPr userDrawn="1"/>
        </p:nvSpPr>
        <p:spPr>
          <a:xfrm>
            <a:off x="7138368" y="6025913"/>
            <a:ext cx="10238836" cy="3204730"/>
          </a:xfrm>
          <a:prstGeom prst="rect">
            <a:avLst/>
          </a:prstGeom>
          <a:solidFill>
            <a:schemeClr val="bg1"/>
          </a:solidFill>
        </p:spPr>
        <p:txBody>
          <a:bodyPr/>
          <a:lstStyle/>
          <a:p>
            <a:endParaRPr lang="en-US"/>
          </a:p>
        </p:txBody>
      </p:sp>
      <p:pic>
        <p:nvPicPr>
          <p:cNvPr id="7" name="Picture 2">
            <a:extLst>
              <a:ext uri="{FF2B5EF4-FFF2-40B4-BE49-F238E27FC236}">
                <a16:creationId xmlns:a16="http://schemas.microsoft.com/office/drawing/2014/main" id="{A2376644-AB25-05E9-5BEC-99DD35760B7B}"/>
              </a:ext>
            </a:extLst>
          </p:cNvPr>
          <p:cNvPicPr>
            <a:picLocks noChangeAspect="1"/>
          </p:cNvPicPr>
          <p:nvPr userDrawn="1"/>
        </p:nvPicPr>
        <p:blipFill>
          <a:blip r:embed="rId2">
            <a:extLst>
              <a:ext uri="{28A0092B-C50C-407E-A947-70E740481C1C}">
                <a14:useLocalDpi xmlns:a14="http://schemas.microsoft.com/office/drawing/2010/main" val="0"/>
              </a:ext>
            </a:extLst>
          </a:blip>
          <a:srcRect l="237" t="38847" r="-237" b="15855"/>
          <a:stretch>
            <a:fillRect/>
          </a:stretch>
        </p:blipFill>
        <p:spPr>
          <a:xfrm>
            <a:off x="983391" y="1056357"/>
            <a:ext cx="16466409" cy="4969556"/>
          </a:xfrm>
          <a:prstGeom prst="rect">
            <a:avLst/>
          </a:prstGeom>
        </p:spPr>
      </p:pic>
      <p:sp>
        <p:nvSpPr>
          <p:cNvPr id="8" name="AutoShape 3">
            <a:extLst>
              <a:ext uri="{FF2B5EF4-FFF2-40B4-BE49-F238E27FC236}">
                <a16:creationId xmlns:a16="http://schemas.microsoft.com/office/drawing/2014/main" id="{249EFD03-2ABF-3524-7EBE-439D3D3AA6DA}"/>
              </a:ext>
            </a:extLst>
          </p:cNvPr>
          <p:cNvSpPr/>
          <p:nvPr userDrawn="1"/>
        </p:nvSpPr>
        <p:spPr>
          <a:xfrm>
            <a:off x="910796" y="6025913"/>
            <a:ext cx="6227572" cy="3204730"/>
          </a:xfrm>
          <a:prstGeom prst="rect">
            <a:avLst/>
          </a:prstGeom>
          <a:solidFill>
            <a:srgbClr val="83454D"/>
          </a:solidFill>
        </p:spPr>
        <p:txBody>
          <a:bodyPr/>
          <a:lstStyle/>
          <a:p>
            <a:endParaRPr lang="en-US" dirty="0"/>
          </a:p>
        </p:txBody>
      </p:sp>
      <p:sp>
        <p:nvSpPr>
          <p:cNvPr id="9" name="AutoShape 4">
            <a:extLst>
              <a:ext uri="{FF2B5EF4-FFF2-40B4-BE49-F238E27FC236}">
                <a16:creationId xmlns:a16="http://schemas.microsoft.com/office/drawing/2014/main" id="{B606C1A7-F631-1E20-B65B-C58888B98B7C}"/>
              </a:ext>
            </a:extLst>
          </p:cNvPr>
          <p:cNvSpPr/>
          <p:nvPr userDrawn="1"/>
        </p:nvSpPr>
        <p:spPr>
          <a:xfrm>
            <a:off x="7138368" y="6025913"/>
            <a:ext cx="10238836" cy="3204730"/>
          </a:xfrm>
          <a:prstGeom prst="rect">
            <a:avLst/>
          </a:prstGeom>
          <a:solidFill>
            <a:srgbClr val="83454D">
              <a:alpha val="35000"/>
            </a:srgbClr>
          </a:solidFill>
        </p:spPr>
        <p:txBody>
          <a:bodyPr/>
          <a:lstStyle/>
          <a:p>
            <a:endParaRPr lang="en-US"/>
          </a:p>
        </p:txBody>
      </p:sp>
      <p:sp>
        <p:nvSpPr>
          <p:cNvPr id="10" name="TextBox 7">
            <a:extLst>
              <a:ext uri="{FF2B5EF4-FFF2-40B4-BE49-F238E27FC236}">
                <a16:creationId xmlns:a16="http://schemas.microsoft.com/office/drawing/2014/main" id="{EA446E0E-066F-6E2E-AD24-A28A0FEB138E}"/>
              </a:ext>
            </a:extLst>
          </p:cNvPr>
          <p:cNvSpPr txBox="1"/>
          <p:nvPr userDrawn="1"/>
        </p:nvSpPr>
        <p:spPr>
          <a:xfrm>
            <a:off x="7482261" y="6414773"/>
            <a:ext cx="9417929" cy="2585323"/>
          </a:xfrm>
          <a:prstGeom prst="rect">
            <a:avLst/>
          </a:prstGeom>
        </p:spPr>
        <p:txBody>
          <a:bodyPr wrap="square" lIns="0" tIns="0" rIns="0" bIns="0" rtlCol="0" anchor="t">
            <a:spAutoFit/>
          </a:bodyPr>
          <a:lstStyle/>
          <a:p>
            <a:r>
              <a:rPr lang="es-ES_tradnl" sz="2800" i="1" noProof="0" dirty="0"/>
              <a:t>En términos generales, el libro de Josué narra muchas victorias sobrenaturales de Israel, mientras que el libro de los Jueces relata el ciclo de pecado y juicio de Israel. Estos dos libros muestran que el pueblo de Dios siempre ha tenido que lidiar con la pregunta de cómo ser Sus embajadores en un mundo lleno de maldad y pecado.</a:t>
            </a:r>
            <a:endParaRPr lang="es-ES_tradnl" sz="2800" noProof="0" dirty="0"/>
          </a:p>
        </p:txBody>
      </p:sp>
      <p:grpSp>
        <p:nvGrpSpPr>
          <p:cNvPr id="11" name="Group 10">
            <a:extLst>
              <a:ext uri="{FF2B5EF4-FFF2-40B4-BE49-F238E27FC236}">
                <a16:creationId xmlns:a16="http://schemas.microsoft.com/office/drawing/2014/main" id="{0B94DA6F-434A-10C6-E1D3-97403D33B284}"/>
              </a:ext>
            </a:extLst>
          </p:cNvPr>
          <p:cNvGrpSpPr/>
          <p:nvPr userDrawn="1"/>
        </p:nvGrpSpPr>
        <p:grpSpPr>
          <a:xfrm>
            <a:off x="1321250" y="6362700"/>
            <a:ext cx="5406665" cy="2579558"/>
            <a:chOff x="1157812" y="6756995"/>
            <a:chExt cx="5603348" cy="2579558"/>
          </a:xfrm>
        </p:grpSpPr>
        <p:sp>
          <p:nvSpPr>
            <p:cNvPr id="12" name="TextBox 6">
              <a:extLst>
                <a:ext uri="{FF2B5EF4-FFF2-40B4-BE49-F238E27FC236}">
                  <a16:creationId xmlns:a16="http://schemas.microsoft.com/office/drawing/2014/main" id="{03DE571C-82DD-493B-7C40-61AB4ECE9639}"/>
                </a:ext>
              </a:extLst>
            </p:cNvPr>
            <p:cNvSpPr txBox="1"/>
            <p:nvPr userDrawn="1"/>
          </p:nvSpPr>
          <p:spPr>
            <a:xfrm>
              <a:off x="1226793" y="6756995"/>
              <a:ext cx="5458540" cy="1468607"/>
            </a:xfrm>
            <a:prstGeom prst="rect">
              <a:avLst/>
            </a:prstGeom>
          </p:spPr>
          <p:txBody>
            <a:bodyPr wrap="square" lIns="0" tIns="0" rIns="0" bIns="0" rtlCol="0" anchor="t">
              <a:spAutoFit/>
            </a:bodyPr>
            <a:lstStyle/>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LA HISTORIA DE ISRAEL Y</a:t>
              </a:r>
            </a:p>
          </p:txBody>
        </p:sp>
        <p:sp>
          <p:nvSpPr>
            <p:cNvPr id="13" name="TextBox 6">
              <a:extLst>
                <a:ext uri="{FF2B5EF4-FFF2-40B4-BE49-F238E27FC236}">
                  <a16:creationId xmlns:a16="http://schemas.microsoft.com/office/drawing/2014/main" id="{D0B41C7E-93FB-F120-18C1-E1422B0A98FB}"/>
                </a:ext>
              </a:extLst>
            </p:cNvPr>
            <p:cNvSpPr txBox="1"/>
            <p:nvPr userDrawn="1"/>
          </p:nvSpPr>
          <p:spPr>
            <a:xfrm>
              <a:off x="1157812" y="8509595"/>
              <a:ext cx="5603348" cy="826958"/>
            </a:xfrm>
            <a:prstGeom prst="rect">
              <a:avLst/>
            </a:prstGeom>
          </p:spPr>
          <p:txBody>
            <a:bodyPr wrap="square" lIns="0" tIns="0" rIns="0" bIns="0" rtlCol="0" anchor="t">
              <a:spAutoFit/>
            </a:bodyPr>
            <a:lstStyle/>
            <a:p>
              <a:pPr>
                <a:lnSpc>
                  <a:spcPts val="5880"/>
                </a:lnSpc>
              </a:pPr>
              <a:r>
                <a:rPr lang="en-US" sz="88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JUDÁ</a:t>
              </a:r>
            </a:p>
          </p:txBody>
        </p:sp>
      </p:grpSp>
      <p:sp>
        <p:nvSpPr>
          <p:cNvPr id="14" name="TextBox 8">
            <a:extLst>
              <a:ext uri="{FF2B5EF4-FFF2-40B4-BE49-F238E27FC236}">
                <a16:creationId xmlns:a16="http://schemas.microsoft.com/office/drawing/2014/main" id="{9DA013EB-C022-F6FB-CFF3-D90A886D4BEC}"/>
              </a:ext>
            </a:extLst>
          </p:cNvPr>
          <p:cNvSpPr txBox="1"/>
          <p:nvPr userDrawn="1"/>
        </p:nvSpPr>
        <p:spPr>
          <a:xfrm>
            <a:off x="910796" y="9576152"/>
            <a:ext cx="7471204" cy="315664"/>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TOMO 13, UNIDAD 1, SEPTIEMBRE 2026 A FEBRERO 2027</a:t>
            </a:r>
          </a:p>
        </p:txBody>
      </p:sp>
      <p:pic>
        <p:nvPicPr>
          <p:cNvPr id="15" name="Picture 14">
            <a:extLst>
              <a:ext uri="{FF2B5EF4-FFF2-40B4-BE49-F238E27FC236}">
                <a16:creationId xmlns:a16="http://schemas.microsoft.com/office/drawing/2014/main" id="{AC8430C7-9501-286B-C96E-0D3F7E9010A6}"/>
              </a:ext>
            </a:extLst>
          </p:cNvPr>
          <p:cNvPicPr>
            <a:picLocks noChangeAspect="1"/>
          </p:cNvPicPr>
          <p:nvPr userDrawn="1"/>
        </p:nvPicPr>
        <p:blipFill>
          <a:blip r:embed="rId3"/>
          <a:srcRect/>
          <a:stretch/>
        </p:blipFill>
        <p:spPr>
          <a:xfrm>
            <a:off x="16124042" y="1409700"/>
            <a:ext cx="905435" cy="9144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83454D"/>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83454D">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83454D">
                <a:alpha val="81961"/>
              </a:srgbClr>
            </a:solidFill>
          </p:spPr>
          <p:txBody>
            <a:bodyPr/>
            <a:lstStyle/>
            <a:p>
              <a:endParaRPr lang="en-US"/>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txBody>
            <a:bodyPr/>
            <a:lstStyle/>
            <a:p>
              <a:endParaRPr lang="en-US"/>
            </a:p>
          </p:txBody>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a:fillRect/>
            </a:stretch>
          </p:blipFill>
          <p:spPr>
            <a:xfrm>
              <a:off x="1010257" y="2386559"/>
              <a:ext cx="2017694" cy="1573259"/>
            </a:xfrm>
            <a:prstGeom prst="rect">
              <a:avLst/>
            </a:prstGeom>
          </p:spPr>
        </p:pic>
      </p:grpSp>
      <p:sp>
        <p:nvSpPr>
          <p:cNvPr id="2" name="TextBox 1">
            <a:extLst>
              <a:ext uri="{FF2B5EF4-FFF2-40B4-BE49-F238E27FC236}">
                <a16:creationId xmlns:a16="http://schemas.microsoft.com/office/drawing/2014/main" id="{55AF23C3-C06A-05AF-C0D7-D3EEA9505725}"/>
              </a:ext>
            </a:extLst>
          </p:cNvPr>
          <p:cNvSpPr txBox="1"/>
          <p:nvPr userDrawn="1"/>
        </p:nvSpPr>
        <p:spPr>
          <a:xfrm>
            <a:off x="2837554" y="5042087"/>
            <a:ext cx="3127777" cy="833754"/>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VERSÍCULO CLAVE</a:t>
            </a:r>
          </a:p>
          <a:p>
            <a:pPr algn="ctr">
              <a:lnSpc>
                <a:spcPts val="3359"/>
              </a:lnSpc>
            </a:pPr>
            <a:r>
              <a:rPr lang="es-ES_tradnl" sz="2400" noProof="1">
                <a:solidFill>
                  <a:srgbClr val="FFFFFF"/>
                </a:solidFill>
                <a:latin typeface="Franklin Gothic Medium" panose="020B0603020102020204" pitchFamily="34" charset="0"/>
              </a:rPr>
              <a:t>2 Reyes 17:18</a:t>
            </a:r>
          </a:p>
        </p:txBody>
      </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BEBA8EAE-BF5A-486C-A8C5-ECC9F3942E4B}">
                <a14:imgProps xmlns:a14="http://schemas.microsoft.com/office/drawing/2010/main">
                  <a14:imgLayer r:embed="rId3">
                    <a14:imgEffect>
                      <a14:saturation sat="55000"/>
                    </a14:imgEffect>
                  </a14:imgLayer>
                </a14:imgProps>
              </a:ext>
              <a:ext uri="{28A0092B-C50C-407E-A947-70E740481C1C}">
                <a14:useLocalDpi xmlns:a14="http://schemas.microsoft.com/office/drawing/2010/main" val="0"/>
              </a:ext>
            </a:extLst>
          </a:blip>
          <a:srcRect l="2818" r="31474"/>
          <a:stretch>
            <a:fillRect/>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3454D"/>
          </a:solidFill>
        </p:spPr>
        <p:txBody>
          <a:bodyPr/>
          <a:lstStyle/>
          <a:p>
            <a:endParaRPr lang="en-US"/>
          </a:p>
        </p:txBody>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086224"/>
            <a:ext cx="8115300" cy="1538883"/>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OSEAS: EL ÚLTIMO REY DE ISRAEL</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5739" t="5" r="32379" b="-5"/>
          <a:stretch>
            <a:fillRect/>
          </a:stretch>
        </p:blipFill>
        <p:spPr>
          <a:xfrm>
            <a:off x="1066800"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3454D"/>
          </a:solidFill>
        </p:spPr>
        <p:txBody>
          <a:bodyPr/>
          <a:lstStyle/>
          <a:p>
            <a:endParaRPr lang="en-US"/>
          </a:p>
        </p:txBody>
      </p:sp>
      <p:sp>
        <p:nvSpPr>
          <p:cNvPr id="2" name="TextBox 4">
            <a:extLst>
              <a:ext uri="{FF2B5EF4-FFF2-40B4-BE49-F238E27FC236}">
                <a16:creationId xmlns:a16="http://schemas.microsoft.com/office/drawing/2014/main" id="{3A31D424-BB70-4637-4E55-1FDED185A759}"/>
              </a:ext>
            </a:extLst>
          </p:cNvPr>
          <p:cNvSpPr txBox="1"/>
          <p:nvPr userDrawn="1"/>
        </p:nvSpPr>
        <p:spPr>
          <a:xfrm>
            <a:off x="9067800" y="3055446"/>
            <a:ext cx="7848600" cy="1538883"/>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QUÉ PROVOCÓ </a:t>
            </a:r>
            <a:br>
              <a:rPr lang="en-US" sz="5400" dirty="0">
                <a:solidFill>
                  <a:srgbClr val="FFFFFF"/>
                </a:solidFill>
                <a:latin typeface="Franklin Gothic Medium" panose="020B0603020102020204" pitchFamily="34" charset="0"/>
              </a:rPr>
            </a:br>
            <a:r>
              <a:rPr lang="en-US" sz="5400" dirty="0">
                <a:solidFill>
                  <a:srgbClr val="FFFFFF"/>
                </a:solidFill>
                <a:latin typeface="Franklin Gothic Medium" panose="020B0603020102020204" pitchFamily="34" charset="0"/>
              </a:rPr>
              <a:t>LA CAÍDA DE ISRAEL</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2911" r="12911"/>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83454D"/>
          </a:solidFill>
        </p:spPr>
        <p:txBody>
          <a:bodyPr/>
          <a:lstStyle/>
          <a:p>
            <a:endParaRPr lang="en-US"/>
          </a:p>
        </p:txBody>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036968"/>
            <a:ext cx="7648575" cy="1538883"/>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LA IDOLATRÍA </a:t>
            </a:r>
            <a:r>
              <a:rPr lang="en-US" sz="5400" cap="all" baseline="0" dirty="0" err="1">
                <a:solidFill>
                  <a:srgbClr val="FFFFFF"/>
                </a:solidFill>
                <a:latin typeface="Franklin Gothic Medium" panose="020B0603020102020204" pitchFamily="34" charset="0"/>
              </a:rPr>
              <a:t>CONTINuA</a:t>
            </a:r>
            <a:r>
              <a:rPr lang="en-US" sz="5400" cap="all" baseline="0" dirty="0">
                <a:solidFill>
                  <a:srgbClr val="FFFFFF"/>
                </a:solidFill>
                <a:latin typeface="Franklin Gothic Medium" panose="020B0603020102020204" pitchFamily="34" charset="0"/>
              </a:rPr>
              <a:t> EN ISRAEL</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B5E9105-1318-8D6F-3E4D-769B6BFFFF8E}"/>
              </a:ext>
            </a:extLst>
          </p:cNvPr>
          <p:cNvPicPr>
            <a:picLocks noChangeAspect="1"/>
          </p:cNvPicPr>
          <p:nvPr userDrawn="1"/>
        </p:nvPicPr>
        <p:blipFill>
          <a:blip r:embed="rId2">
            <a:extLst>
              <a:ext uri="{28A0092B-C50C-407E-A947-70E740481C1C}">
                <a14:useLocalDpi xmlns:a14="http://schemas.microsoft.com/office/drawing/2010/main" val="0"/>
              </a:ext>
            </a:extLst>
          </a:blip>
          <a:srcRect l="18021" r="18021"/>
          <a:stretch/>
        </p:blipFill>
        <p:spPr>
          <a:xfrm>
            <a:off x="9113367" y="0"/>
            <a:ext cx="9174633" cy="95631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83454D"/>
          </a:solidFill>
        </p:spPr>
        <p:txBody>
          <a:bodyPr/>
          <a:lstStyle/>
          <a:p>
            <a:endParaRPr lang="en-US" dirty="0"/>
          </a:p>
        </p:txBody>
      </p:sp>
      <p:sp>
        <p:nvSpPr>
          <p:cNvPr id="2" name="TextBox 1">
            <a:extLst>
              <a:ext uri="{FF2B5EF4-FFF2-40B4-BE49-F238E27FC236}">
                <a16:creationId xmlns:a16="http://schemas.microsoft.com/office/drawing/2014/main" id="{7B00DC18-D16F-69C5-1285-DEBE504EADBF}"/>
              </a:ext>
            </a:extLst>
          </p:cNvPr>
          <p:cNvSpPr txBox="1"/>
          <p:nvPr userDrawn="1"/>
        </p:nvSpPr>
        <p:spPr>
          <a:xfrm>
            <a:off x="762000" y="1579731"/>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EL MINISTERIO EN ACCIÓN</a:t>
            </a:r>
          </a:p>
        </p:txBody>
      </p:sp>
    </p:spTree>
    <p:extLst>
      <p:ext uri="{BB962C8B-B14F-4D97-AF65-F5344CB8AC3E}">
        <p14:creationId xmlns:p14="http://schemas.microsoft.com/office/powerpoint/2010/main" val="1263264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
        <p:nvSpPr>
          <p:cNvPr id="6" name="TextBox 5">
            <a:extLst>
              <a:ext uri="{FF2B5EF4-FFF2-40B4-BE49-F238E27FC236}">
                <a16:creationId xmlns:a16="http://schemas.microsoft.com/office/drawing/2014/main" id="{8A7C2ADB-8EFC-7D58-16CD-9B8C96D26129}"/>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LA PRÓXIMA SEMANA</a:t>
            </a:r>
            <a:endParaRPr lang="en-US" sz="5500" dirty="0">
              <a:solidFill>
                <a:schemeClr val="bg1">
                  <a:lumMod val="95000"/>
                </a:schemeClr>
              </a:solidFill>
            </a:endParaRPr>
          </a:p>
        </p:txBody>
      </p:sp>
    </p:spTree>
    <p:extLst>
      <p:ext uri="{BB962C8B-B14F-4D97-AF65-F5344CB8AC3E}">
        <p14:creationId xmlns:p14="http://schemas.microsoft.com/office/powerpoint/2010/main" val="12433318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83454D"/>
          </a:solidFill>
          <a:ln>
            <a:noFill/>
          </a:ln>
        </p:spPr>
        <p:txBody>
          <a:bodyPr/>
          <a:lstStyle/>
          <a:p>
            <a:endParaRPr lang="en-US"/>
          </a:p>
        </p:txBody>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
        <p:nvSpPr>
          <p:cNvPr id="6" name="TextBox 5">
            <a:extLst>
              <a:ext uri="{FF2B5EF4-FFF2-40B4-BE49-F238E27FC236}">
                <a16:creationId xmlns:a16="http://schemas.microsoft.com/office/drawing/2014/main" id="{2ABED967-CAF6-875B-5D6A-BD12946E426A}"/>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PARTICIPACIÓN</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4598382-94B8-C75D-8287-299E196E580C}"/>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10" name="Group 9">
            <a:extLst>
              <a:ext uri="{FF2B5EF4-FFF2-40B4-BE49-F238E27FC236}">
                <a16:creationId xmlns:a16="http://schemas.microsoft.com/office/drawing/2014/main" id="{BF2924DB-1693-2FD7-68B9-B783340EB2A1}"/>
              </a:ext>
            </a:extLst>
          </p:cNvPr>
          <p:cNvGrpSpPr/>
          <p:nvPr userDrawn="1"/>
        </p:nvGrpSpPr>
        <p:grpSpPr>
          <a:xfrm>
            <a:off x="9332443" y="2253309"/>
            <a:ext cx="8955558" cy="5780383"/>
            <a:chOff x="0" y="0"/>
            <a:chExt cx="3034592" cy="1955339"/>
          </a:xfrm>
        </p:grpSpPr>
        <p:sp>
          <p:nvSpPr>
            <p:cNvPr id="11" name="Freeform 10">
              <a:extLst>
                <a:ext uri="{FF2B5EF4-FFF2-40B4-BE49-F238E27FC236}">
                  <a16:creationId xmlns:a16="http://schemas.microsoft.com/office/drawing/2014/main" id="{9FBC681C-7D8C-472B-306C-4CF40AFF5B75}"/>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n-US"/>
            </a:p>
          </p:txBody>
        </p:sp>
      </p:grpSp>
      <p:grpSp>
        <p:nvGrpSpPr>
          <p:cNvPr id="12" name="Group 11">
            <a:extLst>
              <a:ext uri="{FF2B5EF4-FFF2-40B4-BE49-F238E27FC236}">
                <a16:creationId xmlns:a16="http://schemas.microsoft.com/office/drawing/2014/main" id="{6E90FD00-0038-E0E7-1CB0-55A45CD4307C}"/>
              </a:ext>
            </a:extLst>
          </p:cNvPr>
          <p:cNvGrpSpPr/>
          <p:nvPr userDrawn="1"/>
        </p:nvGrpSpPr>
        <p:grpSpPr>
          <a:xfrm>
            <a:off x="9702445" y="2598378"/>
            <a:ext cx="8600872" cy="2683852"/>
            <a:chOff x="0" y="-28575"/>
            <a:chExt cx="11943440" cy="3578470"/>
          </a:xfrm>
        </p:grpSpPr>
        <p:sp>
          <p:nvSpPr>
            <p:cNvPr id="13" name="TextBox 12">
              <a:extLst>
                <a:ext uri="{FF2B5EF4-FFF2-40B4-BE49-F238E27FC236}">
                  <a16:creationId xmlns:a16="http://schemas.microsoft.com/office/drawing/2014/main" id="{984C1D35-B9F5-B7A4-8642-17ABDBFBEA00}"/>
                </a:ext>
              </a:extLst>
            </p:cNvPr>
            <p:cNvSpPr txBox="1"/>
            <p:nvPr/>
          </p:nvSpPr>
          <p:spPr>
            <a:xfrm>
              <a:off x="0" y="-28575"/>
              <a:ext cx="9119780" cy="217940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2026 by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All rights reserved. </a:t>
              </a:r>
            </a:p>
          </p:txBody>
        </p:sp>
        <p:sp>
          <p:nvSpPr>
            <p:cNvPr id="14" name="AutoShape 7">
              <a:extLst>
                <a:ext uri="{FF2B5EF4-FFF2-40B4-BE49-F238E27FC236}">
                  <a16:creationId xmlns:a16="http://schemas.microsoft.com/office/drawing/2014/main" id="{786BC776-1E24-540C-DB30-A02C145ACD6C}"/>
                </a:ext>
              </a:extLst>
            </p:cNvPr>
            <p:cNvSpPr/>
            <p:nvPr/>
          </p:nvSpPr>
          <p:spPr>
            <a:xfrm>
              <a:off x="0" y="2671418"/>
              <a:ext cx="11943440" cy="85344"/>
            </a:xfrm>
            <a:prstGeom prst="rect">
              <a:avLst/>
            </a:prstGeom>
            <a:solidFill>
              <a:srgbClr val="83454D"/>
            </a:solidFill>
          </p:spPr>
          <p:txBody>
            <a:bodyPr/>
            <a:lstStyle/>
            <a:p>
              <a:endParaRPr lang="en-US" dirty="0"/>
            </a:p>
          </p:txBody>
        </p:sp>
        <p:sp>
          <p:nvSpPr>
            <p:cNvPr id="15" name="TextBox 14">
              <a:extLst>
                <a:ext uri="{FF2B5EF4-FFF2-40B4-BE49-F238E27FC236}">
                  <a16:creationId xmlns:a16="http://schemas.microsoft.com/office/drawing/2014/main" id="{FB8BEB5A-10DC-9FE3-B81F-D299CB83CE08}"/>
                </a:ext>
              </a:extLst>
            </p:cNvPr>
            <p:cNvSpPr txBox="1"/>
            <p:nvPr/>
          </p:nvSpPr>
          <p:spPr>
            <a:xfrm>
              <a:off x="0" y="3238612"/>
              <a:ext cx="9119780" cy="311283"/>
            </a:xfrm>
            <a:prstGeom prst="rect">
              <a:avLst/>
            </a:prstGeom>
          </p:spPr>
          <p:txBody>
            <a:bodyPr lIns="0" tIns="0" rIns="0" bIns="0" rtlCol="0" anchor="t">
              <a:spAutoFit/>
            </a:bodyPr>
            <a:lstStyle/>
            <a:p>
              <a:pPr>
                <a:lnSpc>
                  <a:spcPts val="1919"/>
                </a:lnSpc>
              </a:pPr>
              <a:endParaRPr lang="en-US" sz="1499" spc="97" dirty="0">
                <a:solidFill>
                  <a:srgbClr val="FFFFFF"/>
                </a:solidFill>
                <a:latin typeface="Corbel" panose="020B0503020204020204" pitchFamily="34" charset="0"/>
              </a:endParaRPr>
            </a:p>
          </p:txBody>
        </p:sp>
      </p:grpSp>
      <p:pic>
        <p:nvPicPr>
          <p:cNvPr id="16" name="Picture 15">
            <a:extLst>
              <a:ext uri="{FF2B5EF4-FFF2-40B4-BE49-F238E27FC236}">
                <a16:creationId xmlns:a16="http://schemas.microsoft.com/office/drawing/2014/main" id="{DB490C11-FEC4-FBDF-2BCC-EEA7038ED338}"/>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17" name="Group 16">
            <a:extLst>
              <a:ext uri="{FF2B5EF4-FFF2-40B4-BE49-F238E27FC236}">
                <a16:creationId xmlns:a16="http://schemas.microsoft.com/office/drawing/2014/main" id="{A25AD2C3-978C-F587-29CD-CE92FE8B4D6E}"/>
              </a:ext>
            </a:extLst>
          </p:cNvPr>
          <p:cNvGrpSpPr/>
          <p:nvPr userDrawn="1"/>
        </p:nvGrpSpPr>
        <p:grpSpPr>
          <a:xfrm>
            <a:off x="8229600" y="2267596"/>
            <a:ext cx="10025064" cy="5780383"/>
            <a:chOff x="14524" y="4833"/>
            <a:chExt cx="3034592" cy="1955339"/>
          </a:xfrm>
        </p:grpSpPr>
        <p:sp>
          <p:nvSpPr>
            <p:cNvPr id="18" name="Freeform 17">
              <a:extLst>
                <a:ext uri="{FF2B5EF4-FFF2-40B4-BE49-F238E27FC236}">
                  <a16:creationId xmlns:a16="http://schemas.microsoft.com/office/drawing/2014/main" id="{C968753E-7B9D-4A61-DE9B-5D6990E77D0B}"/>
                </a:ext>
              </a:extLst>
            </p:cNvPr>
            <p:cNvSpPr/>
            <p:nvPr/>
          </p:nvSpPr>
          <p:spPr>
            <a:xfrm>
              <a:off x="14524" y="4833"/>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n-US" dirty="0"/>
            </a:p>
          </p:txBody>
        </p:sp>
      </p:grpSp>
      <p:sp>
        <p:nvSpPr>
          <p:cNvPr id="19" name="AutoShape 7">
            <a:extLst>
              <a:ext uri="{FF2B5EF4-FFF2-40B4-BE49-F238E27FC236}">
                <a16:creationId xmlns:a16="http://schemas.microsoft.com/office/drawing/2014/main" id="{3D8C4BC6-3B1D-CDC0-9B11-A34EC1F92DBF}"/>
              </a:ext>
            </a:extLst>
          </p:cNvPr>
          <p:cNvSpPr/>
          <p:nvPr userDrawn="1"/>
        </p:nvSpPr>
        <p:spPr>
          <a:xfrm flipV="1">
            <a:off x="8839200" y="4687381"/>
            <a:ext cx="9464117" cy="109668"/>
          </a:xfrm>
          <a:prstGeom prst="rect">
            <a:avLst/>
          </a:prstGeom>
          <a:solidFill>
            <a:srgbClr val="83454D"/>
          </a:solidFill>
        </p:spPr>
        <p:txBody>
          <a:bodyPr/>
          <a:lstStyle/>
          <a:p>
            <a:endParaRPr lang="en-US"/>
          </a:p>
        </p:txBody>
      </p:sp>
      <p:sp>
        <p:nvSpPr>
          <p:cNvPr id="20" name="TextBox 19">
            <a:extLst>
              <a:ext uri="{FF2B5EF4-FFF2-40B4-BE49-F238E27FC236}">
                <a16:creationId xmlns:a16="http://schemas.microsoft.com/office/drawing/2014/main" id="{85BD0CA6-666E-39EB-7FAE-5807A097A591}"/>
              </a:ext>
            </a:extLst>
          </p:cNvPr>
          <p:cNvSpPr txBox="1"/>
          <p:nvPr userDrawn="1"/>
        </p:nvSpPr>
        <p:spPr>
          <a:xfrm>
            <a:off x="8896350" y="2675004"/>
            <a:ext cx="9474200" cy="1714637"/>
          </a:xfrm>
          <a:prstGeom prst="rect">
            <a:avLst/>
          </a:prstGeom>
          <a:noFill/>
        </p:spPr>
        <p:txBody>
          <a:bodyPr wrap="square">
            <a:spAutoFit/>
          </a:bodyPr>
          <a:lstStyle/>
          <a:p>
            <a:pPr>
              <a:lnSpc>
                <a:spcPts val="3328"/>
              </a:lnSpc>
            </a:pPr>
            <a:r>
              <a:rPr lang="en-US" sz="1800" spc="169" dirty="0">
                <a:solidFill>
                  <a:srgbClr val="FFFFFF"/>
                </a:solidFill>
                <a:latin typeface="Franklin Gothic Medium" panose="020B0603020102020204" pitchFamily="34" charset="0"/>
              </a:rPr>
              <a:t>© 2026 </a:t>
            </a:r>
            <a:r>
              <a:rPr lang="es-ES_tradnl" sz="1800" spc="169" noProof="1">
                <a:solidFill>
                  <a:srgbClr val="FFFFFF"/>
                </a:solidFill>
                <a:latin typeface="Franklin Gothic Medium" panose="020B0603020102020204" pitchFamily="34" charset="0"/>
              </a:rPr>
              <a:t>por</a:t>
            </a:r>
            <a:r>
              <a:rPr lang="en-US" sz="1800" spc="169" dirty="0">
                <a:solidFill>
                  <a:srgbClr val="FFFFFF"/>
                </a:solidFill>
                <a:latin typeface="Franklin Gothic Medium" panose="020B0603020102020204" pitchFamily="34" charset="0"/>
              </a:rPr>
              <a:t> Gospel Publishing House</a:t>
            </a:r>
          </a:p>
          <a:p>
            <a:pPr>
              <a:lnSpc>
                <a:spcPts val="3328"/>
              </a:lnSpc>
            </a:pPr>
            <a:r>
              <a:rPr lang="en-US" sz="1800" spc="169" dirty="0">
                <a:solidFill>
                  <a:srgbClr val="FFFFFF"/>
                </a:solidFill>
                <a:latin typeface="Franklin Gothic Medium" panose="020B0603020102020204" pitchFamily="34" charset="0"/>
              </a:rPr>
              <a:t>1445 N. Boonville Ave.</a:t>
            </a:r>
            <a:br>
              <a:rPr lang="en-US" sz="1800" spc="169" dirty="0">
                <a:solidFill>
                  <a:srgbClr val="FFFFFF"/>
                </a:solidFill>
                <a:latin typeface="Franklin Gothic Medium" panose="020B0603020102020204" pitchFamily="34" charset="0"/>
              </a:rPr>
            </a:br>
            <a:r>
              <a:rPr lang="en-US" sz="1800" spc="104" dirty="0">
                <a:solidFill>
                  <a:srgbClr val="FFFFFF"/>
                </a:solidFill>
                <a:latin typeface="Franklin Gothic Medium" panose="020B0603020102020204" pitchFamily="34" charset="0"/>
              </a:rPr>
              <a:t>Springfield, MO 65802</a:t>
            </a:r>
          </a:p>
          <a:p>
            <a:pPr>
              <a:lnSpc>
                <a:spcPts val="3328"/>
              </a:lnSpc>
            </a:pPr>
            <a:r>
              <a:rPr lang="es-ES_tradnl" sz="1200" b="0" i="1" spc="104" noProof="1">
                <a:solidFill>
                  <a:srgbClr val="FFFFFF"/>
                </a:solidFill>
                <a:latin typeface="Franklin Gothic Medium" panose="020B0603020102020204" pitchFamily="34" charset="0"/>
              </a:rPr>
              <a:t>Todos los derechos reservados.</a:t>
            </a:r>
          </a:p>
        </p:txBody>
      </p:sp>
      <p:sp>
        <p:nvSpPr>
          <p:cNvPr id="21" name="TextBox 20">
            <a:extLst>
              <a:ext uri="{FF2B5EF4-FFF2-40B4-BE49-F238E27FC236}">
                <a16:creationId xmlns:a16="http://schemas.microsoft.com/office/drawing/2014/main" id="{2679E82A-290F-3A14-D028-F58410EE1164}"/>
              </a:ext>
            </a:extLst>
          </p:cNvPr>
          <p:cNvSpPr txBox="1"/>
          <p:nvPr userDrawn="1"/>
        </p:nvSpPr>
        <p:spPr>
          <a:xfrm>
            <a:off x="8839200" y="5187861"/>
            <a:ext cx="8305800" cy="2241639"/>
          </a:xfrm>
          <a:prstGeom prst="rect">
            <a:avLst/>
          </a:prstGeom>
          <a:noFill/>
        </p:spPr>
        <p:txBody>
          <a:bodyPr wrap="square">
            <a:spAutoFit/>
          </a:bodyPr>
          <a:lstStyle/>
          <a:p>
            <a:pPr>
              <a:lnSpc>
                <a:spcPts val="1919"/>
              </a:lnSpc>
            </a:pPr>
            <a:r>
              <a:rPr lang="es-ES_tradnl" sz="1800" spc="97" noProof="0" dirty="0">
                <a:solidFill>
                  <a:srgbClr val="FFFFFF"/>
                </a:solidFill>
                <a:latin typeface="Corbel" panose="020B0503020204020204" pitchFamily="34" charset="0"/>
              </a:rPr>
              <a:t>Las fotografías son propiedad de </a:t>
            </a:r>
            <a:r>
              <a:rPr lang="en-US" sz="1800" spc="97" dirty="0">
                <a:solidFill>
                  <a:srgbClr val="FFFFFF"/>
                </a:solidFill>
                <a:latin typeface="Corbel" panose="020B0503020204020204" pitchFamily="34" charset="0"/>
              </a:rPr>
              <a:t>GPH y Getty Images.</a:t>
            </a:r>
          </a:p>
          <a:p>
            <a:pPr>
              <a:lnSpc>
                <a:spcPts val="1919"/>
              </a:lnSpc>
            </a:pPr>
            <a:endParaRPr lang="en-US" sz="1800" spc="97" dirty="0">
              <a:solidFill>
                <a:srgbClr val="FFFFFF"/>
              </a:solidFill>
              <a:latin typeface="Corbel" panose="020B0503020204020204" pitchFamily="34" charset="0"/>
            </a:endParaRPr>
          </a:p>
          <a:p>
            <a:r>
              <a:rPr lang="es-ES_tradnl" sz="1800" noProof="0" dirty="0">
                <a:solidFill>
                  <a:schemeClr val="bg1"/>
                </a:solidFill>
                <a:effectLst/>
                <a:latin typeface="Minion Pro"/>
              </a:rPr>
              <a:t>El Texto Bíblico ha sido tomado de la versión Reina-Valera © 1960 Sociedades Bíblicas en América Latina; © renovado 1988 Sociedades Bíblicas Unidas. Utilizado con permiso.</a:t>
            </a:r>
          </a:p>
          <a:p>
            <a:endParaRPr lang="es-ES_tradnl" sz="1800" noProof="0" dirty="0">
              <a:solidFill>
                <a:schemeClr val="bg1"/>
              </a:solidFill>
              <a:effectLst/>
              <a:latin typeface="Minion Pro"/>
            </a:endParaRPr>
          </a:p>
          <a:p>
            <a:r>
              <a:rPr lang="es-ES_tradnl" sz="1800" noProof="0" dirty="0">
                <a:solidFill>
                  <a:schemeClr val="bg1"/>
                </a:solidFill>
                <a:effectLst/>
                <a:latin typeface="Minion Pro"/>
              </a:rPr>
              <a:t>El texto bíblico indicado con «</a:t>
            </a:r>
            <a:r>
              <a:rPr lang="es-ES_tradnl" sz="1800" cap="small" baseline="0" noProof="0" dirty="0" err="1">
                <a:solidFill>
                  <a:schemeClr val="bg1"/>
                </a:solidFill>
                <a:effectLst/>
                <a:latin typeface="Minion Pro"/>
              </a:rPr>
              <a:t>ntv</a:t>
            </a:r>
            <a:r>
              <a:rPr lang="es-ES_tradnl" sz="1800" noProof="0" dirty="0">
                <a:solidFill>
                  <a:schemeClr val="bg1"/>
                </a:solidFill>
                <a:effectLst/>
                <a:latin typeface="Minion Pro"/>
              </a:rPr>
              <a:t>» ha sido tomado de la Santa Biblia, Nueva Traducción Viviente, copyright © 2010. Usadas con permiso de Tyndale House </a:t>
            </a:r>
            <a:r>
              <a:rPr lang="en-US" sz="1800" noProof="1">
                <a:solidFill>
                  <a:schemeClr val="bg1"/>
                </a:solidFill>
                <a:effectLst/>
                <a:latin typeface="Minion Pro"/>
              </a:rPr>
              <a:t>Publishers, Carol Stream, Illinois</a:t>
            </a:r>
            <a:r>
              <a:rPr lang="es-ES_tradnl" sz="1800" noProof="0" dirty="0">
                <a:solidFill>
                  <a:schemeClr val="bg1"/>
                </a:solidFill>
                <a:effectLst/>
                <a:latin typeface="Minion Pro"/>
              </a:rPr>
              <a:t> 60188. Todos los derechos reservados.</a:t>
            </a:r>
          </a:p>
        </p:txBody>
      </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73A8568-D422-0711-6B9C-0B94EBDFBFDE}"/>
              </a:ext>
            </a:extLst>
          </p:cNvPr>
          <p:cNvPicPr>
            <a:picLocks noChangeAspect="1"/>
          </p:cNvPicPr>
          <p:nvPr userDrawn="1"/>
        </p:nvPicPr>
        <p:blipFill>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7" name="TextBox 5">
            <a:extLst>
              <a:ext uri="{FF2B5EF4-FFF2-40B4-BE49-F238E27FC236}">
                <a16:creationId xmlns:a16="http://schemas.microsoft.com/office/drawing/2014/main" id="{9A9B059B-E755-4B29-1E9C-5AD9C79D2A83}"/>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8" name="AutoShape 7">
            <a:extLst>
              <a:ext uri="{FF2B5EF4-FFF2-40B4-BE49-F238E27FC236}">
                <a16:creationId xmlns:a16="http://schemas.microsoft.com/office/drawing/2014/main" id="{A9639119-2688-0B87-9DD5-311C41A6097A}"/>
              </a:ext>
            </a:extLst>
          </p:cNvPr>
          <p:cNvSpPr/>
          <p:nvPr userDrawn="1"/>
        </p:nvSpPr>
        <p:spPr>
          <a:xfrm>
            <a:off x="9687128" y="5600700"/>
            <a:ext cx="8600872" cy="62928"/>
          </a:xfrm>
          <a:prstGeom prst="rect">
            <a:avLst/>
          </a:prstGeom>
          <a:solidFill>
            <a:srgbClr val="83454D"/>
          </a:solidFill>
          <a:ln>
            <a:noFill/>
          </a:ln>
        </p:spPr>
        <p:txBody>
          <a:bodyPr/>
          <a:lstStyle/>
          <a:p>
            <a:endParaRPr lang="en-US"/>
          </a:p>
        </p:txBody>
      </p:sp>
      <p:sp>
        <p:nvSpPr>
          <p:cNvPr id="9" name="AutoShape 4">
            <a:extLst>
              <a:ext uri="{FF2B5EF4-FFF2-40B4-BE49-F238E27FC236}">
                <a16:creationId xmlns:a16="http://schemas.microsoft.com/office/drawing/2014/main" id="{C53910F7-92A4-B9F6-C059-CFCAE3CBD4CB}"/>
              </a:ext>
            </a:extLst>
          </p:cNvPr>
          <p:cNvSpPr/>
          <p:nvPr userDrawn="1"/>
        </p:nvSpPr>
        <p:spPr>
          <a:xfrm>
            <a:off x="8001000" y="1181100"/>
            <a:ext cx="10287000" cy="1899077"/>
          </a:xfrm>
          <a:prstGeom prst="rect">
            <a:avLst/>
          </a:prstGeom>
          <a:solidFill>
            <a:srgbClr val="83454D"/>
          </a:solidFill>
        </p:spPr>
        <p:txBody>
          <a:bodyPr/>
          <a:lstStyle/>
          <a:p>
            <a:endParaRPr lang="en-US" dirty="0"/>
          </a:p>
        </p:txBody>
      </p:sp>
      <p:pic>
        <p:nvPicPr>
          <p:cNvPr id="10" name="Picture 9" descr="Close-up of a book open&#10;&#10;AI-generated content may be incorrect.">
            <a:extLst>
              <a:ext uri="{FF2B5EF4-FFF2-40B4-BE49-F238E27FC236}">
                <a16:creationId xmlns:a16="http://schemas.microsoft.com/office/drawing/2014/main" id="{7605BF51-62FE-1B26-72C5-B941ECBE8FC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0905" y="0"/>
            <a:ext cx="9174633" cy="10287000"/>
          </a:xfrm>
          <a:prstGeom prst="rect">
            <a:avLst/>
          </a:prstGeom>
        </p:spPr>
      </p:pic>
      <p:sp>
        <p:nvSpPr>
          <p:cNvPr id="11" name="TextBox 10">
            <a:extLst>
              <a:ext uri="{FF2B5EF4-FFF2-40B4-BE49-F238E27FC236}">
                <a16:creationId xmlns:a16="http://schemas.microsoft.com/office/drawing/2014/main" id="{2BD653F8-F368-C069-CC6E-347AEA161239}"/>
              </a:ext>
            </a:extLst>
          </p:cNvPr>
          <p:cNvSpPr txBox="1"/>
          <p:nvPr userDrawn="1"/>
        </p:nvSpPr>
        <p:spPr>
          <a:xfrm>
            <a:off x="8686800" y="17321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LA PRÓXIMA SEMANA</a:t>
            </a:r>
          </a:p>
        </p:txBody>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600"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83454D"/>
          </a:solidFill>
        </p:spPr>
        <p:txBody>
          <a:bodyPr/>
          <a:lstStyle/>
          <a:p>
            <a:endParaRPr lang="en-US"/>
          </a:p>
        </p:txBody>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00455"/>
            <a:ext cx="11091481" cy="397738"/>
          </a:xfrm>
          <a:prstGeom prst="rect">
            <a:avLst/>
          </a:prstGeom>
          <a:solidFill>
            <a:srgbClr val="83454D"/>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LECCIÓN 4—LA CAÍDA DEL REINO DE ISRAEL</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 id="2147483675" r:id="rId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990600" y="3695700"/>
            <a:ext cx="8839200" cy="2769989"/>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¿Cómo debe un juez justo tratar a un acusado que no ha prestado atención a las muchas advertencias y a las consecuencias menores?</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¿Cómo puede la lectura constante de la Palabra de Dios librarnos del pecado?</a:t>
            </a:r>
          </a:p>
        </p:txBody>
      </p:sp>
    </p:spTree>
    <p:extLst>
      <p:ext uri="{BB962C8B-B14F-4D97-AF65-F5344CB8AC3E}">
        <p14:creationId xmlns:p14="http://schemas.microsoft.com/office/powerpoint/2010/main" val="1853337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2 REYES 17:13–18</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QUITADOS DE SU PRESENCIA</a:t>
            </a:r>
          </a:p>
        </p:txBody>
      </p:sp>
      <p:sp>
        <p:nvSpPr>
          <p:cNvPr id="2" name="TextBox 5">
            <a:extLst>
              <a:ext uri="{FF2B5EF4-FFF2-40B4-BE49-F238E27FC236}">
                <a16:creationId xmlns:a16="http://schemas.microsoft.com/office/drawing/2014/main" id="{06C57ADA-1A3C-9F6C-E48D-10F5029258A3}"/>
              </a:ext>
            </a:extLst>
          </p:cNvPr>
          <p:cNvSpPr txBox="1"/>
          <p:nvPr/>
        </p:nvSpPr>
        <p:spPr>
          <a:xfrm>
            <a:off x="9451299"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2 Reyes 17:7–12</a:t>
            </a:r>
          </a:p>
        </p:txBody>
      </p:sp>
      <p:sp>
        <p:nvSpPr>
          <p:cNvPr id="3" name="TextBox 6">
            <a:extLst>
              <a:ext uri="{FF2B5EF4-FFF2-40B4-BE49-F238E27FC236}">
                <a16:creationId xmlns:a16="http://schemas.microsoft.com/office/drawing/2014/main" id="{FC775F44-9D0C-27E8-FE69-032D183F3FC2}"/>
              </a:ext>
            </a:extLst>
          </p:cNvPr>
          <p:cNvSpPr txBox="1"/>
          <p:nvPr/>
        </p:nvSpPr>
        <p:spPr>
          <a:xfrm>
            <a:off x="9451299"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EL CATÁLOGO DE PECADOS</a:t>
            </a:r>
          </a:p>
        </p:txBody>
      </p:sp>
    </p:spTree>
    <p:extLst>
      <p:ext uri="{BB962C8B-B14F-4D97-AF65-F5344CB8AC3E}">
        <p14:creationId xmlns:p14="http://schemas.microsoft.com/office/powerpoint/2010/main" val="36638604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1295400" y="3695700"/>
            <a:ext cx="8382000" cy="4308872"/>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500" noProof="0" dirty="0">
                <a:solidFill>
                  <a:schemeClr val="bg1"/>
                </a:solidFill>
                <a:latin typeface="Corbel" panose="020B0503020204020204" pitchFamily="34" charset="0"/>
              </a:rPr>
              <a:t>El pecado de Israel aumentaba a medida que se asemejaban más y más a los pueblos que los rodeaban. ¿De qué manera ha visto ese patrón en otros grupos o en su vida?</a:t>
            </a:r>
          </a:p>
          <a:p>
            <a:pPr marL="285750" indent="-285750">
              <a:buFont typeface="Arial" panose="020B0604020202020204" pitchFamily="34" charset="0"/>
              <a:buChar char="•"/>
            </a:pPr>
            <a:r>
              <a:rPr lang="es-ES_tradnl" sz="3500" noProof="0" dirty="0">
                <a:solidFill>
                  <a:schemeClr val="bg1"/>
                </a:solidFill>
                <a:latin typeface="Corbel" panose="020B0503020204020204" pitchFamily="34" charset="0"/>
              </a:rPr>
              <a:t>El Salmo 135:18 dice: «Los que hacen ídolos son iguales a ellos». ¿Cómo explicaría esta afirmación y cómo se aplica a los cristianos de hoy?</a:t>
            </a:r>
          </a:p>
        </p:txBody>
      </p:sp>
    </p:spTree>
    <p:extLst>
      <p:ext uri="{BB962C8B-B14F-4D97-AF65-F5344CB8AC3E}">
        <p14:creationId xmlns:p14="http://schemas.microsoft.com/office/powerpoint/2010/main" val="4637179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6286500"/>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2 Reyes 17:24–28</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172075"/>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APRENDIENDO A VIVIR EN LA TIERRA PROMETIDA</a:t>
            </a:r>
          </a:p>
        </p:txBody>
      </p:sp>
    </p:spTree>
    <p:extLst>
      <p:ext uri="{BB962C8B-B14F-4D97-AF65-F5344CB8AC3E}">
        <p14:creationId xmlns:p14="http://schemas.microsoft.com/office/powerpoint/2010/main" val="23401309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838200" y="3695700"/>
            <a:ext cx="9067800" cy="3877985"/>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¿De qué maneras puede nuestra relación con Dios volverse transaccional?</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¿Qué exige el único Dios verdadero de sus adoradores? (Véase Juan 4, donde Jesús instruye a una mujer samaritana —posiblemente descendiente de estos pobladores— sobre la verdadera adoración).</a:t>
            </a:r>
          </a:p>
        </p:txBody>
      </p:sp>
    </p:spTree>
    <p:extLst>
      <p:ext uri="{BB962C8B-B14F-4D97-AF65-F5344CB8AC3E}">
        <p14:creationId xmlns:p14="http://schemas.microsoft.com/office/powerpoint/2010/main" val="8436458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815042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2 REYES 17:29–34</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7040819"/>
            <a:ext cx="7844995"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HACER ALGO A MEDIAS ES COMO NO HACER NADA</a:t>
            </a:r>
          </a:p>
        </p:txBody>
      </p:sp>
      <p:sp>
        <p:nvSpPr>
          <p:cNvPr id="2" name="TextBox 5">
            <a:extLst>
              <a:ext uri="{FF2B5EF4-FFF2-40B4-BE49-F238E27FC236}">
                <a16:creationId xmlns:a16="http://schemas.microsoft.com/office/drawing/2014/main" id="{5E4C5458-E7B7-A24E-7D55-405B54F9F6EC}"/>
              </a:ext>
            </a:extLst>
          </p:cNvPr>
          <p:cNvSpPr txBox="1"/>
          <p:nvPr/>
        </p:nvSpPr>
        <p:spPr>
          <a:xfrm>
            <a:off x="9414305" y="609302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2 Reyes 17:24–28</a:t>
            </a:r>
          </a:p>
        </p:txBody>
      </p:sp>
      <p:sp>
        <p:nvSpPr>
          <p:cNvPr id="3" name="TextBox 6">
            <a:extLst>
              <a:ext uri="{FF2B5EF4-FFF2-40B4-BE49-F238E27FC236}">
                <a16:creationId xmlns:a16="http://schemas.microsoft.com/office/drawing/2014/main" id="{1FF63C4B-B5C5-669F-933E-43380563B312}"/>
              </a:ext>
            </a:extLst>
          </p:cNvPr>
          <p:cNvSpPr txBox="1"/>
          <p:nvPr/>
        </p:nvSpPr>
        <p:spPr>
          <a:xfrm>
            <a:off x="9414305" y="5143500"/>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APRENDIENDO A VIVIR EN LA TIERRA PROMETIDA</a:t>
            </a:r>
          </a:p>
        </p:txBody>
      </p:sp>
    </p:spTree>
    <p:extLst>
      <p:ext uri="{BB962C8B-B14F-4D97-AF65-F5344CB8AC3E}">
        <p14:creationId xmlns:p14="http://schemas.microsoft.com/office/powerpoint/2010/main" val="25159439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90600" y="3619500"/>
            <a:ext cx="9067800" cy="3323987"/>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¿Qué dioses falsos en su cultura alejan a la gente de Dios?</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¿Cómo debería nuestra devoción a Dios influir en cómo tratamos a nuestros amigos y familiares? ¿A las personas ricas y poderosas? ¿A las personas pobres y vulnerables?</a:t>
            </a:r>
          </a:p>
        </p:txBody>
      </p:sp>
    </p:spTree>
    <p:extLst>
      <p:ext uri="{BB962C8B-B14F-4D97-AF65-F5344CB8AC3E}">
        <p14:creationId xmlns:p14="http://schemas.microsoft.com/office/powerpoint/2010/main" val="584861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990600" y="3162300"/>
            <a:ext cx="7848600" cy="5801588"/>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2900" noProof="0" dirty="0">
                <a:solidFill>
                  <a:schemeClr val="bg1"/>
                </a:solidFill>
                <a:latin typeface="Corbel" panose="020B0503020204020204" pitchFamily="34" charset="0"/>
              </a:rPr>
              <a:t>Imagine que es expulsado de su hogar y reubicado en una nación que no es la suya. Dedique tiempo a orar por los refugiados y desplazados que experimentan un </a:t>
            </a:r>
            <a:r>
              <a:rPr lang="es-ES_tradnl" sz="2900" noProof="0">
                <a:solidFill>
                  <a:schemeClr val="bg1"/>
                </a:solidFill>
                <a:latin typeface="Corbel" panose="020B0503020204020204" pitchFamily="34" charset="0"/>
              </a:rPr>
              <a:t>exilio similar hoy</a:t>
            </a:r>
            <a:r>
              <a:rPr lang="es-ES_tradnl" sz="2900" noProof="0" dirty="0">
                <a:solidFill>
                  <a:schemeClr val="bg1"/>
                </a:solidFill>
                <a:latin typeface="Corbel" panose="020B0503020204020204" pitchFamily="34" charset="0"/>
              </a:rPr>
              <a:t>.</a:t>
            </a:r>
          </a:p>
          <a:p>
            <a:pPr marL="285750" indent="-285750">
              <a:buFont typeface="Arial" panose="020B0604020202020204" pitchFamily="34" charset="0"/>
              <a:buChar char="•"/>
            </a:pPr>
            <a:r>
              <a:rPr lang="es-ES_tradnl" sz="2900" noProof="0" dirty="0">
                <a:solidFill>
                  <a:schemeClr val="bg1"/>
                </a:solidFill>
                <a:latin typeface="Corbel" panose="020B0503020204020204" pitchFamily="34" charset="0"/>
              </a:rPr>
              <a:t>Piense a qué actividades de lo que hace cada día les está dedicando demasiado tiempo. Luego, procure realizar un ayuno en esa área. Asegúrese de que Jesús sea el Señor de cada aspecto de su vida.</a:t>
            </a:r>
          </a:p>
          <a:p>
            <a:pPr marL="285750" indent="-285750">
              <a:buFont typeface="Arial" panose="020B0604020202020204" pitchFamily="34" charset="0"/>
              <a:buChar char="•"/>
            </a:pPr>
            <a:r>
              <a:rPr lang="es-ES_tradnl" sz="2900" noProof="0" dirty="0">
                <a:solidFill>
                  <a:schemeClr val="bg1"/>
                </a:solidFill>
                <a:latin typeface="Corbel" panose="020B0503020204020204" pitchFamily="34" charset="0"/>
              </a:rPr>
              <a:t>Pida al Espíritu Santo palabras de aliento o alivio para las personas que sufren a su alrededor. Luego, dispóngase a seguir la guía del Espíritu.</a:t>
            </a:r>
          </a:p>
        </p:txBody>
      </p:sp>
    </p:spTree>
    <p:extLst>
      <p:ext uri="{BB962C8B-B14F-4D97-AF65-F5344CB8AC3E}">
        <p14:creationId xmlns:p14="http://schemas.microsoft.com/office/powerpoint/2010/main" val="41593531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702445" y="5981700"/>
            <a:ext cx="7290155" cy="1107996"/>
          </a:xfrm>
          <a:prstGeom prst="rect">
            <a:avLst/>
          </a:prstGeom>
        </p:spPr>
        <p:txBody>
          <a:bodyPr wrap="square" lIns="0" tIns="0" rIns="0" bIns="0" rtlCol="0" anchor="t">
            <a:spAutoFit/>
          </a:bodyPr>
          <a:lstStyle/>
          <a:p>
            <a:r>
              <a:rPr lang="es-ES_tradnl" sz="3600" i="1" noProof="0" dirty="0">
                <a:solidFill>
                  <a:schemeClr val="bg1"/>
                </a:solidFill>
                <a:latin typeface="Corbel" panose="020B0503020204020204" pitchFamily="34" charset="0"/>
              </a:rPr>
              <a:t>Rechazar a Dios conduce a la destrucción.</a:t>
            </a:r>
          </a:p>
        </p:txBody>
      </p:sp>
      <p:sp>
        <p:nvSpPr>
          <p:cNvPr id="3" name="TextBox 2">
            <a:extLst>
              <a:ext uri="{FF2B5EF4-FFF2-40B4-BE49-F238E27FC236}">
                <a16:creationId xmlns:a16="http://schemas.microsoft.com/office/drawing/2014/main" id="{0F76A27E-B194-9A4C-902F-1B6661D4C273}"/>
              </a:ext>
            </a:extLst>
          </p:cNvPr>
          <p:cNvSpPr txBox="1"/>
          <p:nvPr/>
        </p:nvSpPr>
        <p:spPr>
          <a:xfrm>
            <a:off x="9702445" y="3505081"/>
            <a:ext cx="7906385" cy="160043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LECCIÓN 5</a:t>
            </a:r>
            <a:br>
              <a:rPr lang="en-US" sz="4400" i="0" dirty="0">
                <a:solidFill>
                  <a:schemeClr val="bg1">
                    <a:lumMod val="95000"/>
                  </a:schemeClr>
                </a:solidFill>
                <a:latin typeface="Franklin Gothic Medium" panose="020B0603020102020204" pitchFamily="34" charset="0"/>
              </a:rPr>
            </a:br>
            <a:r>
              <a:rPr lang="en-US" sz="4400" i="0" dirty="0">
                <a:solidFill>
                  <a:schemeClr val="bg1">
                    <a:lumMod val="95000"/>
                  </a:schemeClr>
                </a:solidFill>
                <a:latin typeface="Franklin Gothic Medium" panose="020B0603020102020204" pitchFamily="34" charset="0"/>
              </a:rPr>
              <a:t>LA CAÍDA DEL REINO DE JUDÁ</a:t>
            </a:r>
          </a:p>
        </p:txBody>
      </p:sp>
    </p:spTree>
    <p:extLst>
      <p:ext uri="{BB962C8B-B14F-4D97-AF65-F5344CB8AC3E}">
        <p14:creationId xmlns:p14="http://schemas.microsoft.com/office/powerpoint/2010/main" val="20910081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840F620A-8EA0-05F5-0B47-7149673FB84D}"/>
              </a:ext>
            </a:extLst>
          </p:cNvPr>
          <p:cNvSpPr txBox="1"/>
          <p:nvPr/>
        </p:nvSpPr>
        <p:spPr>
          <a:xfrm>
            <a:off x="9753600" y="6210300"/>
            <a:ext cx="7290155" cy="1107996"/>
          </a:xfrm>
          <a:prstGeom prst="rect">
            <a:avLst/>
          </a:prstGeom>
        </p:spPr>
        <p:txBody>
          <a:bodyPr wrap="square" lIns="0" tIns="0" rIns="0" bIns="0" rtlCol="0" anchor="t">
            <a:spAutoFit/>
          </a:bodyPr>
          <a:lstStyle/>
          <a:p>
            <a:r>
              <a:rPr lang="es-ES_tradnl" sz="3600" i="1" noProof="0" dirty="0">
                <a:solidFill>
                  <a:schemeClr val="bg1"/>
                </a:solidFill>
                <a:latin typeface="Corbel" panose="020B0503020204020204" pitchFamily="34" charset="0"/>
              </a:rPr>
              <a:t>Las personas se enfrentan a la ruina cuando se niegan a arrepentirse.</a:t>
            </a:r>
          </a:p>
        </p:txBody>
      </p:sp>
      <p:sp>
        <p:nvSpPr>
          <p:cNvPr id="5" name="TextBox 4">
            <a:extLst>
              <a:ext uri="{FF2B5EF4-FFF2-40B4-BE49-F238E27FC236}">
                <a16:creationId xmlns:a16="http://schemas.microsoft.com/office/drawing/2014/main" id="{C565FA3F-005E-98E9-696B-24F6BE57A808}"/>
              </a:ext>
            </a:extLst>
          </p:cNvPr>
          <p:cNvSpPr txBox="1"/>
          <p:nvPr/>
        </p:nvSpPr>
        <p:spPr>
          <a:xfrm>
            <a:off x="9753600" y="3543062"/>
            <a:ext cx="7906385" cy="1600438"/>
          </a:xfrm>
          <a:prstGeom prst="rect">
            <a:avLst/>
          </a:prstGeom>
        </p:spPr>
        <p:txBody>
          <a:bodyPr wrap="square" lIns="0" tIns="0" rIns="0" bIns="0" rtlCol="0" anchor="t">
            <a:spAutoFit/>
          </a:bodyPr>
          <a:lstStyle/>
          <a:p>
            <a:r>
              <a:rPr lang="en-US" sz="6000" i="0" dirty="0">
                <a:solidFill>
                  <a:schemeClr val="bg1">
                    <a:lumMod val="95000"/>
                  </a:schemeClr>
                </a:solidFill>
                <a:latin typeface="Franklin Gothic Medium" panose="020B0603020102020204" pitchFamily="34" charset="0"/>
              </a:rPr>
              <a:t>LECCIÓN 4</a:t>
            </a:r>
            <a:br>
              <a:rPr lang="en-US" sz="4400" i="0" dirty="0">
                <a:solidFill>
                  <a:schemeClr val="bg1">
                    <a:lumMod val="95000"/>
                  </a:schemeClr>
                </a:solidFill>
                <a:latin typeface="Franklin Gothic Medium" panose="020B0603020102020204" pitchFamily="34" charset="0"/>
              </a:rPr>
            </a:br>
            <a:r>
              <a:rPr lang="en-US" sz="4400" i="0" dirty="0">
                <a:solidFill>
                  <a:schemeClr val="bg1">
                    <a:lumMod val="95000"/>
                  </a:schemeClr>
                </a:solidFill>
                <a:latin typeface="Franklin Gothic Medium" panose="020B0603020102020204" pitchFamily="34" charset="0"/>
              </a:rPr>
              <a:t>LA CAÍDA DEL REINO DE ISRAEL</a:t>
            </a:r>
          </a:p>
        </p:txBody>
      </p:sp>
    </p:spTree>
    <p:extLst>
      <p:ext uri="{BB962C8B-B14F-4D97-AF65-F5344CB8AC3E}">
        <p14:creationId xmlns:p14="http://schemas.microsoft.com/office/powerpoint/2010/main" val="42945218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400800" y="3658150"/>
            <a:ext cx="7467600" cy="2215991"/>
          </a:xfrm>
          <a:prstGeom prst="rect">
            <a:avLst/>
          </a:prstGeom>
        </p:spPr>
        <p:txBody>
          <a:bodyPr wrap="square" lIns="0" tIns="0" rIns="0" bIns="0" rtlCol="0" anchor="ctr">
            <a:spAutoFit/>
          </a:bodyPr>
          <a:lstStyle/>
          <a:p>
            <a:r>
              <a:rPr lang="es-ES_tradnl" sz="3600" noProof="0" dirty="0">
                <a:solidFill>
                  <a:schemeClr val="bg1"/>
                </a:solidFill>
                <a:latin typeface="Corbel" panose="020B0503020204020204" pitchFamily="34" charset="0"/>
              </a:rPr>
              <a:t>Jehová, por tanto, se airó en gran manera contra Israel, y los quitó de delante de su rostro; y no quedó sino solo la tribu de Judá.</a:t>
            </a:r>
          </a:p>
        </p:txBody>
      </p:sp>
    </p:spTree>
    <p:extLst>
      <p:ext uri="{BB962C8B-B14F-4D97-AF65-F5344CB8AC3E}">
        <p14:creationId xmlns:p14="http://schemas.microsoft.com/office/powerpoint/2010/main" val="42501894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72100"/>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PRESIÓN DE ASIRIA</a:t>
            </a:r>
          </a:p>
          <a:p>
            <a:pPr>
              <a:lnSpc>
                <a:spcPts val="3840"/>
              </a:lnSpc>
            </a:pPr>
            <a:r>
              <a:rPr lang="en-US" sz="3200" spc="160" dirty="0">
                <a:solidFill>
                  <a:srgbClr val="FFFFFF"/>
                </a:solidFill>
                <a:latin typeface="Franklin Gothic Medium" panose="020B0603020102020204" pitchFamily="34" charset="0"/>
              </a:rPr>
              <a:t>2 Reyes 17:1–4</a:t>
            </a:r>
          </a:p>
        </p:txBody>
      </p:sp>
    </p:spTree>
    <p:extLst>
      <p:ext uri="{BB962C8B-B14F-4D97-AF65-F5344CB8AC3E}">
        <p14:creationId xmlns:p14="http://schemas.microsoft.com/office/powerpoint/2010/main" val="29401246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922776"/>
            <a:ext cx="8991600" cy="3323987"/>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Lamentablemente, a veces confundimos a Dios con un jefe mafioso temperamental, dispuesto a extorsionarnos si no cumplimos con nuestra cuota diaria de buenas obras. ¿Por qué caemos en esta visión distorsionada de Dios y cómo podemos evitarla?</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2 Reyes 17:5,6</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LA CAÍDA DE LA CAPITAL</a:t>
            </a:r>
          </a:p>
        </p:txBody>
      </p:sp>
      <p:sp>
        <p:nvSpPr>
          <p:cNvPr id="2" name="TextBox 6">
            <a:extLst>
              <a:ext uri="{FF2B5EF4-FFF2-40B4-BE49-F238E27FC236}">
                <a16:creationId xmlns:a16="http://schemas.microsoft.com/office/drawing/2014/main" id="{C97DAAC8-FA46-FA90-4E5B-9C0B33748B17}"/>
              </a:ext>
            </a:extLst>
          </p:cNvPr>
          <p:cNvSpPr txBox="1"/>
          <p:nvPr/>
        </p:nvSpPr>
        <p:spPr>
          <a:xfrm>
            <a:off x="9527499" y="5372100"/>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PRESIÓN DE ASIRIA</a:t>
            </a:r>
          </a:p>
          <a:p>
            <a:pPr>
              <a:lnSpc>
                <a:spcPts val="3840"/>
              </a:lnSpc>
            </a:pPr>
            <a:r>
              <a:rPr lang="en-US" sz="3200" spc="160" dirty="0">
                <a:solidFill>
                  <a:srgbClr val="FFFFFF"/>
                </a:solidFill>
                <a:latin typeface="Franklin Gothic Medium" panose="020B0603020102020204" pitchFamily="34" charset="0"/>
              </a:rPr>
              <a:t>2 Reyes 17:1–4</a:t>
            </a:r>
          </a:p>
        </p:txBody>
      </p:sp>
    </p:spTree>
    <p:extLst>
      <p:ext uri="{BB962C8B-B14F-4D97-AF65-F5344CB8AC3E}">
        <p14:creationId xmlns:p14="http://schemas.microsoft.com/office/powerpoint/2010/main" val="37345701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88E36A-66AA-1AEB-E211-500664CACD54}"/>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43798F13-A175-C6B7-7D4E-896E0A9011E1}"/>
              </a:ext>
            </a:extLst>
          </p:cNvPr>
          <p:cNvSpPr txBox="1"/>
          <p:nvPr/>
        </p:nvSpPr>
        <p:spPr>
          <a:xfrm>
            <a:off x="38100" y="0"/>
            <a:ext cx="3128549" cy="584775"/>
          </a:xfrm>
          <a:prstGeom prst="rect">
            <a:avLst/>
          </a:prstGeom>
          <a:noFill/>
        </p:spPr>
        <p:txBody>
          <a:bodyPr wrap="none" rtlCol="0">
            <a:spAutoFit/>
          </a:bodyPr>
          <a:lstStyle/>
          <a:p>
            <a:r>
              <a:rPr lang="en-US" sz="3200" dirty="0">
                <a:solidFill>
                  <a:schemeClr val="bg1"/>
                </a:solidFill>
              </a:rPr>
              <a:t>Click to add video</a:t>
            </a:r>
          </a:p>
        </p:txBody>
      </p:sp>
    </p:spTree>
    <p:extLst>
      <p:ext uri="{BB962C8B-B14F-4D97-AF65-F5344CB8AC3E}">
        <p14:creationId xmlns:p14="http://schemas.microsoft.com/office/powerpoint/2010/main" val="4946494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990600" y="3695700"/>
            <a:ext cx="8839200" cy="2769989"/>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Después de leer Amós 3:9–11 notamos que este es un ejemplo de las advertencias proféticas que Dios dio a Israel mucho antes de su caída. ¿Por qué los líderes y el pueblo de Israel habrán ignorado estas advertencias?</a:t>
            </a:r>
          </a:p>
        </p:txBody>
      </p:sp>
    </p:spTree>
    <p:extLst>
      <p:ext uri="{BB962C8B-B14F-4D97-AF65-F5344CB8AC3E}">
        <p14:creationId xmlns:p14="http://schemas.microsoft.com/office/powerpoint/2010/main" val="3031513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2 Reyes 17:7–12</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EL CATÁLOGO DE PECADOS</a:t>
            </a:r>
          </a:p>
        </p:txBody>
      </p:sp>
    </p:spTree>
    <p:extLst>
      <p:ext uri="{BB962C8B-B14F-4D97-AF65-F5344CB8AC3E}">
        <p14:creationId xmlns:p14="http://schemas.microsoft.com/office/powerpoint/2010/main" val="1294655604"/>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esson 1" id="{6DB707C0-0232-9647-9BE9-F22C48BB1881}" vid="{3B3CD306-933D-5B4C-BCF8-8A29A3594094}"/>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esson 1" id="{6DB707C0-0232-9647-9BE9-F22C48BB1881}" vid="{8A428081-4802-D84F-90D9-801F7DB52A3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Basic</Template>
  <TotalTime>14733</TotalTime>
  <Words>2223</Words>
  <Application>Microsoft Macintosh PowerPoint</Application>
  <PresentationFormat>Custom</PresentationFormat>
  <Paragraphs>101</Paragraphs>
  <Slides>19</Slides>
  <Notes>18</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19</vt:i4>
      </vt:variant>
    </vt:vector>
  </HeadingPairs>
  <TitlesOfParts>
    <vt:vector size="29" baseType="lpstr">
      <vt:lpstr>system-ui</vt:lpstr>
      <vt:lpstr>Times</vt:lpstr>
      <vt:lpstr>Arial</vt:lpstr>
      <vt:lpstr>Calibri</vt:lpstr>
      <vt:lpstr>Corbel</vt:lpstr>
      <vt:lpstr>Franklin Gothic Medium</vt:lpstr>
      <vt:lpstr>Helvetica</vt:lpstr>
      <vt:lpstr>Minion Pro</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Lee, Whitney</dc:creator>
  <cp:lastModifiedBy>Campbell, Japheth</cp:lastModifiedBy>
  <cp:revision>24</cp:revision>
  <dcterms:created xsi:type="dcterms:W3CDTF">2025-03-27T13:22:57Z</dcterms:created>
  <dcterms:modified xsi:type="dcterms:W3CDTF">2026-08-05T15:15:09Z</dcterms:modified>
  <dc:identifier>DAEvRMTdTXk</dc:identifier>
</cp:coreProperties>
</file>