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6B7461-BD63-194D-ADA0-161B4B8DA3D9}" v="1" dt="2026-08-04T13:06:14.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9" autoAdjust="0"/>
    <p:restoredTop sz="64659" autoAdjust="0"/>
  </p:normalViewPr>
  <p:slideViewPr>
    <p:cSldViewPr>
      <p:cViewPr varScale="1">
        <p:scale>
          <a:sx n="92" d="100"/>
          <a:sy n="92" d="100"/>
        </p:scale>
        <p:origin x="3632" y="200"/>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95" d="100"/>
          <a:sy n="95" d="100"/>
        </p:scale>
        <p:origin x="391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8-04T15:19:00.103" v="27" actId="20577"/>
      <pc:docMkLst>
        <pc:docMk/>
      </pc:docMkLst>
      <pc:sldChg chg="modNotesTx">
        <pc:chgData name="Arancibia, Janet" userId="7af9f458-d76d-4a32-8e0e-3ba54004c9ab" providerId="ADAL" clId="{61BEEF6B-B22F-5463-8E2A-7E001B17CFDA}" dt="2026-08-04T13:09:32.879" v="11" actId="20577"/>
        <pc:sldMkLst>
          <pc:docMk/>
          <pc:sldMk cId="336364739" sldId="264"/>
        </pc:sldMkLst>
      </pc:sldChg>
      <pc:sldChg chg="modSp mod">
        <pc:chgData name="Arancibia, Janet" userId="7af9f458-d76d-4a32-8e0e-3ba54004c9ab" providerId="ADAL" clId="{61BEEF6B-B22F-5463-8E2A-7E001B17CFDA}" dt="2026-08-04T13:12:09.340" v="21" actId="14100"/>
        <pc:sldMkLst>
          <pc:docMk/>
          <pc:sldMk cId="4250189459" sldId="266"/>
        </pc:sldMkLst>
        <pc:spChg chg="mod">
          <ac:chgData name="Arancibia, Janet" userId="7af9f458-d76d-4a32-8e0e-3ba54004c9ab" providerId="ADAL" clId="{61BEEF6B-B22F-5463-8E2A-7E001B17CFDA}" dt="2026-08-04T13:12:09.340" v="21" actId="14100"/>
          <ac:spMkLst>
            <pc:docMk/>
            <pc:sldMk cId="4250189459" sldId="266"/>
            <ac:spMk id="3" creationId="{52E75411-0B3F-EF43-C5EA-751068CFF745}"/>
          </ac:spMkLst>
        </pc:spChg>
      </pc:sldChg>
      <pc:sldChg chg="modSp mod modNotesTx">
        <pc:chgData name="Arancibia, Janet" userId="7af9f458-d76d-4a32-8e0e-3ba54004c9ab" providerId="ADAL" clId="{61BEEF6B-B22F-5463-8E2A-7E001B17CFDA}" dt="2026-08-04T13:15:45.746" v="25" actId="20577"/>
        <pc:sldMkLst>
          <pc:docMk/>
          <pc:sldMk cId="1294655604" sldId="269"/>
        </pc:sldMkLst>
        <pc:spChg chg="mod">
          <ac:chgData name="Arancibia, Janet" userId="7af9f458-d76d-4a32-8e0e-3ba54004c9ab" providerId="ADAL" clId="{61BEEF6B-B22F-5463-8E2A-7E001B17CFDA}" dt="2026-08-04T13:15:38.652" v="24" actId="20577"/>
          <ac:spMkLst>
            <pc:docMk/>
            <pc:sldMk cId="1294655604" sldId="269"/>
            <ac:spMk id="4" creationId="{89677ECE-FE3D-A8A6-03A9-2F04A0A9F2DE}"/>
          </ac:spMkLst>
        </pc:spChg>
      </pc:sldChg>
      <pc:sldChg chg="modSp mod">
        <pc:chgData name="Arancibia, Janet" userId="7af9f458-d76d-4a32-8e0e-3ba54004c9ab" providerId="ADAL" clId="{61BEEF6B-B22F-5463-8E2A-7E001B17CFDA}" dt="2026-08-04T15:19:00.103" v="27" actId="20577"/>
        <pc:sldMkLst>
          <pc:docMk/>
          <pc:sldMk cId="3663860457" sldId="270"/>
        </pc:sldMkLst>
        <pc:spChg chg="mod">
          <ac:chgData name="Arancibia, Janet" userId="7af9f458-d76d-4a32-8e0e-3ba54004c9ab" providerId="ADAL" clId="{61BEEF6B-B22F-5463-8E2A-7E001B17CFDA}" dt="2026-08-04T15:19:00.103" v="27" actId="20577"/>
          <ac:spMkLst>
            <pc:docMk/>
            <pc:sldMk cId="3663860457" sldId="270"/>
            <ac:spMk id="2" creationId="{12CCF9C8-38B0-13D3-8456-988377025C78}"/>
          </ac:spMkLst>
        </pc:spChg>
      </pc:sldChg>
      <pc:sldChg chg="modNotesTx">
        <pc:chgData name="Arancibia, Janet" userId="7af9f458-d76d-4a32-8e0e-3ba54004c9ab" providerId="ADAL" clId="{61BEEF6B-B22F-5463-8E2A-7E001B17CFDA}" dt="2026-08-04T13:13:24.690" v="23" actId="20577"/>
        <pc:sldMkLst>
          <pc:docMk/>
          <pc:sldMk cId="593240637" sldId="276"/>
        </pc:sldMkLst>
      </pc:sldChg>
      <pc:sldChg chg="modSp mod">
        <pc:chgData name="Arancibia, Janet" userId="7af9f458-d76d-4a32-8e0e-3ba54004c9ab" providerId="ADAL" clId="{61BEEF6B-B22F-5463-8E2A-7E001B17CFDA}" dt="2026-08-04T13:10:46.936" v="12" actId="20577"/>
        <pc:sldMkLst>
          <pc:docMk/>
          <pc:sldMk cId="4294521893" sldId="282"/>
        </pc:sldMkLst>
        <pc:spChg chg="mod">
          <ac:chgData name="Arancibia, Janet" userId="7af9f458-d76d-4a32-8e0e-3ba54004c9ab" providerId="ADAL" clId="{61BEEF6B-B22F-5463-8E2A-7E001B17CFDA}" dt="2026-08-04T13:10:46.936" v="12" actId="20577"/>
          <ac:spMkLst>
            <pc:docMk/>
            <pc:sldMk cId="4294521893" sldId="282"/>
            <ac:spMk id="2" creationId="{B8E2E84B-B64A-BD58-5038-CE760418FDBF}"/>
          </ac:spMkLst>
        </pc:spChg>
      </pc:sldChg>
      <pc:sldMasterChg chg="modSldLayout">
        <pc:chgData name="Arancibia, Janet" userId="7af9f458-d76d-4a32-8e0e-3ba54004c9ab" providerId="ADAL" clId="{61BEEF6B-B22F-5463-8E2A-7E001B17CFDA}" dt="2026-08-04T13:07:04.657" v="9" actId="14100"/>
        <pc:sldMasterMkLst>
          <pc:docMk/>
          <pc:sldMasterMk cId="0" sldId="2147483648"/>
        </pc:sldMasterMkLst>
        <pc:sldLayoutChg chg="addSp delSp modSp mod">
          <pc:chgData name="Arancibia, Janet" userId="7af9f458-d76d-4a32-8e0e-3ba54004c9ab" providerId="ADAL" clId="{61BEEF6B-B22F-5463-8E2A-7E001B17CFDA}" dt="2026-08-04T13:06:25" v="4" actId="1037"/>
          <pc:sldLayoutMkLst>
            <pc:docMk/>
            <pc:sldMasterMk cId="0" sldId="2147483648"/>
            <pc:sldLayoutMk cId="0" sldId="2147483655"/>
          </pc:sldLayoutMkLst>
          <pc:spChg chg="add mod">
            <ac:chgData name="Arancibia, Janet" userId="7af9f458-d76d-4a32-8e0e-3ba54004c9ab" providerId="ADAL" clId="{61BEEF6B-B22F-5463-8E2A-7E001B17CFDA}" dt="2026-08-04T13:06:25" v="4" actId="1037"/>
            <ac:spMkLst>
              <pc:docMk/>
              <pc:sldMasterMk cId="0" sldId="2147483648"/>
              <pc:sldLayoutMk cId="0" sldId="2147483655"/>
              <ac:spMk id="2" creationId="{6202CA4D-AC6F-C1BD-7D8D-05D4E0A651AD}"/>
            </ac:spMkLst>
          </pc:spChg>
          <pc:spChg chg="del">
            <ac:chgData name="Arancibia, Janet" userId="7af9f458-d76d-4a32-8e0e-3ba54004c9ab" providerId="ADAL" clId="{61BEEF6B-B22F-5463-8E2A-7E001B17CFDA}" dt="2026-08-04T13:06:13.136" v="0" actId="478"/>
            <ac:spMkLst>
              <pc:docMk/>
              <pc:sldMasterMk cId="0" sldId="2147483648"/>
              <pc:sldLayoutMk cId="0" sldId="2147483655"/>
              <ac:spMk id="8" creationId="{6E547ED9-F80F-632E-5483-738E4EA61A1A}"/>
            </ac:spMkLst>
          </pc:spChg>
        </pc:sldLayoutChg>
        <pc:sldLayoutChg chg="modSp mod">
          <pc:chgData name="Arancibia, Janet" userId="7af9f458-d76d-4a32-8e0e-3ba54004c9ab" providerId="ADAL" clId="{61BEEF6B-B22F-5463-8E2A-7E001B17CFDA}" dt="2026-08-04T13:07:04.657" v="9"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3:07:04.657" v="9" actId="14100"/>
            <ac:spMkLst>
              <pc:docMk/>
              <pc:sldMasterMk cId="0" sldId="2147483648"/>
              <pc:sldLayoutMk cId="1379526535" sldId="2147483670"/>
              <ac:spMk id="8" creationId="{3F610FF4-2B60-ABC1-FB94-125F76CF7806}"/>
            </ac:spMkLst>
          </pc:spChg>
          <pc:spChg chg="mod">
            <ac:chgData name="Arancibia, Janet" userId="7af9f458-d76d-4a32-8e0e-3ba54004c9ab" providerId="ADAL" clId="{61BEEF6B-B22F-5463-8E2A-7E001B17CFDA}" dt="2026-08-04T13:06:52.182" v="8" actId="1035"/>
            <ac:spMkLst>
              <pc:docMk/>
              <pc:sldMasterMk cId="0" sldId="2147483648"/>
              <pc:sldLayoutMk cId="1379526535" sldId="2147483670"/>
              <ac:spMk id="10" creationId="{A5819558-0F2F-FC59-9C89-9D4CF1EA27FC}"/>
            </ac:spMkLst>
          </pc:spChg>
        </pc:sldLayoutChg>
      </pc:sldMasterChg>
      <pc:sldMasterChg chg="modSldLayout">
        <pc:chgData name="Arancibia, Janet" userId="7af9f458-d76d-4a32-8e0e-3ba54004c9ab" providerId="ADAL" clId="{61BEEF6B-B22F-5463-8E2A-7E001B17CFDA}" dt="2026-08-04T13:07:56.189" v="10" actId="20577"/>
        <pc:sldMasterMkLst>
          <pc:docMk/>
          <pc:sldMasterMk cId="2113399045" sldId="2147483660"/>
        </pc:sldMasterMkLst>
        <pc:sldLayoutChg chg="modSp mod">
          <pc:chgData name="Arancibia, Janet" userId="7af9f458-d76d-4a32-8e0e-3ba54004c9ab" providerId="ADAL" clId="{61BEEF6B-B22F-5463-8E2A-7E001B17CFDA}" dt="2026-08-04T13:07:56.189" v="10" actId="20577"/>
          <pc:sldLayoutMkLst>
            <pc:docMk/>
            <pc:sldMasterMk cId="2113399045" sldId="2147483660"/>
            <pc:sldLayoutMk cId="2291955193" sldId="2147483668"/>
          </pc:sldLayoutMkLst>
          <pc:spChg chg="mod">
            <ac:chgData name="Arancibia, Janet" userId="7af9f458-d76d-4a32-8e0e-3ba54004c9ab" providerId="ADAL" clId="{61BEEF6B-B22F-5463-8E2A-7E001B17CFDA}" dt="2026-08-04T13:07:56.189" v="10" actId="20577"/>
            <ac:spMkLst>
              <pc:docMk/>
              <pc:sldMasterMk cId="2113399045" sldId="2147483660"/>
              <pc:sldLayoutMk cId="2291955193" sldId="2147483668"/>
              <ac:spMk id="2" creationId="{3A31D424-BB70-4637-4E55-1FDED185A75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En la última lección, dedicamos tiempo para digerir muchas malas noticias sobre el pecado y sus consecuencias. Ahora reflexionaremos sobre las buenas noticias de la salvación que Dios nos da. ¡Este mensaje debería impulsarnos a alabar a Dios! Como dice el Salmo 92:1: «Bueno es alabarte, oh Jehová, y cantar salmos a tu nombre, oh Altísimo».</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inicial—¡Bien hecho!</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¿Cuál de sus logros lo enorgullece más?</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Podemos lograr muchas cosas con la ayuda y la fuerza de Dios, y esforzándonos y trabajando. Es agradable recibir reconocimiento por nuestros esfuerzos, y eso no está mal. Según la Palabra de Dios, las obras justas merecen recompensa (véase Proverbios 3:3,4; 11:18). ¡Así que, felicitaciones! Pero nadie puede recibir el crédito por su salvación; eso le pertenece solo a Dios.</a:t>
            </a: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Hoy nos centraremos en Romanos 3 y 5. Primero, repasemos brevemente los temas principales de Romanos 4. Tras argumentar la culpabilidad humana universal en Romanos 1:1 al 3:20, Pablo dirige la atención del lector a las buenas noticias de la salvación de Dios (3:21–31). En Romanos 4, usa la historia de Abraham para demostrar que la fe siempre ha sido crucial para la justificación, o para estar bien con Dios. Continúa explicando que cualquiera que sea salvo por la fe en Jesús puede afirmar legítimamente ser descendiente espiritual de Abraham. En Romanos 5, Pablo describe las abundantes bendiciones que fluyen de nuestra justificación y el asombroso amor de Dios que nos reconcilia con Él.</a:t>
            </a:r>
          </a:p>
          <a:p>
            <a:endParaRPr lang="es-ES_tradnl" sz="1200" b="1" kern="1200" dirty="0">
              <a:solidFill>
                <a:schemeClr val="tx1"/>
              </a:solidFill>
              <a:effectLst/>
              <a:latin typeface="+mn-lt"/>
              <a:ea typeface="+mn-ea"/>
              <a:cs typeface="+mn-cs"/>
            </a:endParaRP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Romanos 5:3–5</a:t>
            </a:r>
          </a:p>
          <a:p>
            <a:endParaRPr lang="en-US" b="1" dirty="0">
              <a:effectLst/>
            </a:endParaRP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Y no solo </a:t>
            </a:r>
            <a:r>
              <a:rPr lang="en-US" sz="1200" b="0" i="0" kern="1200" dirty="0" err="1">
                <a:solidFill>
                  <a:schemeClr val="tx1"/>
                </a:solidFill>
                <a:effectLst/>
                <a:latin typeface="+mn-lt"/>
                <a:ea typeface="+mn-ea"/>
                <a:cs typeface="+mn-cs"/>
              </a:rPr>
              <a:t>esto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sino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también </a:t>
            </a:r>
            <a:r>
              <a:rPr lang="en-US" sz="1200" b="0" i="0" kern="1200" dirty="0" err="1">
                <a:solidFill>
                  <a:schemeClr val="tx1"/>
                </a:solidFill>
                <a:effectLst/>
                <a:latin typeface="+mn-lt"/>
                <a:ea typeface="+mn-ea"/>
                <a:cs typeface="+mn-cs"/>
              </a:rPr>
              <a:t>nos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gloriamos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las </a:t>
            </a:r>
            <a:r>
              <a:rPr lang="en-US" sz="1200" b="0" i="0" kern="1200" dirty="0" err="1">
                <a:solidFill>
                  <a:schemeClr val="tx1"/>
                </a:solidFill>
                <a:effectLst/>
                <a:latin typeface="+mn-lt"/>
                <a:ea typeface="+mn-ea"/>
                <a:cs typeface="+mn-cs"/>
              </a:rPr>
              <a:t>tribulaciones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sabiendo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la </a:t>
            </a:r>
            <a:r>
              <a:rPr lang="en-US" sz="1200" b="0" i="0" kern="1200" dirty="0" err="1">
                <a:solidFill>
                  <a:schemeClr val="tx1"/>
                </a:solidFill>
                <a:effectLst/>
                <a:latin typeface="+mn-lt"/>
                <a:ea typeface="+mn-ea"/>
                <a:cs typeface="+mn-cs"/>
              </a:rPr>
              <a:t>tribulación</a:t>
            </a:r>
            <a:r>
              <a:rPr lang="en-US" sz="1200" b="0" i="0" kern="1200" dirty="0">
                <a:solidFill>
                  <a:schemeClr val="tx1"/>
                </a:solidFill>
                <a:effectLst/>
                <a:latin typeface="+mn-lt"/>
                <a:ea typeface="+mn-ea"/>
                <a:cs typeface="+mn-cs"/>
              </a:rPr>
              <a:t> produce </a:t>
            </a:r>
            <a:r>
              <a:rPr lang="en-US" sz="1200" b="0" i="0" kern="1200" dirty="0" err="1">
                <a:solidFill>
                  <a:schemeClr val="tx1"/>
                </a:solidFill>
                <a:effectLst/>
                <a:latin typeface="+mn-lt"/>
                <a:ea typeface="+mn-ea"/>
                <a:cs typeface="+mn-cs"/>
              </a:rPr>
              <a:t>paciencia</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y la </a:t>
            </a:r>
            <a:r>
              <a:rPr lang="en-US" sz="1200" b="0" i="0" kern="1200" dirty="0" err="1">
                <a:solidFill>
                  <a:schemeClr val="tx1"/>
                </a:solidFill>
                <a:effectLst/>
                <a:latin typeface="+mn-lt"/>
                <a:ea typeface="+mn-ea"/>
                <a:cs typeface="+mn-cs"/>
              </a:rPr>
              <a:t>paciencia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prueba</a:t>
            </a:r>
            <a:r>
              <a:rPr lang="en-US" sz="1200" b="0" i="0" kern="1200" dirty="0">
                <a:solidFill>
                  <a:schemeClr val="tx1"/>
                </a:solidFill>
                <a:effectLst/>
                <a:latin typeface="+mn-lt"/>
                <a:ea typeface="+mn-ea"/>
                <a:cs typeface="+mn-cs"/>
              </a:rPr>
              <a:t>; y la </a:t>
            </a:r>
            <a:r>
              <a:rPr lang="en-US" sz="1200" b="0" i="0" kern="1200" dirty="0" err="1">
                <a:solidFill>
                  <a:schemeClr val="tx1"/>
                </a:solidFill>
                <a:effectLst/>
                <a:latin typeface="+mn-lt"/>
                <a:ea typeface="+mn-ea"/>
                <a:cs typeface="+mn-cs"/>
              </a:rPr>
              <a:t>prueba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esperanza</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y la </a:t>
            </a:r>
            <a:r>
              <a:rPr lang="en-US" sz="1200" b="0" i="0" kern="1200" dirty="0" err="1">
                <a:solidFill>
                  <a:schemeClr val="tx1"/>
                </a:solidFill>
                <a:effectLst/>
                <a:latin typeface="+mn-lt"/>
                <a:ea typeface="+mn-ea"/>
                <a:cs typeface="+mn-cs"/>
              </a:rPr>
              <a:t>esperanza</a:t>
            </a:r>
            <a:r>
              <a:rPr lang="en-US" sz="1200" b="0" i="0" kern="1200" dirty="0">
                <a:solidFill>
                  <a:schemeClr val="tx1"/>
                </a:solidFill>
                <a:effectLst/>
                <a:latin typeface="+mn-lt"/>
                <a:ea typeface="+mn-ea"/>
                <a:cs typeface="+mn-cs"/>
              </a:rPr>
              <a:t> no </a:t>
            </a:r>
            <a:r>
              <a:rPr lang="en-US" sz="1200" b="0" i="0" kern="1200" dirty="0" err="1">
                <a:solidFill>
                  <a:schemeClr val="tx1"/>
                </a:solidFill>
                <a:effectLst/>
                <a:latin typeface="+mn-lt"/>
                <a:ea typeface="+mn-ea"/>
                <a:cs typeface="+mn-cs"/>
              </a:rPr>
              <a:t>avergüenza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el amor de Dios ha </a:t>
            </a:r>
            <a:r>
              <a:rPr lang="en-US" sz="1200" b="0" i="0" kern="1200" dirty="0" err="1">
                <a:solidFill>
                  <a:schemeClr val="tx1"/>
                </a:solidFill>
                <a:effectLst/>
                <a:latin typeface="+mn-lt"/>
                <a:ea typeface="+mn-ea"/>
                <a:cs typeface="+mn-cs"/>
              </a:rPr>
              <a:t>sido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derramado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nuestros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corazones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a:t>
            </a:r>
            <a:r>
              <a:rPr lang="en-US" sz="1200" b="0" i="0" kern="1200" dirty="0">
                <a:solidFill>
                  <a:schemeClr val="tx1"/>
                </a:solidFill>
                <a:effectLst/>
                <a:latin typeface="+mn-lt"/>
                <a:ea typeface="+mn-ea"/>
                <a:cs typeface="+mn-cs"/>
              </a:rPr>
              <a:t> el Espíritu Santo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fue</a:t>
            </a:r>
            <a:r>
              <a:rPr lang="en-US" sz="1200" b="0" i="0" kern="1200" dirty="0">
                <a:solidFill>
                  <a:schemeClr val="tx1"/>
                </a:solidFill>
                <a:effectLst/>
                <a:latin typeface="+mn-lt"/>
                <a:ea typeface="+mn-ea"/>
                <a:cs typeface="+mn-cs"/>
              </a:rPr>
              <a:t> dado.</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Desarrollando la perseverancia </a:t>
            </a:r>
            <a:r>
              <a:rPr lang="es-ES_tradnl" b="0" noProof="0" dirty="0">
                <a:solidFill>
                  <a:srgbClr val="141413"/>
                </a:solidFill>
                <a:effectLst/>
                <a:highlight>
                  <a:srgbClr val="00FFFF"/>
                </a:highlight>
                <a:latin typeface="Helvetica" pitchFamily="2" charset="0"/>
              </a:rPr>
              <a:t>• pg. 37,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explorarán pasajes bíblicos que usan el entrenamiento físico como ejemplo para desarrollar la perseverancia espiritual.</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5:6–8</a:t>
            </a:r>
          </a:p>
          <a:p>
            <a:endParaRPr lang="es-ES_tradnl" b="1" noProof="0" dirty="0">
              <a:effectLst/>
            </a:endParaRPr>
          </a:p>
          <a:p>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Porque Cristo, cuando aún éramos débiles, a su tiempo murió por los impíos.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Ciertamente, apenas morirá alguno por un justo; con todo, pudiera ser que alguno osara morir por el bueno. </a:t>
            </a:r>
            <a:r>
              <a:rPr lang="es-ES_tradnl" sz="1200" b="1" i="0" kern="1200" baseline="30000" noProof="0" dirty="0">
                <a:solidFill>
                  <a:schemeClr val="tx1"/>
                </a:solidFill>
                <a:effectLst/>
                <a:latin typeface="+mn-lt"/>
                <a:ea typeface="+mn-ea"/>
                <a:cs typeface="+mn-cs"/>
              </a:rPr>
              <a:t>8 </a:t>
            </a:r>
            <a:r>
              <a:rPr lang="es-ES_tradnl" sz="1200" b="0" i="0" kern="1200" noProof="0" dirty="0">
                <a:solidFill>
                  <a:schemeClr val="tx1"/>
                </a:solidFill>
                <a:effectLst/>
                <a:latin typeface="+mn-lt"/>
                <a:ea typeface="+mn-ea"/>
                <a:cs typeface="+mn-cs"/>
              </a:rPr>
              <a:t>Mas Dios muestra su amor para con nosotros, en que siendo aún pecadores, Cristo murió por nosotros.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No hay amor más grande </a:t>
            </a:r>
            <a:r>
              <a:rPr lang="es-ES_tradnl" b="0" noProof="0" dirty="0">
                <a:solidFill>
                  <a:srgbClr val="141413"/>
                </a:solidFill>
                <a:effectLst/>
                <a:highlight>
                  <a:srgbClr val="00FFFF"/>
                </a:highlight>
                <a:latin typeface="Helvetica" pitchFamily="2" charset="0"/>
              </a:rPr>
              <a:t>• pg. 38,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leerán tres relatos históricos de autosacrificio y considerarán la magnitud del amor sacrificial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Romanos 5:9–11</a:t>
            </a:r>
          </a:p>
          <a:p>
            <a:endParaRPr lang="es-ES_tradnl" b="1" noProof="0" dirty="0">
              <a:effectLst/>
            </a:endParaRPr>
          </a:p>
          <a:p>
            <a:r>
              <a:rPr lang="es-ES_tradnl" sz="1200" b="1" i="0" kern="1200" baseline="30000" noProof="0" dirty="0">
                <a:solidFill>
                  <a:schemeClr val="tx1"/>
                </a:solidFill>
                <a:effectLst/>
                <a:latin typeface="+mn-lt"/>
                <a:ea typeface="+mn-ea"/>
                <a:cs typeface="+mn-cs"/>
              </a:rPr>
              <a:t>9 </a:t>
            </a:r>
            <a:r>
              <a:rPr lang="es-ES_tradnl" sz="1200" b="0" i="0" kern="1200" noProof="0" dirty="0">
                <a:solidFill>
                  <a:schemeClr val="tx1"/>
                </a:solidFill>
                <a:effectLst/>
                <a:latin typeface="+mn-lt"/>
                <a:ea typeface="+mn-ea"/>
                <a:cs typeface="+mn-cs"/>
              </a:rPr>
              <a:t>Pues mucho más, estando ya justificados en su sangre, por él seremos salvos de la ira. </a:t>
            </a:r>
            <a:r>
              <a:rPr lang="es-ES_tradnl" sz="1200" b="1" i="0" kern="1200" baseline="30000" noProof="0" dirty="0">
                <a:solidFill>
                  <a:schemeClr val="tx1"/>
                </a:solidFill>
                <a:effectLst/>
                <a:latin typeface="+mn-lt"/>
                <a:ea typeface="+mn-ea"/>
                <a:cs typeface="+mn-cs"/>
              </a:rPr>
              <a:t>10 </a:t>
            </a:r>
            <a:r>
              <a:rPr lang="es-ES_tradnl" sz="1200" b="0" i="0" kern="1200" noProof="0" dirty="0">
                <a:solidFill>
                  <a:schemeClr val="tx1"/>
                </a:solidFill>
                <a:effectLst/>
                <a:latin typeface="+mn-lt"/>
                <a:ea typeface="+mn-ea"/>
                <a:cs typeface="+mn-cs"/>
              </a:rPr>
              <a:t>Porque si siendo enemigos, fuimos reconciliados con Dios por la muerte de su Hijo, mucho más, estando reconciliados, seremos salvos por su vida. </a:t>
            </a:r>
            <a:r>
              <a:rPr lang="es-ES_tradnl" sz="1200" b="1" i="0" kern="1200" baseline="30000" noProof="0" dirty="0">
                <a:solidFill>
                  <a:schemeClr val="tx1"/>
                </a:solidFill>
                <a:effectLst/>
                <a:latin typeface="+mn-lt"/>
                <a:ea typeface="+mn-ea"/>
                <a:cs typeface="+mn-cs"/>
              </a:rPr>
              <a:t>11 </a:t>
            </a:r>
            <a:r>
              <a:rPr lang="es-ES_tradnl" sz="1200" b="0" i="0" kern="1200" noProof="0" dirty="0">
                <a:solidFill>
                  <a:schemeClr val="tx1"/>
                </a:solidFill>
                <a:effectLst/>
                <a:latin typeface="+mn-lt"/>
                <a:ea typeface="+mn-ea"/>
                <a:cs typeface="+mn-cs"/>
              </a:rPr>
              <a:t>Y no solo esto, sino que también nos gloriamos en Dios por el Señor nuestro Jesucristo, por quien hemos recibido ahora la reconciliación.</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noProof="0" dirty="0">
              <a:effectLst/>
            </a:endParaRPr>
          </a:p>
          <a:p>
            <a:r>
              <a:rPr lang="es-ES_tradnl" sz="1200" kern="1200" noProof="0" dirty="0">
                <a:solidFill>
                  <a:schemeClr val="tx1"/>
                </a:solidFill>
                <a:effectLst/>
                <a:latin typeface="+mn-lt"/>
                <a:ea typeface="+mn-ea"/>
                <a:cs typeface="+mn-cs"/>
              </a:rPr>
              <a:t>Sabiendo que estábamos muertos en nuestros pecados, Jesús voluntariamente dio su vida para salvar a todo aquel que crea en Él. Esta redención nos lleva a una comunión vibrante con Dios Padre, Dios Hijo y Dios Espíritu Santo. Cuando lo buscamos, el Espíritu llena nuestros corazones con el amor de Dios—un amor tan profundo que llega a los rincones más oscuros de nuestro sufrimiento. Por su amor, Jesús pagó un alto precio por nuestra salvación, derramando su sangre por nuestros pecados y los pecados del mundo entero. Experimentar este amor y misericordia debería ser motivo de regocijo y de hacernos entrar plenamente en la vida abundante que Jesús ofrece. Y debería impulsarnos a invitar a otros a experimentar Su amor.</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03962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Romanos 3:21–31; 5:1–11</a:t>
            </a:r>
          </a:p>
          <a:p>
            <a:endParaRPr lang="es-ES_tradnl"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distinguirán los significados de salvación, justificación, redención y reconciliación.</a:t>
            </a:r>
          </a:p>
          <a:p>
            <a:pPr marL="685800" lvl="1" indent="-228600">
              <a:buFont typeface="+mj-lt"/>
              <a:buAutoNum type="arabicPeriod"/>
            </a:pPr>
            <a:r>
              <a:rPr lang="es-ES_tradnl" sz="800" kern="1200" dirty="0">
                <a:solidFill>
                  <a:schemeClr val="tx1"/>
                </a:solidFill>
                <a:effectLst/>
                <a:latin typeface="+mn-lt"/>
                <a:ea typeface="+mn-ea"/>
                <a:cs typeface="+mn-cs"/>
              </a:rPr>
              <a:t>Los alumnos se regocijarán en los sufrimientos y en la esperanza de la gloria de Dios.</a:t>
            </a:r>
          </a:p>
          <a:p>
            <a:pPr marL="685800" lvl="1" indent="-228600">
              <a:buFont typeface="+mj-lt"/>
              <a:buAutoNum type="arabicPeriod"/>
            </a:pPr>
            <a:r>
              <a:rPr lang="es-ES_tradnl" sz="800" kern="1200" dirty="0">
                <a:solidFill>
                  <a:schemeClr val="tx1"/>
                </a:solidFill>
                <a:effectLst/>
                <a:latin typeface="+mn-lt"/>
                <a:ea typeface="+mn-ea"/>
                <a:cs typeface="+mn-cs"/>
              </a:rPr>
              <a:t>Los alumnos se esforzarán por lograr la reconciliación en sus relaciones.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3:21–26</a:t>
            </a:r>
          </a:p>
          <a:p>
            <a:endParaRPr lang="es-ES_tradnl" b="1" noProof="0" dirty="0">
              <a:effectLst/>
            </a:endParaRPr>
          </a:p>
          <a:p>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Pero ahora, aparte de la ley, se ha manifestado la justicia de Dios, testificada por la ley y por los profetas; </a:t>
            </a:r>
            <a:r>
              <a:rPr lang="es-ES_tradnl" sz="1200" b="1" i="0" kern="1200" baseline="30000" noProof="0" dirty="0">
                <a:solidFill>
                  <a:schemeClr val="tx1"/>
                </a:solidFill>
                <a:effectLst/>
                <a:latin typeface="+mn-lt"/>
                <a:ea typeface="+mn-ea"/>
                <a:cs typeface="+mn-cs"/>
              </a:rPr>
              <a:t>22 </a:t>
            </a:r>
            <a:r>
              <a:rPr lang="es-ES_tradnl" sz="1200" b="0" i="0" kern="1200" noProof="0" dirty="0">
                <a:solidFill>
                  <a:schemeClr val="tx1"/>
                </a:solidFill>
                <a:effectLst/>
                <a:latin typeface="+mn-lt"/>
                <a:ea typeface="+mn-ea"/>
                <a:cs typeface="+mn-cs"/>
              </a:rPr>
              <a:t>la justicia de Dios por medio de la fe en Jesucristo, para todos los que creen en él. Porque no hay diferencia, </a:t>
            </a:r>
            <a:r>
              <a:rPr lang="es-ES_tradnl" sz="1200" b="1" i="0" kern="1200" baseline="30000" noProof="0" dirty="0">
                <a:solidFill>
                  <a:schemeClr val="tx1"/>
                </a:solidFill>
                <a:effectLst/>
                <a:latin typeface="+mn-lt"/>
                <a:ea typeface="+mn-ea"/>
                <a:cs typeface="+mn-cs"/>
              </a:rPr>
              <a:t>23 </a:t>
            </a:r>
            <a:r>
              <a:rPr lang="es-ES_tradnl" sz="1200" b="0" i="0" kern="1200" noProof="0" dirty="0">
                <a:solidFill>
                  <a:schemeClr val="tx1"/>
                </a:solidFill>
                <a:effectLst/>
                <a:latin typeface="+mn-lt"/>
                <a:ea typeface="+mn-ea"/>
                <a:cs typeface="+mn-cs"/>
              </a:rPr>
              <a:t>por cuanto todos pecaron, y están destituidos de la gloria de Dios, </a:t>
            </a:r>
            <a:r>
              <a:rPr lang="es-ES_tradnl" sz="1200" b="1" i="0" kern="1200" baseline="30000" noProof="0" dirty="0">
                <a:solidFill>
                  <a:schemeClr val="tx1"/>
                </a:solidFill>
                <a:effectLst/>
                <a:latin typeface="+mn-lt"/>
                <a:ea typeface="+mn-ea"/>
                <a:cs typeface="+mn-cs"/>
              </a:rPr>
              <a:t>24 </a:t>
            </a:r>
            <a:r>
              <a:rPr lang="es-ES_tradnl" sz="1200" b="0" i="0" kern="1200" noProof="0" dirty="0">
                <a:solidFill>
                  <a:schemeClr val="tx1"/>
                </a:solidFill>
                <a:effectLst/>
                <a:latin typeface="+mn-lt"/>
                <a:ea typeface="+mn-ea"/>
                <a:cs typeface="+mn-cs"/>
              </a:rPr>
              <a:t>siendo justificados gratuitamente por su gracia, mediante la redención que es en Cristo Jesús, </a:t>
            </a:r>
            <a:r>
              <a:rPr lang="es-ES_tradnl" sz="1200" b="1" i="0" kern="1200" baseline="30000" noProof="0" dirty="0">
                <a:solidFill>
                  <a:schemeClr val="tx1"/>
                </a:solidFill>
                <a:effectLst/>
                <a:latin typeface="+mn-lt"/>
                <a:ea typeface="+mn-ea"/>
                <a:cs typeface="+mn-cs"/>
              </a:rPr>
              <a:t>25 </a:t>
            </a:r>
            <a:r>
              <a:rPr lang="es-ES_tradnl" sz="1200" b="0" i="0" kern="1200" noProof="0" dirty="0">
                <a:solidFill>
                  <a:schemeClr val="tx1"/>
                </a:solidFill>
                <a:effectLst/>
                <a:latin typeface="+mn-lt"/>
                <a:ea typeface="+mn-ea"/>
                <a:cs typeface="+mn-cs"/>
              </a:rPr>
              <a:t>a quien Dios puso como propiciación por medio de la fe en su sangre, para manifestar su justicia, a causa de haber pasado por alto, en su paciencia, los pecados pasados, </a:t>
            </a:r>
            <a:r>
              <a:rPr lang="es-ES_tradnl" sz="1200" b="1" i="0" kern="1200" baseline="30000" noProof="0" dirty="0">
                <a:solidFill>
                  <a:schemeClr val="tx1"/>
                </a:solidFill>
                <a:effectLst/>
                <a:latin typeface="+mn-lt"/>
                <a:ea typeface="+mn-ea"/>
                <a:cs typeface="+mn-cs"/>
              </a:rPr>
              <a:t>26 </a:t>
            </a:r>
            <a:r>
              <a:rPr lang="es-ES_tradnl" sz="1200" b="0" i="0" kern="1200" noProof="0" dirty="0">
                <a:solidFill>
                  <a:schemeClr val="tx1"/>
                </a:solidFill>
                <a:effectLst/>
                <a:latin typeface="+mn-lt"/>
                <a:ea typeface="+mn-ea"/>
                <a:cs typeface="+mn-cs"/>
              </a:rPr>
              <a:t>con la mira de manifestar en este tiempo su justicia, a fin de que él sea el justo, y el que justifica al que es de la fe de Jesús.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día de la Expiación </a:t>
            </a:r>
            <a:r>
              <a:rPr lang="es-ES_tradnl" b="0" noProof="0" dirty="0">
                <a:solidFill>
                  <a:srgbClr val="141413"/>
                </a:solidFill>
                <a:effectLst/>
                <a:highlight>
                  <a:srgbClr val="00FFFF"/>
                </a:highlight>
                <a:latin typeface="Helvetica" pitchFamily="2" charset="0"/>
              </a:rPr>
              <a:t>• pg. 36,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aprenderán más sobre el Día de la Expiación y sus paralelismos con la muerte sacrificial de Jesús.</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Romanos 3:27–31</a:t>
            </a:r>
          </a:p>
          <a:p>
            <a:endParaRPr lang="es-ES_tradnl" b="1" noProof="0" dirty="0">
              <a:effectLst/>
            </a:endParaRPr>
          </a:p>
          <a:p>
            <a:r>
              <a:rPr lang="es-ES_tradnl" sz="1200" b="1" i="0" kern="1200" baseline="30000" noProof="0" dirty="0">
                <a:solidFill>
                  <a:schemeClr val="tx1"/>
                </a:solidFill>
                <a:effectLst/>
                <a:latin typeface="+mn-lt"/>
                <a:ea typeface="+mn-ea"/>
                <a:cs typeface="+mn-cs"/>
              </a:rPr>
              <a:t>27 </a:t>
            </a:r>
            <a:r>
              <a:rPr lang="es-ES_tradnl" sz="1200" b="0" i="0" kern="1200" noProof="0" dirty="0">
                <a:solidFill>
                  <a:schemeClr val="tx1"/>
                </a:solidFill>
                <a:effectLst/>
                <a:latin typeface="+mn-lt"/>
                <a:ea typeface="+mn-ea"/>
                <a:cs typeface="+mn-cs"/>
              </a:rPr>
              <a:t>¿Dónde, pues, está la jactancia? Queda excluida. ¿Por cuál ley? ¿Por la de las obras? No, sino por la ley de la fe. </a:t>
            </a:r>
            <a:r>
              <a:rPr lang="es-ES_tradnl" sz="1200" b="1" i="0" kern="1200" baseline="30000" noProof="0" dirty="0">
                <a:solidFill>
                  <a:schemeClr val="tx1"/>
                </a:solidFill>
                <a:effectLst/>
                <a:latin typeface="+mn-lt"/>
                <a:ea typeface="+mn-ea"/>
                <a:cs typeface="+mn-cs"/>
              </a:rPr>
              <a:t>28 </a:t>
            </a:r>
            <a:r>
              <a:rPr lang="es-ES_tradnl" sz="1200" b="0" i="0" kern="1200" noProof="0" dirty="0">
                <a:solidFill>
                  <a:schemeClr val="tx1"/>
                </a:solidFill>
                <a:effectLst/>
                <a:latin typeface="+mn-lt"/>
                <a:ea typeface="+mn-ea"/>
                <a:cs typeface="+mn-cs"/>
              </a:rPr>
              <a:t>Concluimos, pues, que el hombre es justificado por fe sin las obras de la ley. </a:t>
            </a:r>
            <a:r>
              <a:rPr lang="es-ES_tradnl" sz="1200" b="1" i="0" kern="1200" baseline="30000" noProof="0" dirty="0">
                <a:solidFill>
                  <a:schemeClr val="tx1"/>
                </a:solidFill>
                <a:effectLst/>
                <a:latin typeface="+mn-lt"/>
                <a:ea typeface="+mn-ea"/>
                <a:cs typeface="+mn-cs"/>
              </a:rPr>
              <a:t>29 </a:t>
            </a:r>
            <a:r>
              <a:rPr lang="es-ES_tradnl" sz="1200" b="0" i="0" kern="1200" noProof="0" dirty="0">
                <a:solidFill>
                  <a:schemeClr val="tx1"/>
                </a:solidFill>
                <a:effectLst/>
                <a:latin typeface="+mn-lt"/>
                <a:ea typeface="+mn-ea"/>
                <a:cs typeface="+mn-cs"/>
              </a:rPr>
              <a:t>¿Es Dios solamente Dios de los judíos? ¿No es también Dios de los gentiles? Ciertamente, también de los gentiles. </a:t>
            </a:r>
            <a:r>
              <a:rPr lang="es-ES_tradnl" sz="1200" b="1" i="0" kern="1200" baseline="30000" noProof="0" dirty="0">
                <a:solidFill>
                  <a:schemeClr val="tx1"/>
                </a:solidFill>
                <a:effectLst/>
                <a:latin typeface="+mn-lt"/>
                <a:ea typeface="+mn-ea"/>
                <a:cs typeface="+mn-cs"/>
              </a:rPr>
              <a:t>30 </a:t>
            </a:r>
            <a:r>
              <a:rPr lang="es-ES_tradnl" sz="1200" b="0" i="0" kern="1200" noProof="0" dirty="0">
                <a:solidFill>
                  <a:schemeClr val="tx1"/>
                </a:solidFill>
                <a:effectLst/>
                <a:latin typeface="+mn-lt"/>
                <a:ea typeface="+mn-ea"/>
                <a:cs typeface="+mn-cs"/>
              </a:rPr>
              <a:t>Porque Dios es uno, y él justificará por la fe a los de la circuncisión, y por medio de la fe a los de la incircuncisión. </a:t>
            </a:r>
            <a:r>
              <a:rPr lang="es-ES_tradnl" sz="1200" b="1" i="0" kern="1200" baseline="30000" noProof="0" dirty="0">
                <a:solidFill>
                  <a:schemeClr val="tx1"/>
                </a:solidFill>
                <a:effectLst/>
                <a:latin typeface="+mn-lt"/>
                <a:ea typeface="+mn-ea"/>
                <a:cs typeface="+mn-cs"/>
              </a:rPr>
              <a:t>31 </a:t>
            </a:r>
            <a:r>
              <a:rPr lang="es-ES_tradnl" sz="1200" b="0" i="0" kern="1200" noProof="0" dirty="0">
                <a:solidFill>
                  <a:schemeClr val="tx1"/>
                </a:solidFill>
                <a:effectLst/>
                <a:latin typeface="+mn-lt"/>
                <a:ea typeface="+mn-ea"/>
                <a:cs typeface="+mn-cs"/>
              </a:rPr>
              <a:t>¿Luego por la fe invalidamos la ley? En ninguna manera, sino que confirmamos la ley.</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Romanos 5:1, 2</a:t>
            </a:r>
          </a:p>
          <a:p>
            <a:endParaRPr lang="es-ES_tradnl" b="1" noProof="0" dirty="0">
              <a:solidFill>
                <a:srgbClr val="FF0000"/>
              </a:solidFill>
              <a:effectLst/>
              <a:highlight>
                <a:srgbClr val="FFFF00"/>
              </a:highlight>
            </a:endParaRPr>
          </a:p>
          <a:p>
            <a:r>
              <a:rPr lang="es-ES_tradnl" sz="1200" b="1" i="0" kern="1200" noProof="0" dirty="0">
                <a:solidFill>
                  <a:schemeClr val="tx1"/>
                </a:solidFill>
                <a:effectLst/>
                <a:highlight>
                  <a:srgbClr val="FFFF00"/>
                </a:highlight>
                <a:latin typeface="+mn-lt"/>
                <a:ea typeface="+mn-ea"/>
                <a:cs typeface="+mn-cs"/>
              </a:rPr>
              <a:t> </a:t>
            </a:r>
            <a:r>
              <a:rPr lang="es-ES_tradnl" sz="1200" b="0" i="0" kern="1200" noProof="0" dirty="0">
                <a:solidFill>
                  <a:schemeClr val="tx1"/>
                </a:solidFill>
                <a:effectLst/>
                <a:highlight>
                  <a:srgbClr val="FFFF00"/>
                </a:highlight>
                <a:latin typeface="+mn-lt"/>
                <a:ea typeface="+mn-ea"/>
                <a:cs typeface="+mn-cs"/>
              </a:rPr>
              <a:t>Justificados, pues, por la fe, tenemos paz para con Dios por medio de nuestro Señor Jesucristo; </a:t>
            </a:r>
            <a:r>
              <a:rPr lang="es-ES_tradnl" sz="1200" b="1" i="0" kern="1200" baseline="30000" noProof="0" dirty="0">
                <a:solidFill>
                  <a:schemeClr val="tx1"/>
                </a:solidFill>
                <a:effectLst/>
                <a:highlight>
                  <a:srgbClr val="FFFF00"/>
                </a:highlight>
                <a:latin typeface="+mn-lt"/>
                <a:ea typeface="+mn-ea"/>
                <a:cs typeface="+mn-cs"/>
              </a:rPr>
              <a:t>2 </a:t>
            </a:r>
            <a:r>
              <a:rPr lang="es-ES_tradnl" sz="1200" b="0" i="0" kern="1200" noProof="0" dirty="0">
                <a:solidFill>
                  <a:schemeClr val="tx1"/>
                </a:solidFill>
                <a:effectLst/>
                <a:highlight>
                  <a:srgbClr val="FFFF00"/>
                </a:highlight>
                <a:latin typeface="+mn-lt"/>
                <a:ea typeface="+mn-ea"/>
                <a:cs typeface="+mn-cs"/>
              </a:rPr>
              <a:t>por quien también tenemos entrada por la fe a esta gracia en la cual estamos firmes, y nos gloriamos en la esperanza de la gloria de Dios.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7BEB07-9F15-2F69-03E0-53734C4E44DC}"/>
              </a:ext>
            </a:extLst>
          </p:cNvPr>
          <p:cNvPicPr>
            <a:picLocks noChangeAspect="1"/>
          </p:cNvPicPr>
          <p:nvPr userDrawn="1"/>
        </p:nvPicPr>
        <p:blipFill>
          <a:blip r:embed="rId2">
            <a:extLst>
              <a:ext uri="{28A0092B-C50C-407E-A947-70E740481C1C}">
                <a14:useLocalDpi xmlns:a14="http://schemas.microsoft.com/office/drawing/2010/main" val="0"/>
              </a:ext>
            </a:extLst>
          </a:blip>
          <a:srcRect t="6056" b="6056"/>
          <a:stretch/>
        </p:blipFill>
        <p:spPr>
          <a:xfrm>
            <a:off x="914400" y="1056357"/>
            <a:ext cx="16466409" cy="4969556"/>
          </a:xfrm>
          <a:prstGeom prst="rect">
            <a:avLst/>
          </a:prstGeom>
        </p:spPr>
      </p:pic>
      <p:sp>
        <p:nvSpPr>
          <p:cNvPr id="4" name="AutoShape 4">
            <a:extLst>
              <a:ext uri="{FF2B5EF4-FFF2-40B4-BE49-F238E27FC236}">
                <a16:creationId xmlns:a16="http://schemas.microsoft.com/office/drawing/2014/main" id="{6EEFF197-235C-5ED2-6036-4682E2063E3B}"/>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5" name="AutoShape 3">
            <a:extLst>
              <a:ext uri="{FF2B5EF4-FFF2-40B4-BE49-F238E27FC236}">
                <a16:creationId xmlns:a16="http://schemas.microsoft.com/office/drawing/2014/main" id="{5F66BFB2-32E5-82B8-8F97-9C7220AB5417}"/>
              </a:ext>
            </a:extLst>
          </p:cNvPr>
          <p:cNvSpPr/>
          <p:nvPr userDrawn="1"/>
        </p:nvSpPr>
        <p:spPr>
          <a:xfrm>
            <a:off x="910796" y="6025913"/>
            <a:ext cx="6227572" cy="3204730"/>
          </a:xfrm>
          <a:prstGeom prst="rect">
            <a:avLst/>
          </a:prstGeom>
          <a:solidFill>
            <a:srgbClr val="83454D"/>
          </a:solidFill>
        </p:spPr>
        <p:txBody>
          <a:bodyPr/>
          <a:lstStyle/>
          <a:p>
            <a:endParaRPr lang="en-US"/>
          </a:p>
        </p:txBody>
      </p:sp>
      <p:sp>
        <p:nvSpPr>
          <p:cNvPr id="7" name="AutoShape 4">
            <a:extLst>
              <a:ext uri="{FF2B5EF4-FFF2-40B4-BE49-F238E27FC236}">
                <a16:creationId xmlns:a16="http://schemas.microsoft.com/office/drawing/2014/main" id="{76A9A9BC-B947-E12F-9D6A-E74A05058E43}"/>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grpSp>
        <p:nvGrpSpPr>
          <p:cNvPr id="9" name="Group 8">
            <a:extLst>
              <a:ext uri="{FF2B5EF4-FFF2-40B4-BE49-F238E27FC236}">
                <a16:creationId xmlns:a16="http://schemas.microsoft.com/office/drawing/2014/main" id="{9CF5F3FB-3798-025B-AE88-15F2973E73D2}"/>
              </a:ext>
            </a:extLst>
          </p:cNvPr>
          <p:cNvGrpSpPr/>
          <p:nvPr userDrawn="1"/>
        </p:nvGrpSpPr>
        <p:grpSpPr>
          <a:xfrm>
            <a:off x="1321250" y="6362700"/>
            <a:ext cx="5406665" cy="2667000"/>
            <a:chOff x="1157812" y="6283944"/>
            <a:chExt cx="5603348" cy="2667000"/>
          </a:xfrm>
        </p:grpSpPr>
        <p:sp>
          <p:nvSpPr>
            <p:cNvPr id="10" name="TextBox 6">
              <a:extLst>
                <a:ext uri="{FF2B5EF4-FFF2-40B4-BE49-F238E27FC236}">
                  <a16:creationId xmlns:a16="http://schemas.microsoft.com/office/drawing/2014/main" id="{74FE7F72-4547-9377-71FB-52677D88EC12}"/>
                </a:ext>
              </a:extLst>
            </p:cNvPr>
            <p:cNvSpPr txBox="1"/>
            <p:nvPr userDrawn="1"/>
          </p:nvSpPr>
          <p:spPr>
            <a:xfrm>
              <a:off x="1226793" y="6283944"/>
              <a:ext cx="5458540" cy="1468544"/>
            </a:xfrm>
            <a:prstGeom prst="rect">
              <a:avLst/>
            </a:prstGeom>
          </p:spPr>
          <p:txBody>
            <a:bodyPr wrap="square" lIns="0" tIns="0" rIns="0" bIns="0" rtlCol="0" anchor="t">
              <a:spAutoFit/>
            </a:bodyPr>
            <a:lstStyle/>
            <a:p>
              <a:pPr>
                <a:lnSpc>
                  <a:spcPts val="5880"/>
                </a:lnSpc>
              </a:pPr>
              <a:r>
                <a:rPr lang="en-US" sz="49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CARTA DE PABLO A LOS</a:t>
              </a:r>
            </a:p>
          </p:txBody>
        </p:sp>
        <p:sp>
          <p:nvSpPr>
            <p:cNvPr id="11" name="TextBox 6">
              <a:extLst>
                <a:ext uri="{FF2B5EF4-FFF2-40B4-BE49-F238E27FC236}">
                  <a16:creationId xmlns:a16="http://schemas.microsoft.com/office/drawing/2014/main" id="{EA7F7CB5-1265-6E47-E0BC-8ADC8B5875AF}"/>
                </a:ext>
              </a:extLst>
            </p:cNvPr>
            <p:cNvSpPr txBox="1"/>
            <p:nvPr userDrawn="1"/>
          </p:nvSpPr>
          <p:spPr>
            <a:xfrm>
              <a:off x="1157812" y="8123986"/>
              <a:ext cx="5603348" cy="826958"/>
            </a:xfrm>
            <a:prstGeom prst="rect">
              <a:avLst/>
            </a:prstGeom>
          </p:spPr>
          <p:txBody>
            <a:bodyPr wrap="square" lIns="0" tIns="0" rIns="0" bIns="0" rtlCol="0" anchor="t">
              <a:spAutoFit/>
            </a:bodyPr>
            <a:lstStyle/>
            <a:p>
              <a:pPr>
                <a:lnSpc>
                  <a:spcPts val="5880"/>
                </a:lnSpc>
              </a:pPr>
              <a:r>
                <a:rPr lang="en-US" sz="8800" spc="300">
                  <a:solidFill>
                    <a:srgbClr val="FFFFFF"/>
                  </a:solidFill>
                  <a:latin typeface="Franklin Gothic Medium" panose="020B0603020102020204" pitchFamily="34" charset="0"/>
                  <a:ea typeface="Lato" panose="020F0502020204030203" pitchFamily="34" charset="0"/>
                  <a:cs typeface="Lato" panose="020F0502020204030203" pitchFamily="34" charset="0"/>
                </a:rPr>
                <a:t>ROMANOS</a:t>
              </a:r>
            </a:p>
          </p:txBody>
        </p:sp>
      </p:grpSp>
      <p:sp>
        <p:nvSpPr>
          <p:cNvPr id="12" name="TextBox 8">
            <a:extLst>
              <a:ext uri="{FF2B5EF4-FFF2-40B4-BE49-F238E27FC236}">
                <a16:creationId xmlns:a16="http://schemas.microsoft.com/office/drawing/2014/main" id="{426DE0F1-E153-CB8E-25E2-CC005CF2BEE6}"/>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2, SEPTIEMBRE 2026 A FEBRERO 2027</a:t>
            </a:r>
          </a:p>
        </p:txBody>
      </p:sp>
      <p:pic>
        <p:nvPicPr>
          <p:cNvPr id="13" name="Picture 12">
            <a:extLst>
              <a:ext uri="{FF2B5EF4-FFF2-40B4-BE49-F238E27FC236}">
                <a16:creationId xmlns:a16="http://schemas.microsoft.com/office/drawing/2014/main" id="{E7E54830-F172-3BF8-51A5-351E9595C140}"/>
              </a:ext>
            </a:extLst>
          </p:cNvPr>
          <p:cNvPicPr>
            <a:picLocks noChangeAspect="1"/>
          </p:cNvPicPr>
          <p:nvPr userDrawn="1"/>
        </p:nvPicPr>
        <p:blipFill>
          <a:blip r:embed="rId3"/>
          <a:srcRect/>
          <a:stretch/>
        </p:blipFill>
        <p:spPr>
          <a:xfrm>
            <a:off x="16124042" y="1409700"/>
            <a:ext cx="905435" cy="914400"/>
          </a:xfrm>
          <a:prstGeom prst="rect">
            <a:avLst/>
          </a:prstGeom>
        </p:spPr>
      </p:pic>
      <p:sp>
        <p:nvSpPr>
          <p:cNvPr id="2" name="TextBox 7">
            <a:extLst>
              <a:ext uri="{FF2B5EF4-FFF2-40B4-BE49-F238E27FC236}">
                <a16:creationId xmlns:a16="http://schemas.microsoft.com/office/drawing/2014/main" id="{6202CA4D-AC6F-C1BD-7D8D-05D4E0A651AD}"/>
              </a:ext>
            </a:extLst>
          </p:cNvPr>
          <p:cNvSpPr txBox="1"/>
          <p:nvPr userDrawn="1"/>
        </p:nvSpPr>
        <p:spPr>
          <a:xfrm>
            <a:off x="7696200" y="6174033"/>
            <a:ext cx="9067800" cy="2908489"/>
          </a:xfrm>
          <a:prstGeom prst="rect">
            <a:avLst/>
          </a:prstGeom>
        </p:spPr>
        <p:txBody>
          <a:bodyPr wrap="square" lIns="0" tIns="0" rIns="0" bIns="0" rtlCol="0" anchor="t">
            <a:spAutoFit/>
          </a:bodyPr>
          <a:lstStyle/>
          <a:p>
            <a:pPr>
              <a:spcAft>
                <a:spcPts val="600"/>
              </a:spcAft>
            </a:pPr>
            <a:r>
              <a:rPr lang="es-ES_tradnl" sz="2300" b="0" i="1" kern="1200" noProof="0" dirty="0">
                <a:solidFill>
                  <a:schemeClr val="tx1"/>
                </a:solidFill>
                <a:effectLst/>
                <a:latin typeface="+mn-lt"/>
                <a:ea typeface="+mn-ea"/>
                <a:cs typeface="+mn-cs"/>
              </a:rPr>
              <a:t>Los creyentes compartían todo lo que tenían. Vendían sus pertenencias y entregaban el dinero a los pobres. Se ocupaban de los demás. Los creyentes hacían todo esto con alegría y alabando a Dios. Y cada día, más personas creían en Jesús.</a:t>
            </a:r>
          </a:p>
          <a:p>
            <a:r>
              <a:rPr lang="es-ES_tradnl" sz="2300" b="0" i="1" kern="1200" noProof="0" dirty="0">
                <a:solidFill>
                  <a:schemeClr val="tx1"/>
                </a:solidFill>
                <a:effectLst/>
                <a:latin typeface="+mn-lt"/>
                <a:ea typeface="+mn-ea"/>
                <a:cs typeface="+mn-cs"/>
              </a:rPr>
              <a:t>Somos parte de la Iglesia que Jesús fundó con solo 120 hombres y mujeres. Los primeros creyentes nos dieron un ejemplo que debemos seguir. Podemos compartir con otros cristianos, orar con ellos, comer juntos y adorar a Dios como una familia.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A6E38DEB-D748-D3ED-7E0F-552A39215031}"/>
              </a:ext>
            </a:extLst>
          </p:cNvPr>
          <p:cNvSpPr txBox="1"/>
          <p:nvPr userDrawn="1"/>
        </p:nvSpPr>
        <p:spPr>
          <a:xfrm>
            <a:off x="2837554" y="5143500"/>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Romanos 5:10</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249"/>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SALVACIÓN POR FE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419" r="18747"/>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8642999" y="3055446"/>
            <a:ext cx="9148763"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BENEFICIOS </a:t>
            </a:r>
            <a:br>
              <a:rPr lang="en-US" sz="5400" dirty="0">
                <a:solidFill>
                  <a:srgbClr val="FFFFFF"/>
                </a:solidFill>
                <a:latin typeface="Franklin Gothic Medium" panose="020B0603020102020204" pitchFamily="34" charset="0"/>
              </a:rPr>
            </a:br>
            <a:r>
              <a:rPr lang="en-US" sz="5400" dirty="0">
                <a:solidFill>
                  <a:srgbClr val="FFFFFF"/>
                </a:solidFill>
                <a:latin typeface="Franklin Gothic Medium" panose="020B0603020102020204" pitchFamily="34" charset="0"/>
              </a:rPr>
              <a:t>DE LA JUSTIFICACIÓN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284" r="1088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EL AMOR RECONCILIADOR DE DIOS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B30C2B-58E5-49DA-5621-3D58159D3421}"/>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060616FF-7562-8931-70FC-F335CE494D63}"/>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9" name="TextBox 8">
            <a:extLst>
              <a:ext uri="{FF2B5EF4-FFF2-40B4-BE49-F238E27FC236}">
                <a16:creationId xmlns:a16="http://schemas.microsoft.com/office/drawing/2014/main" id="{A667ADBD-AF8A-964D-C5BA-6D21613D1D1F}"/>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6071172"/>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FE2A08E1-BB40-5A76-6A24-1BF954B3202D}"/>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8305800" y="2253309"/>
            <a:ext cx="9982201"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8896350" y="4610100"/>
            <a:ext cx="9406967" cy="77281"/>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0C5BEFDF-A0CD-E1C9-4E76-0779322A9FB8}"/>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10" name="TextBox 9">
            <a:extLst>
              <a:ext uri="{FF2B5EF4-FFF2-40B4-BE49-F238E27FC236}">
                <a16:creationId xmlns:a16="http://schemas.microsoft.com/office/drawing/2014/main" id="{A5819558-0F2F-FC59-9C89-9D4CF1EA27FC}"/>
              </a:ext>
            </a:extLst>
          </p:cNvPr>
          <p:cNvSpPr txBox="1"/>
          <p:nvPr userDrawn="1"/>
        </p:nvSpPr>
        <p:spPr>
          <a:xfrm>
            <a:off x="8839200" y="5067300"/>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08774A7-18D4-61AD-4B79-0D0A2C18A307}"/>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7" name="AutoShape 7">
            <a:extLst>
              <a:ext uri="{FF2B5EF4-FFF2-40B4-BE49-F238E27FC236}">
                <a16:creationId xmlns:a16="http://schemas.microsoft.com/office/drawing/2014/main" id="{F008DC9E-BD28-37F1-A157-211434639A35}"/>
              </a:ext>
            </a:extLst>
          </p:cNvPr>
          <p:cNvSpPr/>
          <p:nvPr userDrawn="1"/>
        </p:nvSpPr>
        <p:spPr>
          <a:xfrm>
            <a:off x="9687128" y="5994972"/>
            <a:ext cx="8600872" cy="62928"/>
          </a:xfrm>
          <a:prstGeom prst="rect">
            <a:avLst/>
          </a:prstGeom>
          <a:solidFill>
            <a:srgbClr val="83454D"/>
          </a:solidFill>
          <a:ln>
            <a:noFill/>
          </a:ln>
        </p:spPr>
        <p:txBody>
          <a:bodyPr/>
          <a:lstStyle/>
          <a:p>
            <a:endParaRPr lang="en-US"/>
          </a:p>
        </p:txBody>
      </p:sp>
      <p:sp>
        <p:nvSpPr>
          <p:cNvPr id="8" name="AutoShape 4">
            <a:extLst>
              <a:ext uri="{FF2B5EF4-FFF2-40B4-BE49-F238E27FC236}">
                <a16:creationId xmlns:a16="http://schemas.microsoft.com/office/drawing/2014/main" id="{D7E95F93-F9FA-96EA-01C2-9A2E74B9B54B}"/>
              </a:ext>
            </a:extLst>
          </p:cNvPr>
          <p:cNvSpPr/>
          <p:nvPr userDrawn="1"/>
        </p:nvSpPr>
        <p:spPr>
          <a:xfrm>
            <a:off x="8001000" y="1181100"/>
            <a:ext cx="10287000" cy="1899077"/>
          </a:xfrm>
          <a:prstGeom prst="rect">
            <a:avLst/>
          </a:prstGeom>
          <a:solidFill>
            <a:srgbClr val="83454D"/>
          </a:solidFill>
        </p:spPr>
        <p:txBody>
          <a:bodyPr/>
          <a:lstStyle/>
          <a:p>
            <a:endParaRPr lang="en-US" dirty="0"/>
          </a:p>
        </p:txBody>
      </p:sp>
      <p:sp>
        <p:nvSpPr>
          <p:cNvPr id="9" name="TextBox 8">
            <a:extLst>
              <a:ext uri="{FF2B5EF4-FFF2-40B4-BE49-F238E27FC236}">
                <a16:creationId xmlns:a16="http://schemas.microsoft.com/office/drawing/2014/main" id="{C62930EC-FAA4-76FB-6522-859A14CD0862}"/>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pic>
        <p:nvPicPr>
          <p:cNvPr id="10" name="Picture 9">
            <a:extLst>
              <a:ext uri="{FF2B5EF4-FFF2-40B4-BE49-F238E27FC236}">
                <a16:creationId xmlns:a16="http://schemas.microsoft.com/office/drawing/2014/main" id="{1ABD6189-5A1C-F898-EC69-EEC299BEE0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686800" cy="10239512"/>
          </a:xfrm>
          <a:prstGeom prst="rect">
            <a:avLst/>
          </a:prstGeom>
        </p:spPr>
      </p:pic>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99304"/>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60285"/>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8—DIOS SALVA, JUSTIFICA Y RECONCILIA</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48799" y="72361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5:3–5</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43700"/>
            <a:ext cx="7844995" cy="492443"/>
          </a:xfrm>
          <a:prstGeom prst="rect">
            <a:avLst/>
          </a:prstGeom>
        </p:spPr>
        <p:txBody>
          <a:bodyPr lIns="0" tIns="0" rIns="0" bIns="0" rtlCol="0" anchor="t">
            <a:spAutoFit/>
          </a:bodyPr>
          <a:lstStyle/>
          <a:p>
            <a:r>
              <a:rPr lang="es-ES_tradnl" sz="3200" b="1" noProof="0" dirty="0">
                <a:solidFill>
                  <a:schemeClr val="bg1"/>
                </a:solidFill>
                <a:latin typeface="Franklin Gothic Book" panose="020B0503020102020204" pitchFamily="34" charset="0"/>
              </a:rPr>
              <a:t>REGOCIJÁNDONOS EN EL SUFRIMIENTO</a:t>
            </a:r>
            <a:endParaRPr lang="es-ES_tradnl" sz="3200" noProof="0" dirty="0">
              <a:solidFill>
                <a:schemeClr val="bg1"/>
              </a:solidFill>
              <a:latin typeface="Franklin Gothic Book" panose="020B0503020102020204" pitchFamily="34" charset="0"/>
            </a:endParaRPr>
          </a:p>
        </p:txBody>
      </p:sp>
      <p:sp>
        <p:nvSpPr>
          <p:cNvPr id="2" name="TextBox 5">
            <a:extLst>
              <a:ext uri="{FF2B5EF4-FFF2-40B4-BE49-F238E27FC236}">
                <a16:creationId xmlns:a16="http://schemas.microsoft.com/office/drawing/2014/main" id="{12CCF9C8-38B0-13D3-8456-988377025C78}"/>
              </a:ext>
            </a:extLst>
          </p:cNvPr>
          <p:cNvSpPr txBox="1"/>
          <p:nvPr/>
        </p:nvSpPr>
        <p:spPr>
          <a:xfrm>
            <a:off x="9448800" y="5753100"/>
            <a:ext cx="7160301" cy="498278"/>
          </a:xfrm>
          <a:prstGeom prst="rect">
            <a:avLst/>
          </a:prstGeom>
        </p:spPr>
        <p:txBody>
          <a:bodyPr lIns="0" tIns="0" rIns="0" bIns="0" rtlCol="0" anchor="t">
            <a:spAutoFit/>
          </a:bodyPr>
          <a:lstStyle/>
          <a:p>
            <a:pPr>
              <a:lnSpc>
                <a:spcPts val="4160"/>
              </a:lnSpc>
            </a:pPr>
            <a:r>
              <a:rPr lang="en-US" sz="3200" spc="169">
                <a:solidFill>
                  <a:srgbClr val="FFFFFF"/>
                </a:solidFill>
                <a:latin typeface="Franklin Gothic Medium" panose="020B0603020102020204" pitchFamily="34" charset="0"/>
              </a:rPr>
              <a:t>Romanos 5:1,2</a:t>
            </a:r>
            <a:endParaRPr lang="en-US" sz="3200" spc="169" dirty="0">
              <a:solidFill>
                <a:srgbClr val="FFFFFF"/>
              </a:solidFill>
              <a:latin typeface="Franklin Gothic Medium" panose="020B0603020102020204" pitchFamily="34" charset="0"/>
            </a:endParaRPr>
          </a:p>
        </p:txBody>
      </p:sp>
      <p:sp>
        <p:nvSpPr>
          <p:cNvPr id="3" name="TextBox 6">
            <a:extLst>
              <a:ext uri="{FF2B5EF4-FFF2-40B4-BE49-F238E27FC236}">
                <a16:creationId xmlns:a16="http://schemas.microsoft.com/office/drawing/2014/main" id="{928601DA-A86C-4184-09D4-E71462A05808}"/>
              </a:ext>
            </a:extLst>
          </p:cNvPr>
          <p:cNvSpPr txBox="1"/>
          <p:nvPr/>
        </p:nvSpPr>
        <p:spPr>
          <a:xfrm>
            <a:off x="9448800"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PAZ CON DIOS</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8991600" cy="418576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¿Cómo ha usado Dios sus dificultades para desarrollar su carácter?</a:t>
            </a:r>
          </a:p>
          <a:p>
            <a:pPr marL="285750" indent="-285750">
              <a:buFont typeface="Arial" panose="020B0604020202020204" pitchFamily="34" charset="0"/>
              <a:buChar char="•"/>
            </a:pPr>
            <a:r>
              <a:rPr lang="es-ES_tradnl" sz="3400" noProof="0" dirty="0">
                <a:solidFill>
                  <a:schemeClr val="bg1"/>
                </a:solidFill>
                <a:latin typeface="Corbel" panose="020B0503020204020204" pitchFamily="34" charset="0"/>
              </a:rPr>
              <a:t>Isaías 61:3 dice: «Les [dará] gloria en lugar de ceniza, óleo de gozo en lugar de luto, manto de alegría en lugar del espíritu angustiado; y serán llamados árboles de justicia, plantío de Jehová, para gloria suya». ¿Cómo se refleja esta imagen en Romanos 5:3–5? </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5:6–8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SIENDO AÚN PECADORES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88392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quién estaría dispuesto a morir? ¿Por qué estaría dispuesto a hacerlo?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Sin mencionar nombres, ¿hay alguien que usted crea que no merece la gracia de Dios? ¿Cómo puede orar por ellos esta semana?</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5:9–11	</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¡MUCHO MÁS!</a:t>
            </a:r>
          </a:p>
        </p:txBody>
      </p:sp>
      <p:sp>
        <p:nvSpPr>
          <p:cNvPr id="2" name="TextBox 5">
            <a:extLst>
              <a:ext uri="{FF2B5EF4-FFF2-40B4-BE49-F238E27FC236}">
                <a16:creationId xmlns:a16="http://schemas.microsoft.com/office/drawing/2014/main" id="{3C1E8E67-78D6-51B9-2EB6-7CBBA5425926}"/>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5:6–8</a:t>
            </a:r>
          </a:p>
        </p:txBody>
      </p:sp>
      <p:sp>
        <p:nvSpPr>
          <p:cNvPr id="3" name="TextBox 6">
            <a:extLst>
              <a:ext uri="{FF2B5EF4-FFF2-40B4-BE49-F238E27FC236}">
                <a16:creationId xmlns:a16="http://schemas.microsoft.com/office/drawing/2014/main" id="{1FBF35B7-B827-F4C1-1CEC-014D2EBC4DF3}"/>
              </a:ext>
            </a:extLst>
          </p:cNvPr>
          <p:cNvSpPr txBox="1"/>
          <p:nvPr/>
        </p:nvSpPr>
        <p:spPr>
          <a:xfrm>
            <a:off x="9414305" y="5305364"/>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SIENDO AÚN PECADORES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610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fecha, evento o proceso recuerda como el comienzo de su salvación?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¿Qué obra de salvación continua está realizando Dios en su vida hoy?</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066800" y="3314700"/>
            <a:ext cx="7467600" cy="541686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Dedique 60 segundos cada mañana de esta semana a </a:t>
            </a:r>
            <a:r>
              <a:rPr lang="es-ES_tradnl" sz="3200" noProof="0" dirty="0" err="1">
                <a:solidFill>
                  <a:schemeClr val="bg1"/>
                </a:solidFill>
                <a:latin typeface="Corbel" panose="020B0503020204020204" pitchFamily="34" charset="0"/>
              </a:rPr>
              <a:t>regocijarce</a:t>
            </a:r>
            <a:r>
              <a:rPr lang="es-ES_tradnl" sz="3200" noProof="0" dirty="0">
                <a:solidFill>
                  <a:schemeClr val="bg1"/>
                </a:solidFill>
                <a:latin typeface="Corbel" panose="020B0503020204020204" pitchFamily="34" charset="0"/>
              </a:rPr>
              <a:t> en la esperanza de la gloria de Dios.</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Pida al Señor que use el sufrimiento en su vida para desarrollar su carácter y generar esperanza.</a:t>
            </a:r>
          </a:p>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Identifique a tres personas que necesitan escuchar acerca del gran amor reconciliador de Dios. Dé un paso esta semana para compartir el evangelio con las personas.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62865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santifica a los creyentes para Su santo propósito.</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390900"/>
            <a:ext cx="6629400" cy="2277547"/>
          </a:xfrm>
          <a:prstGeom prst="rect">
            <a:avLst/>
          </a:prstGeom>
        </p:spPr>
        <p:txBody>
          <a:bodyPr wrap="square" lIns="0" tIns="0" rIns="0" bIns="0" rtlCol="0" anchor="t">
            <a:spAutoFit/>
          </a:bodyPr>
          <a:lstStyle/>
          <a:p>
            <a:r>
              <a:rPr lang="en-US" sz="6000" i="0" dirty="0">
                <a:solidFill>
                  <a:schemeClr val="bg1">
                    <a:lumMod val="95000"/>
                  </a:schemeClr>
                </a:solidFill>
                <a:latin typeface="Franklin Gothic Medium" panose="020B0603020102020204" pitchFamily="34" charset="0"/>
              </a:rPr>
              <a:t>LECCIÓN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APARTADOS PARA SERVIR A DIOS</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B8E2E84B-B64A-BD58-5038-CE760418FDBF}"/>
              </a:ext>
            </a:extLst>
          </p:cNvPr>
          <p:cNvSpPr txBox="1"/>
          <p:nvPr/>
        </p:nvSpPr>
        <p:spPr>
          <a:xfrm>
            <a:off x="9714031" y="63627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Dios salva y justifica a quienes </a:t>
            </a:r>
            <a:br>
              <a:rPr lang="es-ES_tradnl" sz="3600" i="1" noProof="0" dirty="0">
                <a:solidFill>
                  <a:schemeClr val="bg1"/>
                </a:solidFill>
                <a:latin typeface="Corbel" panose="020B0503020204020204" pitchFamily="34" charset="0"/>
              </a:rPr>
            </a:br>
            <a:r>
              <a:rPr lang="es-ES_tradnl" sz="3600" i="1" noProof="0" dirty="0">
                <a:solidFill>
                  <a:schemeClr val="bg1"/>
                </a:solidFill>
                <a:latin typeface="Corbel" panose="020B0503020204020204" pitchFamily="34" charset="0"/>
              </a:rPr>
              <a:t>ponen su fe en Jesús.</a:t>
            </a:r>
          </a:p>
        </p:txBody>
      </p:sp>
      <p:sp>
        <p:nvSpPr>
          <p:cNvPr id="5" name="TextBox 4">
            <a:extLst>
              <a:ext uri="{FF2B5EF4-FFF2-40B4-BE49-F238E27FC236}">
                <a16:creationId xmlns:a16="http://schemas.microsoft.com/office/drawing/2014/main" id="{9DCB8BF6-E683-C95D-2914-CDBAED313262}"/>
              </a:ext>
            </a:extLst>
          </p:cNvPr>
          <p:cNvSpPr txBox="1"/>
          <p:nvPr/>
        </p:nvSpPr>
        <p:spPr>
          <a:xfrm>
            <a:off x="9722498" y="3695700"/>
            <a:ext cx="8032102"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a:t>
            </a:r>
            <a:r>
              <a:rPr lang="en-US" sz="6000" dirty="0">
                <a:solidFill>
                  <a:schemeClr val="bg1">
                    <a:lumMod val="95000"/>
                  </a:schemeClr>
                </a:solidFill>
                <a:latin typeface="Franklin Gothic Medium" panose="020B0603020102020204" pitchFamily="34" charset="0"/>
              </a:rPr>
              <a:t>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DIOS SALVA, JUSTIFICA Y RECONCILIA</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848100"/>
            <a:ext cx="8153400" cy="2215991"/>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Porque si siendo enemigos, fuimos reconciliados con Dios por la muerte de </a:t>
            </a:r>
            <a:br>
              <a:rPr lang="es-ES_tradnl" sz="3600" noProof="0" dirty="0">
                <a:solidFill>
                  <a:schemeClr val="bg1"/>
                </a:solidFill>
                <a:latin typeface="Corbel" panose="020B0503020204020204" pitchFamily="34" charset="0"/>
              </a:rPr>
            </a:br>
            <a:r>
              <a:rPr lang="es-ES_tradnl" sz="3600" noProof="0" dirty="0">
                <a:solidFill>
                  <a:schemeClr val="bg1"/>
                </a:solidFill>
                <a:latin typeface="Corbel" panose="020B0503020204020204" pitchFamily="34" charset="0"/>
              </a:rPr>
              <a:t>su Hijo, mucho más, estando reconciliados, seremos salvos por su vida.</a:t>
            </a:r>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POR LA GRACIA DE DIOS</a:t>
            </a:r>
          </a:p>
          <a:p>
            <a:pPr>
              <a:lnSpc>
                <a:spcPts val="3840"/>
              </a:lnSpc>
            </a:pPr>
            <a:r>
              <a:rPr lang="en-US" sz="3200" spc="160" dirty="0">
                <a:solidFill>
                  <a:srgbClr val="FFFFFF"/>
                </a:solidFill>
                <a:latin typeface="Franklin Gothic Medium" panose="020B0603020102020204" pitchFamily="34" charset="0"/>
              </a:rPr>
              <a:t>Romanos 3:21–26</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838200" y="3794403"/>
            <a:ext cx="8121069"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hemos experimentado la libertad a través del sacrificio de Jesús?</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Pablo insiste en que Dios es completamente justo y equitativo. ¿Cómo podemos mantenernos firmes en esta verdad bíblica cuando enfrentamos injusticia o la vida nos parece injusta?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3:27–31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SE PERMITE LA JACTANCIA</a:t>
            </a:r>
          </a:p>
        </p:txBody>
      </p:sp>
      <p:sp>
        <p:nvSpPr>
          <p:cNvPr id="2" name="TextBox 6">
            <a:extLst>
              <a:ext uri="{FF2B5EF4-FFF2-40B4-BE49-F238E27FC236}">
                <a16:creationId xmlns:a16="http://schemas.microsoft.com/office/drawing/2014/main" id="{6D3ABD95-2B1B-FA3F-D70C-AB17301ADB42}"/>
              </a:ext>
            </a:extLst>
          </p:cNvPr>
          <p:cNvSpPr txBox="1"/>
          <p:nvPr/>
        </p:nvSpPr>
        <p:spPr>
          <a:xfrm>
            <a:off x="9415926" y="5300135"/>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POR LA GRACIA DE DIOS</a:t>
            </a:r>
          </a:p>
          <a:p>
            <a:pPr>
              <a:lnSpc>
                <a:spcPts val="3840"/>
              </a:lnSpc>
            </a:pPr>
            <a:r>
              <a:rPr lang="en-US" sz="3200" spc="160" dirty="0">
                <a:solidFill>
                  <a:srgbClr val="FFFFFF"/>
                </a:solidFill>
                <a:latin typeface="Franklin Gothic Medium" panose="020B0603020102020204" pitchFamily="34" charset="0"/>
              </a:rPr>
              <a:t>Romanos 3:21–26</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610600" cy="3877985"/>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se jactan a veces los cristianos de su papel en la salvación? ¿Por qué creen que nos sentimos tentados a hacer esto?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está escrita la ley de Dios en el corazón de ustedes? ¿En qué se diferencia esto de intentar seguir una serie de mandamientos?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5310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Romanos 5:1, 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349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PAZ CON DIOS</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771900"/>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¿Ha presenciado alguna vez la restauración de una relación que parecía irreparable? ¿Cuál fue el resultado de esa reconciliación?</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sería jactarse de la gracia de Dios? ¿En qué se diferencia esto de la jactancia contra la cual advierte Pablo (Romanos 3:27)?</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7770</TotalTime>
  <Words>1648</Words>
  <Application>Microsoft Macintosh PowerPoint</Application>
  <PresentationFormat>Custom</PresentationFormat>
  <Paragraphs>103</Paragraphs>
  <Slides>18</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Arial</vt:lpstr>
      <vt:lpstr>Calibri</vt:lpstr>
      <vt:lpstr>Corbel</vt:lpstr>
      <vt:lpstr>Franklin Gothic Book</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Arancibia, Janet</cp:lastModifiedBy>
  <cp:revision>3</cp:revision>
  <dcterms:created xsi:type="dcterms:W3CDTF">2025-03-27T13:22:57Z</dcterms:created>
  <dcterms:modified xsi:type="dcterms:W3CDTF">2026-08-04T15:19:01Z</dcterms:modified>
  <dc:identifier>DAEvRMTdTXk</dc:identifier>
</cp:coreProperties>
</file>