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1D586C-B876-6546-8D2B-D4180FBA222E}" v="4" dt="2026-08-04T16:45:16.5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217" autoAdjust="0"/>
    <p:restoredTop sz="64659" autoAdjust="0"/>
  </p:normalViewPr>
  <p:slideViewPr>
    <p:cSldViewPr>
      <p:cViewPr varScale="1">
        <p:scale>
          <a:sx n="138" d="100"/>
          <a:sy n="138" d="100"/>
        </p:scale>
        <p:origin x="240" y="51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addSld delSld modSld modMainMaster">
      <pc:chgData name="Arancibia, Janet" userId="7af9f458-d76d-4a32-8e0e-3ba54004c9ab" providerId="ADAL" clId="{61BEEF6B-B22F-5463-8E2A-7E001B17CFDA}" dt="2026-08-04T16:46:18.994" v="339" actId="20577"/>
      <pc:docMkLst>
        <pc:docMk/>
      </pc:docMkLst>
      <pc:sldChg chg="modNotesTx">
        <pc:chgData name="Arancibia, Janet" userId="7af9f458-d76d-4a32-8e0e-3ba54004c9ab" providerId="ADAL" clId="{61BEEF6B-B22F-5463-8E2A-7E001B17CFDA}" dt="2026-08-04T16:26:22.207" v="13" actId="20577"/>
        <pc:sldMkLst>
          <pc:docMk/>
          <pc:sldMk cId="336364739" sldId="264"/>
        </pc:sldMkLst>
      </pc:sldChg>
      <pc:sldChg chg="modSp mod">
        <pc:chgData name="Arancibia, Janet" userId="7af9f458-d76d-4a32-8e0e-3ba54004c9ab" providerId="ADAL" clId="{61BEEF6B-B22F-5463-8E2A-7E001B17CFDA}" dt="2026-08-04T16:27:02.348" v="14" actId="20577"/>
        <pc:sldMkLst>
          <pc:docMk/>
          <pc:sldMk cId="4250189459" sldId="266"/>
        </pc:sldMkLst>
        <pc:spChg chg="mod">
          <ac:chgData name="Arancibia, Janet" userId="7af9f458-d76d-4a32-8e0e-3ba54004c9ab" providerId="ADAL" clId="{61BEEF6B-B22F-5463-8E2A-7E001B17CFDA}" dt="2026-08-04T16:27:02.348" v="14" actId="20577"/>
          <ac:spMkLst>
            <pc:docMk/>
            <pc:sldMk cId="4250189459" sldId="266"/>
            <ac:spMk id="3" creationId="{52E75411-0B3F-EF43-C5EA-751068CFF745}"/>
          </ac:spMkLst>
        </pc:spChg>
      </pc:sldChg>
      <pc:sldChg chg="modNotesTx">
        <pc:chgData name="Arancibia, Janet" userId="7af9f458-d76d-4a32-8e0e-3ba54004c9ab" providerId="ADAL" clId="{61BEEF6B-B22F-5463-8E2A-7E001B17CFDA}" dt="2026-08-04T16:27:52.071" v="16" actId="20577"/>
        <pc:sldMkLst>
          <pc:docMk/>
          <pc:sldMk cId="2940124673" sldId="267"/>
        </pc:sldMkLst>
      </pc:sldChg>
      <pc:sldChg chg="modNotesTx">
        <pc:chgData name="Arancibia, Janet" userId="7af9f458-d76d-4a32-8e0e-3ba54004c9ab" providerId="ADAL" clId="{61BEEF6B-B22F-5463-8E2A-7E001B17CFDA}" dt="2026-08-04T16:45:51.617" v="337" actId="790"/>
        <pc:sldMkLst>
          <pc:docMk/>
          <pc:sldMk cId="4159353120" sldId="273"/>
        </pc:sldMkLst>
      </pc:sldChg>
      <pc:sldChg chg="modSp mod">
        <pc:chgData name="Arancibia, Janet" userId="7af9f458-d76d-4a32-8e0e-3ba54004c9ab" providerId="ADAL" clId="{61BEEF6B-B22F-5463-8E2A-7E001B17CFDA}" dt="2026-08-04T16:29:32.434" v="22" actId="20577"/>
        <pc:sldMkLst>
          <pc:docMk/>
          <pc:sldMk cId="3031513542" sldId="277"/>
        </pc:sldMkLst>
        <pc:spChg chg="mod">
          <ac:chgData name="Arancibia, Janet" userId="7af9f458-d76d-4a32-8e0e-3ba54004c9ab" providerId="ADAL" clId="{61BEEF6B-B22F-5463-8E2A-7E001B17CFDA}" dt="2026-08-04T16:29:32.434" v="22" actId="20577"/>
          <ac:spMkLst>
            <pc:docMk/>
            <pc:sldMk cId="3031513542" sldId="277"/>
            <ac:spMk id="2" creationId="{5901AE7E-0EA7-0335-10CC-7D4247FBC080}"/>
          </ac:spMkLst>
        </pc:spChg>
      </pc:sldChg>
      <pc:sldChg chg="modSp mod">
        <pc:chgData name="Arancibia, Janet" userId="7af9f458-d76d-4a32-8e0e-3ba54004c9ab" providerId="ADAL" clId="{61BEEF6B-B22F-5463-8E2A-7E001B17CFDA}" dt="2026-08-04T16:35:58.471" v="28" actId="114"/>
        <pc:sldMkLst>
          <pc:docMk/>
          <pc:sldMk cId="1853337807" sldId="278"/>
        </pc:sldMkLst>
        <pc:spChg chg="mod">
          <ac:chgData name="Arancibia, Janet" userId="7af9f458-d76d-4a32-8e0e-3ba54004c9ab" providerId="ADAL" clId="{61BEEF6B-B22F-5463-8E2A-7E001B17CFDA}" dt="2026-08-04T16:35:58.471" v="28" actId="114"/>
          <ac:spMkLst>
            <pc:docMk/>
            <pc:sldMk cId="1853337807" sldId="278"/>
            <ac:spMk id="3" creationId="{DBFC6CAD-4787-D29C-9066-E19B93CFC3EC}"/>
          </ac:spMkLst>
        </pc:spChg>
      </pc:sldChg>
      <pc:sldChg chg="modSp mod">
        <pc:chgData name="Arancibia, Janet" userId="7af9f458-d76d-4a32-8e0e-3ba54004c9ab" providerId="ADAL" clId="{61BEEF6B-B22F-5463-8E2A-7E001B17CFDA}" dt="2026-08-04T16:23:46.849" v="7" actId="20577"/>
        <pc:sldMkLst>
          <pc:docMk/>
          <pc:sldMk cId="4294521893" sldId="282"/>
        </pc:sldMkLst>
        <pc:spChg chg="mod">
          <ac:chgData name="Arancibia, Janet" userId="7af9f458-d76d-4a32-8e0e-3ba54004c9ab" providerId="ADAL" clId="{61BEEF6B-B22F-5463-8E2A-7E001B17CFDA}" dt="2026-08-04T16:23:46.849" v="7" actId="20577"/>
          <ac:spMkLst>
            <pc:docMk/>
            <pc:sldMk cId="4294521893" sldId="282"/>
            <ac:spMk id="2" creationId="{BA7953A3-0E2B-6A04-91F5-C3B0F5369383}"/>
          </ac:spMkLst>
        </pc:spChg>
        <pc:spChg chg="mod">
          <ac:chgData name="Arancibia, Janet" userId="7af9f458-d76d-4a32-8e0e-3ba54004c9ab" providerId="ADAL" clId="{61BEEF6B-B22F-5463-8E2A-7E001B17CFDA}" dt="2026-08-04T16:23:39.170" v="6" actId="20577"/>
          <ac:spMkLst>
            <pc:docMk/>
            <pc:sldMk cId="4294521893" sldId="282"/>
            <ac:spMk id="5" creationId="{EFE47BB5-0106-4D8E-CE93-9F0E92F4237C}"/>
          </ac:spMkLst>
        </pc:spChg>
      </pc:sldChg>
      <pc:sldChg chg="modSp mod">
        <pc:chgData name="Arancibia, Janet" userId="7af9f458-d76d-4a32-8e0e-3ba54004c9ab" providerId="ADAL" clId="{61BEEF6B-B22F-5463-8E2A-7E001B17CFDA}" dt="2026-08-04T16:46:18.994" v="339" actId="20577"/>
        <pc:sldMkLst>
          <pc:docMk/>
          <pc:sldMk cId="2091008181" sldId="284"/>
        </pc:sldMkLst>
        <pc:spChg chg="mod">
          <ac:chgData name="Arancibia, Janet" userId="7af9f458-d76d-4a32-8e0e-3ba54004c9ab" providerId="ADAL" clId="{61BEEF6B-B22F-5463-8E2A-7E001B17CFDA}" dt="2026-08-04T16:46:18.994" v="339" actId="20577"/>
          <ac:spMkLst>
            <pc:docMk/>
            <pc:sldMk cId="2091008181" sldId="284"/>
            <ac:spMk id="2" creationId="{CB0310C8-E13E-49A6-E8B7-87D9E7A3C0EA}"/>
          </ac:spMkLst>
        </pc:spChg>
        <pc:spChg chg="mod">
          <ac:chgData name="Arancibia, Janet" userId="7af9f458-d76d-4a32-8e0e-3ba54004c9ab" providerId="ADAL" clId="{61BEEF6B-B22F-5463-8E2A-7E001B17CFDA}" dt="2026-08-04T16:46:11.496" v="338" actId="20577"/>
          <ac:spMkLst>
            <pc:docMk/>
            <pc:sldMk cId="2091008181" sldId="284"/>
            <ac:spMk id="3" creationId="{0F76A27E-B194-9A4C-902F-1B6661D4C273}"/>
          </ac:spMkLst>
        </pc:spChg>
      </pc:sldChg>
      <pc:sldChg chg="addSp modSp new del mod">
        <pc:chgData name="Arancibia, Janet" userId="7af9f458-d76d-4a32-8e0e-3ba54004c9ab" providerId="ADAL" clId="{61BEEF6B-B22F-5463-8E2A-7E001B17CFDA}" dt="2026-08-04T16:43:56.307" v="335" actId="2696"/>
        <pc:sldMkLst>
          <pc:docMk/>
          <pc:sldMk cId="2733226134" sldId="290"/>
        </pc:sldMkLst>
        <pc:spChg chg="add mod">
          <ac:chgData name="Arancibia, Janet" userId="7af9f458-d76d-4a32-8e0e-3ba54004c9ab" providerId="ADAL" clId="{61BEEF6B-B22F-5463-8E2A-7E001B17CFDA}" dt="2026-08-04T16:43:17.060" v="334" actId="20577"/>
          <ac:spMkLst>
            <pc:docMk/>
            <pc:sldMk cId="2733226134" sldId="290"/>
            <ac:spMk id="2" creationId="{3687B83A-4F5C-92DB-13D6-137C9C0C9079}"/>
          </ac:spMkLst>
        </pc:spChg>
      </pc:sldChg>
      <pc:sldMasterChg chg="modSldLayout">
        <pc:chgData name="Arancibia, Janet" userId="7af9f458-d76d-4a32-8e0e-3ba54004c9ab" providerId="ADAL" clId="{61BEEF6B-B22F-5463-8E2A-7E001B17CFDA}" dt="2026-08-04T16:22:01.202" v="5" actId="14100"/>
        <pc:sldMasterMkLst>
          <pc:docMk/>
          <pc:sldMasterMk cId="0" sldId="2147483648"/>
        </pc:sldMasterMkLst>
        <pc:sldLayoutChg chg="addSp delSp modSp mod">
          <pc:chgData name="Arancibia, Janet" userId="7af9f458-d76d-4a32-8e0e-3ba54004c9ab" providerId="ADAL" clId="{61BEEF6B-B22F-5463-8E2A-7E001B17CFDA}" dt="2026-08-04T16:21:32.894" v="1"/>
          <pc:sldLayoutMkLst>
            <pc:docMk/>
            <pc:sldMasterMk cId="0" sldId="2147483648"/>
            <pc:sldLayoutMk cId="0" sldId="2147483655"/>
          </pc:sldLayoutMkLst>
          <pc:spChg chg="add mod">
            <ac:chgData name="Arancibia, Janet" userId="7af9f458-d76d-4a32-8e0e-3ba54004c9ab" providerId="ADAL" clId="{61BEEF6B-B22F-5463-8E2A-7E001B17CFDA}" dt="2026-08-04T16:21:32.894" v="1"/>
            <ac:spMkLst>
              <pc:docMk/>
              <pc:sldMasterMk cId="0" sldId="2147483648"/>
              <pc:sldLayoutMk cId="0" sldId="2147483655"/>
              <ac:spMk id="2" creationId="{3738ED41-FF68-BB19-9AFF-C195F7C9C7FB}"/>
            </ac:spMkLst>
          </pc:spChg>
          <pc:spChg chg="del">
            <ac:chgData name="Arancibia, Janet" userId="7af9f458-d76d-4a32-8e0e-3ba54004c9ab" providerId="ADAL" clId="{61BEEF6B-B22F-5463-8E2A-7E001B17CFDA}" dt="2026-08-04T16:21:31.773" v="0" actId="478"/>
            <ac:spMkLst>
              <pc:docMk/>
              <pc:sldMasterMk cId="0" sldId="2147483648"/>
              <pc:sldLayoutMk cId="0" sldId="2147483655"/>
              <ac:spMk id="10" creationId="{EAACF280-9DB8-1534-C8A1-149B42F538A7}"/>
            </ac:spMkLst>
          </pc:spChg>
        </pc:sldLayoutChg>
        <pc:sldLayoutChg chg="modSp mod">
          <pc:chgData name="Arancibia, Janet" userId="7af9f458-d76d-4a32-8e0e-3ba54004c9ab" providerId="ADAL" clId="{61BEEF6B-B22F-5463-8E2A-7E001B17CFDA}" dt="2026-08-04T16:22:01.202" v="5"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6:21:57.363" v="4" actId="14100"/>
            <ac:spMkLst>
              <pc:docMk/>
              <pc:sldMasterMk cId="0" sldId="2147483648"/>
              <pc:sldLayoutMk cId="1379526535" sldId="2147483670"/>
              <ac:spMk id="2" creationId="{9A10B6AB-7827-3BAC-16D5-694D5FBE7ABD}"/>
            </ac:spMkLst>
          </pc:spChg>
          <pc:spChg chg="mod">
            <ac:chgData name="Arancibia, Janet" userId="7af9f458-d76d-4a32-8e0e-3ba54004c9ab" providerId="ADAL" clId="{61BEEF6B-B22F-5463-8E2A-7E001B17CFDA}" dt="2026-08-04T16:21:53.474" v="3"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16:22:01.202" v="5" actId="14100"/>
            <ac:spMkLst>
              <pc:docMk/>
              <pc:sldMasterMk cId="0" sldId="2147483648"/>
              <pc:sldLayoutMk cId="1379526535" sldId="2147483670"/>
              <ac:spMk id="10" creationId="{5CAF2E1E-1040-C61B-E282-8C426599BE1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effectLst/>
              </a:rPr>
              <a:t>INTRODUCCIÓN AL ESTUDIO </a:t>
            </a:r>
            <a:endParaRPr lang="es-ES_tradnl" sz="1200" kern="1200" noProof="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Pablo escribió la carta a los Romanos a una comunidad étnicamente diversa, compuesta por judíos y gentiles. En Romanos 5 a 8, Pablo describió cómo Dios estaba creando una nueva humanidad en Cristo. Esta enseñanza plantea una gran pregunta para el interlocutor judío imaginario de Pablo: «¿Qué sucede con aquellos judíos que no aceptan a Jesús como el Mesías?». Si Dios incluye a los gentiles en la familia de Abraham, ¿significa eso que le es infiel a Israel? Los capítulos 9 al 11 se centran en esta pregunta.</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inicial—Un pequeño fragmento</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Algunas palabras y frases están tan arraigadas en nuestra mente que, unas pocas palabras nos evocan toda una escena. ¿En qué piensas cuando escuchas estas frases? </a:t>
            </a:r>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 </a:t>
            </a:r>
            <a:r>
              <a:rPr lang="es-ES_tradnl" sz="1200" i="1" kern="1200" dirty="0">
                <a:solidFill>
                  <a:schemeClr val="tx1"/>
                </a:solidFill>
                <a:effectLst/>
                <a:latin typeface="+mn-lt"/>
                <a:ea typeface="+mn-ea"/>
                <a:cs typeface="+mn-cs"/>
              </a:rPr>
              <a:t>Un pequeño paso para el hombre… </a:t>
            </a:r>
            <a:r>
              <a:rPr lang="es-ES_tradnl" sz="1200" kern="1200" dirty="0">
                <a:solidFill>
                  <a:schemeClr val="tx1"/>
                </a:solidFill>
                <a:effectLst/>
                <a:latin typeface="+mn-lt"/>
                <a:ea typeface="+mn-ea"/>
                <a:cs typeface="+mn-cs"/>
              </a:rPr>
              <a:t>[un gran salto para la humanidad: Neil Armstrong]</a:t>
            </a:r>
          </a:p>
          <a:p>
            <a:r>
              <a:rPr lang="es-ES_tradnl" sz="1200" i="1" kern="1200" dirty="0">
                <a:solidFill>
                  <a:schemeClr val="tx1"/>
                </a:solidFill>
                <a:effectLst/>
                <a:latin typeface="+mn-lt"/>
                <a:ea typeface="+mn-ea"/>
                <a:cs typeface="+mn-cs"/>
              </a:rPr>
              <a:t>• A quien se humilla…  </a:t>
            </a:r>
            <a:r>
              <a:rPr lang="es-ES_tradnl" sz="1200" kern="1200" dirty="0">
                <a:solidFill>
                  <a:schemeClr val="tx1"/>
                </a:solidFill>
                <a:effectLst/>
                <a:latin typeface="+mn-lt"/>
                <a:ea typeface="+mn-ea"/>
                <a:cs typeface="+mn-cs"/>
              </a:rPr>
              <a:t>[Dios lo ensalza: Biblia]</a:t>
            </a:r>
          </a:p>
          <a:p>
            <a:r>
              <a:rPr lang="es-ES_tradnl" sz="1200" i="1" kern="1200" dirty="0">
                <a:solidFill>
                  <a:schemeClr val="tx1"/>
                </a:solidFill>
                <a:effectLst/>
                <a:latin typeface="+mn-lt"/>
                <a:ea typeface="+mn-ea"/>
                <a:cs typeface="+mn-cs"/>
              </a:rPr>
              <a:t>• Donde una puerta se cierra… </a:t>
            </a:r>
            <a:r>
              <a:rPr lang="es-ES_tradnl" sz="1200" kern="1200" dirty="0">
                <a:solidFill>
                  <a:schemeClr val="tx1"/>
                </a:solidFill>
                <a:effectLst/>
                <a:latin typeface="+mn-lt"/>
                <a:ea typeface="+mn-ea"/>
                <a:cs typeface="+mn-cs"/>
              </a:rPr>
              <a:t>[otra se abre: El Quijote]</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A lo largo de sus escritos, Pablo da por sentado que sus lectores poseen un conocimiento profundo de las Escrituras de Israel. En lugar de citar extensos pasajes, frecuentemente cita un solo versículo o incluso una frase, con la intención de que sus lectores recuerden el contexto más amplio de estos fragmentos. Él utiliza esta técnica con frecuencia en Romanos 9 a 11 para mostrar que Dios permaneció fiel a su pacto con Israel, incluso al incluir a los gentiles en él.</a:t>
            </a:r>
          </a:p>
          <a:p>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La historia de Abraham tuvo (y todavía tiene) un papel fundamental en la identidad judía. Dios estableció su pacto con Abraham, y prometió bendecirlo y multiplicar su descendencia de tal manera que nadie podría contarla. Ser judío era pertenecer a la familia de Abraham. Cuando Pablo proclama que «¡no todos los que nacen en la nación de Israel son en verdad miembros del pueblo de Dios! Ser descendientes de Abraham no los hace verdaderos hijos de Abraham» (Romanos 9:6,7, </a:t>
            </a:r>
            <a:r>
              <a:rPr lang="es-ES_tradnl" sz="1200" kern="1200" dirty="0" err="1">
                <a:solidFill>
                  <a:schemeClr val="tx1"/>
                </a:solidFill>
                <a:effectLst/>
                <a:latin typeface="+mn-lt"/>
                <a:ea typeface="+mn-ea"/>
                <a:cs typeface="+mn-cs"/>
              </a:rPr>
              <a:t>ntv</a:t>
            </a:r>
            <a:r>
              <a:rPr lang="es-ES_tradnl" sz="1200" kern="1200" dirty="0">
                <a:solidFill>
                  <a:schemeClr val="tx1"/>
                </a:solidFill>
                <a:effectLst/>
                <a:latin typeface="+mn-lt"/>
                <a:ea typeface="+mn-ea"/>
                <a:cs typeface="+mn-cs"/>
              </a:rPr>
              <a:t>), sabía que esto impresionaría y ofendería a algunos de sus lectores judíos. En esta sección, Pablo explica con más detalle su afirmación.</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10:11–15</a:t>
            </a:r>
          </a:p>
          <a:p>
            <a:endParaRPr lang="es-ES_tradnl" b="1" noProof="0" dirty="0">
              <a:effectLst/>
            </a:endParaRPr>
          </a:p>
          <a:p>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Pues la Escritura dice: Todo aquel que en él creyere, no será avergonzado.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Porque no hay diferencia entre judío y griego, pues el mismo que es Señor de todos, es rico para con todos los que le invocan;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porque todo aquel que invocare el nombre del Señor, será salvo.</a:t>
            </a:r>
          </a:p>
          <a:p>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¿Cómo, pues, invocarán a aquel en el cual no han creído? ¿Y cómo creerán en aquel de quien no han oído? ¿Y cómo oirán sin haber quien les predique?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¿Y cómo predicarán si no fueren enviados? Como está escrito: ¡Cuán hermosos son los pies de los que anuncian la paz, de los que anuncian buenas nuevas!</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El Evangelio para todos </a:t>
            </a:r>
            <a:r>
              <a:rPr lang="es-ES_tradnl" b="0" noProof="0" dirty="0">
                <a:solidFill>
                  <a:srgbClr val="141413"/>
                </a:solidFill>
                <a:effectLst/>
                <a:highlight>
                  <a:srgbClr val="00FFFF"/>
                </a:highlight>
                <a:latin typeface="Helvetica" pitchFamily="2" charset="0"/>
              </a:rPr>
              <a:t>• pg. 54,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pueden usar esta hoja para recordar que Dios no hace acepción de personas, sino que ofrece la misma gracia y salvación a todos los que creen.</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11:1-7</a:t>
            </a:r>
          </a:p>
          <a:p>
            <a:endParaRPr lang="es-ES_tradnl" b="1" noProof="0" dirty="0">
              <a:effectLst/>
            </a:endParaRPr>
          </a:p>
          <a:p>
            <a:r>
              <a:rPr lang="es-ES_tradnl" sz="1200" b="0" i="0" kern="1200" noProof="0" dirty="0">
                <a:solidFill>
                  <a:schemeClr val="tx1"/>
                </a:solidFill>
                <a:effectLst/>
                <a:latin typeface="+mn-lt"/>
                <a:ea typeface="+mn-ea"/>
                <a:cs typeface="+mn-cs"/>
              </a:rPr>
              <a:t>Digo, pues: ¿Ha desechado Dios a su pueblo? En ninguna manera. Porque también yo soy israelita, de la descendencia de Abraham, de la tribu de Benjamín.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No ha desechado Dios a su pueblo, al cual desde antes conoció. ¿O no sabéis qué dice de Elías la Escritura, cómo invoca a Dios contra Israel, diciendo: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Señor, a tus profetas han dado muerte, y tus altares han derribado; y sólo yo he quedado, y procuran matarme?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Pero ¿qué le dice la divina respuesta? Me he reservado siete mil hombres, que no han doblado la rodilla delante de Baal.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Así también aun en este tiempo ha quedado un remanente escogido por gracia.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Y si por gracia, ya no es por obras; de otra manera la gracia ya no es gracia. Y si por obras, ya no es gracia; de otra manera la obra ya no es obra.</a:t>
            </a:r>
          </a:p>
          <a:p>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¿Qué pues? Lo que buscaba Israel, no lo ha alcanzado; pero los escogidos sí lo han alcanzado, y los demás fueron endurecidos;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11:11–25</a:t>
            </a:r>
          </a:p>
          <a:p>
            <a:endParaRPr lang="es-ES_tradnl" b="1" noProof="0" dirty="0">
              <a:effectLst/>
            </a:endParaRPr>
          </a:p>
          <a:p>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Digo, pues: ¿Han tropezado los de Israel para que cayesen? En ninguna manera; pero por su transgresión vino la salvación a los gentiles, para provocarles a celos. </a:t>
            </a:r>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Y si su transgresión es la riqueza del mundo, y su defección la riqueza de los gentiles, ¿cuánto más su plena restauración?</a:t>
            </a:r>
          </a:p>
          <a:p>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Porque a vosotros hablo, gentiles. Por cuanto yo soy apóstol a los gentiles, honro mi ministerio,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por si en alguna manera pueda provocar a celos a los de mi sangre, y hacer salvos a algunos de ellos.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Porque si su exclusión es la reconciliación del mundo, ¿qué será su admisión, sino vida de entre los muertos?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Si las primicias son santas, también lo es la masa restante; y si la raíz es santa, también lo son las ramas.</a:t>
            </a:r>
          </a:p>
          <a:p>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Pues si algunas de las ramas fueron desgajadas, y tú, siendo olivo silvestre, has sido injertado en lugar de ellas, y has sido hecho participante de la raíz y de la rica savia del olivo,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no te jactes contra las ramas; y si te jactas, sabe que no sustentas tú a la raíz, sino la raíz a ti.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Pues las ramas, dirás, fueron desgajadas para que yo fuese injertado.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Bien; por su incredulidad fueron desgajadas, pero tú por la fe estás en pie. No te ensoberbezcas, sino teme.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Porque si Dios no perdonó a las ramas naturales, a ti tampoco te perdonará.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Mira, pues, la bondad y la severidad de Dios; la severidad ciertamente para con los que cayeron, pero la bondad para contigo, si permaneces en esa bondad; pues de otra manera tú también serás cortado.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Y aun ellos, si no permanecieren en incredulidad, serán injertados, pues poderoso es Dios para volverlos a injertar.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Porque si tú fuiste cortado del que por naturaleza es olivo silvestre, y contra naturaleza fuiste injertado en el buen olivo, ¿cuánto más estos, que son las ramas naturales, serán injertados en su propio olivo?</a:t>
            </a:r>
          </a:p>
          <a:p>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Porque no quiero, hermanos, que ignoréis este misterio, para que no seáis arrogantes en cuanto a vosotros mismos: que ha acontecido a Israel endurecimiento en parte, hasta que haya entrado la plenitud de los gentiles;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El olivo </a:t>
            </a:r>
            <a:r>
              <a:rPr lang="es-ES_tradnl" b="0" noProof="0" dirty="0">
                <a:solidFill>
                  <a:srgbClr val="141413"/>
                </a:solidFill>
                <a:effectLst/>
                <a:highlight>
                  <a:srgbClr val="00FFFF"/>
                </a:highlight>
                <a:latin typeface="Helvetica" pitchFamily="2" charset="0"/>
              </a:rPr>
              <a:t>• pg. 55,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los pasajes donde Jeremías y Oseas usan la ilustración del olivo, observando cómo el uso que Pablo hace de esta metáfora sería significativo tanto para lectores judíos como gentiles.</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dirty="0">
                <a:solidFill>
                  <a:schemeClr val="tx1"/>
                </a:solidFill>
                <a:effectLst/>
                <a:latin typeface="+mn-lt"/>
                <a:ea typeface="+mn-ea"/>
                <a:cs typeface="+mn-cs"/>
              </a:rPr>
              <a:t>Una y otra vez, Pablo enfatiza que nadie puede jactarse de su salvación. Solo la gracia de Dios nos salva. Y solo se obtiene mediante la fe en Jesús, no por el esfuerzo humano. Ni judíos ni gentiles podían jactarse de tener mayor estatus ante Dios. Así como Pablo buscó maneras de tender puentes entre estas dos culturas, nosotros también debemos esforzarnos para compartir el evangelio sin favoritismos. ¡Oremos que la igualdad que encontramos a los pies de la cruz se manifieste en cada aspecto de nuestra vida!</a:t>
            </a:r>
          </a:p>
          <a:p>
            <a:endParaRPr lang="es-ES_tradnl" sz="1200" kern="1200" dirty="0">
              <a:solidFill>
                <a:schemeClr val="tx1"/>
              </a:solidFill>
              <a:effectLst/>
              <a:latin typeface="+mn-lt"/>
              <a:ea typeface="+mn-ea"/>
              <a:cs typeface="+mn-cs"/>
            </a:endParaRPr>
          </a:p>
          <a:p>
            <a:r>
              <a:rPr lang="es-ES_tradnl" b="1" noProof="0" dirty="0">
                <a:solidFill>
                  <a:srgbClr val="141413"/>
                </a:solidFill>
                <a:effectLst/>
                <a:highlight>
                  <a:srgbClr val="00FFFF"/>
                </a:highlight>
                <a:latin typeface="Helvetica" pitchFamily="2" charset="0"/>
              </a:rPr>
              <a:t>Folleto—Recurso 4: Meditación sobre Romanos 11:33–35 </a:t>
            </a:r>
            <a:r>
              <a:rPr lang="es-ES_tradnl" b="0" noProof="0" dirty="0">
                <a:solidFill>
                  <a:srgbClr val="141413"/>
                </a:solidFill>
                <a:effectLst/>
                <a:highlight>
                  <a:srgbClr val="00FFFF"/>
                </a:highlight>
                <a:latin typeface="Helvetica" pitchFamily="2" charset="0"/>
              </a:rPr>
              <a:t>• pg. 56,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Anime a los alumnos a dedicar tiempo para orar y meditar en este poderoso pasaje.</a:t>
            </a:r>
          </a:p>
          <a:p>
            <a:endParaRPr lang="es-ES_tradnl" b="1" dirty="0">
              <a:solidFill>
                <a:srgbClr val="141413"/>
              </a:solidFill>
              <a:effectLst/>
              <a:latin typeface="Helvetica" pitchFamily="2" charset="0"/>
            </a:endParaRPr>
          </a:p>
          <a:p>
            <a:endParaRPr lang="es-ES_tradnl"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633801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9:30 a 11:36</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el propósito salvador de Dios en su trato con la humanidad.</a:t>
            </a:r>
          </a:p>
          <a:p>
            <a:pPr marL="685800" lvl="1" indent="-228600">
              <a:buFont typeface="+mj-lt"/>
              <a:buAutoNum type="arabicPeriod"/>
            </a:pPr>
            <a:r>
              <a:rPr lang="es-ES_tradnl" sz="800" kern="1200" dirty="0">
                <a:solidFill>
                  <a:schemeClr val="tx1"/>
                </a:solidFill>
                <a:effectLst/>
                <a:latin typeface="+mn-lt"/>
                <a:ea typeface="+mn-ea"/>
                <a:cs typeface="+mn-cs"/>
              </a:rPr>
              <a:t>Los alumnos apreciarán la imparcialidad de Dios con respecto a la salvación.</a:t>
            </a:r>
          </a:p>
          <a:p>
            <a:pPr marL="685800" lvl="1" indent="-228600">
              <a:buFont typeface="+mj-lt"/>
              <a:buAutoNum type="arabicPeriod"/>
            </a:pPr>
            <a:r>
              <a:rPr lang="es-ES_tradnl" sz="800" kern="1200" dirty="0">
                <a:solidFill>
                  <a:schemeClr val="tx1"/>
                </a:solidFill>
                <a:effectLst/>
                <a:latin typeface="+mn-lt"/>
                <a:ea typeface="+mn-ea"/>
                <a:cs typeface="+mn-cs"/>
              </a:rPr>
              <a:t>Los alumnos buscarán la oportunidad de compartir el evangelio con alguien en su vida.</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9:30–33</a:t>
            </a:r>
          </a:p>
          <a:p>
            <a:endParaRPr lang="es-ES_tradnl" b="1" noProof="0" dirty="0">
              <a:effectLst/>
            </a:endParaRPr>
          </a:p>
          <a:p>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¿Qué, pues, diremos? Que los gentiles, que no iban tras la justicia, han alcanzado la justicia, es decir, la justicia que es por fe;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mas Israel, que iba tras una ley de justicia, no la alcanzó.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¿Por qué? Porque iban tras ella no por fe, sino como por obras de la ley, pues tropezaron en la piedra de tropiezo,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como está escrito: He aquí pongo en Sion piedra de tropiezo y roca de caída; y el que creyere en él, no será avergonzado.</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10:1–4</a:t>
            </a:r>
          </a:p>
          <a:p>
            <a:endParaRPr lang="es-ES_tradnl" b="1" noProof="0" dirty="0">
              <a:effectLst/>
            </a:endParaRPr>
          </a:p>
          <a:p>
            <a:r>
              <a:rPr lang="es-ES_tradnl" sz="1200" b="0" i="0" kern="1200" noProof="0" dirty="0">
                <a:solidFill>
                  <a:schemeClr val="tx1"/>
                </a:solidFill>
                <a:effectLst/>
                <a:latin typeface="+mn-lt"/>
                <a:ea typeface="+mn-ea"/>
                <a:cs typeface="+mn-cs"/>
              </a:rPr>
              <a:t>Hermanos, ciertamente el anhelo de mi corazón, y mi oración a Dios por Israel, es para salvación.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Porque yo les doy testimonio de que tienen celo de Dios, pero no conforme a ciencia.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Porque ignorando la justicia de Dios, y procurando establecer la suya propia, no se han sujetado a la justicia de Dios;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porque el fin de la ley es Cristo, para justicia a todo aquel que cree.</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En el camino a Damasco </a:t>
            </a:r>
            <a:r>
              <a:rPr lang="es-ES_tradnl" b="0" noProof="0" dirty="0">
                <a:solidFill>
                  <a:srgbClr val="141413"/>
                </a:solidFill>
                <a:effectLst/>
                <a:highlight>
                  <a:srgbClr val="00FFFF"/>
                </a:highlight>
                <a:latin typeface="Helvetica" pitchFamily="2" charset="0"/>
              </a:rPr>
              <a:t>• pg. 53,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el relato de la salvación de Pablo (también llamado Saulo) y reflexionarán sobre su propia conversión.</a:t>
            </a:r>
          </a:p>
          <a:p>
            <a:endParaRPr lang="es-ES_tradnl"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10:5–10</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5 </a:t>
            </a:r>
            <a:r>
              <a:rPr lang="es-ES_tradnl" sz="1200" b="0" i="0" kern="1200" noProof="0" dirty="0">
                <a:solidFill>
                  <a:schemeClr val="tx1"/>
                </a:solidFill>
                <a:effectLst/>
                <a:highlight>
                  <a:srgbClr val="FFFF00"/>
                </a:highlight>
                <a:latin typeface="+mn-lt"/>
                <a:ea typeface="+mn-ea"/>
                <a:cs typeface="+mn-cs"/>
              </a:rPr>
              <a:t>Porque de la justicia que es por la ley Moisés escribe así: El hombre que haga estas cosas, vivirá por ellas. </a:t>
            </a:r>
            <a:r>
              <a:rPr lang="es-ES_tradnl" sz="1200" b="1" i="0" kern="1200" baseline="30000" noProof="0" dirty="0">
                <a:solidFill>
                  <a:schemeClr val="tx1"/>
                </a:solidFill>
                <a:effectLst/>
                <a:highlight>
                  <a:srgbClr val="FFFF00"/>
                </a:highlight>
                <a:latin typeface="+mn-lt"/>
                <a:ea typeface="+mn-ea"/>
                <a:cs typeface="+mn-cs"/>
              </a:rPr>
              <a:t>6 </a:t>
            </a:r>
            <a:r>
              <a:rPr lang="es-ES_tradnl" sz="1200" b="0" i="0" kern="1200" noProof="0" dirty="0">
                <a:solidFill>
                  <a:schemeClr val="tx1"/>
                </a:solidFill>
                <a:effectLst/>
                <a:highlight>
                  <a:srgbClr val="FFFF00"/>
                </a:highlight>
                <a:latin typeface="+mn-lt"/>
                <a:ea typeface="+mn-ea"/>
                <a:cs typeface="+mn-cs"/>
              </a:rPr>
              <a:t>Pero la justicia que es por la fe dice así: No digas en tu corazón: ¿Quién subirá al cielo? (esto es, para traer abajo a Cristo); </a:t>
            </a:r>
            <a:r>
              <a:rPr lang="es-ES_tradnl" sz="1200" b="1" i="0" kern="1200" baseline="30000" noProof="0" dirty="0">
                <a:solidFill>
                  <a:schemeClr val="tx1"/>
                </a:solidFill>
                <a:effectLst/>
                <a:highlight>
                  <a:srgbClr val="FFFF00"/>
                </a:highlight>
                <a:latin typeface="+mn-lt"/>
                <a:ea typeface="+mn-ea"/>
                <a:cs typeface="+mn-cs"/>
              </a:rPr>
              <a:t>7 </a:t>
            </a:r>
            <a:r>
              <a:rPr lang="es-ES_tradnl" sz="1200" b="0" i="0" kern="1200" noProof="0" dirty="0">
                <a:solidFill>
                  <a:schemeClr val="tx1"/>
                </a:solidFill>
                <a:effectLst/>
                <a:highlight>
                  <a:srgbClr val="FFFF00"/>
                </a:highlight>
                <a:latin typeface="+mn-lt"/>
                <a:ea typeface="+mn-ea"/>
                <a:cs typeface="+mn-cs"/>
              </a:rPr>
              <a:t>o, ¿quién descenderá al abismo? (esto es, para hacer subir a Cristo de entre los muertos). </a:t>
            </a:r>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Mas ¿qué dice? Cerca de ti está la palabra, en tu boca y en tu corazón. Esta es la palabra de fe que predicamos: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que si confesares con tu boca que Jesús es el Señor, y creyeres en tu corazón que Dios le levantó de los muertos, serás salvo. </a:t>
            </a:r>
            <a:r>
              <a:rPr lang="es-ES_tradnl" sz="1200" b="1" i="0" kern="1200" baseline="30000" noProof="0" dirty="0">
                <a:solidFill>
                  <a:schemeClr val="tx1"/>
                </a:solidFill>
                <a:effectLst/>
                <a:highlight>
                  <a:srgbClr val="FFFF00"/>
                </a:highlight>
                <a:latin typeface="+mn-lt"/>
                <a:ea typeface="+mn-ea"/>
                <a:cs typeface="+mn-cs"/>
              </a:rPr>
              <a:t>10 </a:t>
            </a:r>
            <a:r>
              <a:rPr lang="es-ES_tradnl" sz="1200" b="0" i="0" kern="1200" noProof="0" dirty="0">
                <a:solidFill>
                  <a:schemeClr val="tx1"/>
                </a:solidFill>
                <a:effectLst/>
                <a:highlight>
                  <a:srgbClr val="FFFF00"/>
                </a:highlight>
                <a:latin typeface="+mn-lt"/>
                <a:ea typeface="+mn-ea"/>
                <a:cs typeface="+mn-cs"/>
              </a:rPr>
              <a:t>Porque con el corazón se cree para justicia, pero con la boca se confiesa para salvación.</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BA9112-D9C6-2F7B-AC9A-FBE8E4DD78AB}"/>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7" name="AutoShape 4">
            <a:extLst>
              <a:ext uri="{FF2B5EF4-FFF2-40B4-BE49-F238E27FC236}">
                <a16:creationId xmlns:a16="http://schemas.microsoft.com/office/drawing/2014/main" id="{B16F1A6A-E1C5-3FC3-D45B-8D49CF7A6027}"/>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904FBA9F-D430-3C69-5CE6-B9029B6C5B7B}"/>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9" name="AutoShape 4">
            <a:extLst>
              <a:ext uri="{FF2B5EF4-FFF2-40B4-BE49-F238E27FC236}">
                <a16:creationId xmlns:a16="http://schemas.microsoft.com/office/drawing/2014/main" id="{02AE7B90-6C71-C6B6-C7F5-C5777EC6E986}"/>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11" name="Group 10">
            <a:extLst>
              <a:ext uri="{FF2B5EF4-FFF2-40B4-BE49-F238E27FC236}">
                <a16:creationId xmlns:a16="http://schemas.microsoft.com/office/drawing/2014/main" id="{38234915-6F0B-9CE2-1964-28F48B366B16}"/>
              </a:ext>
            </a:extLst>
          </p:cNvPr>
          <p:cNvGrpSpPr/>
          <p:nvPr userDrawn="1"/>
        </p:nvGrpSpPr>
        <p:grpSpPr>
          <a:xfrm>
            <a:off x="1321250" y="6362700"/>
            <a:ext cx="5406665" cy="2667000"/>
            <a:chOff x="1157812" y="6283944"/>
            <a:chExt cx="5603348" cy="2667000"/>
          </a:xfrm>
        </p:grpSpPr>
        <p:sp>
          <p:nvSpPr>
            <p:cNvPr id="12" name="TextBox 6">
              <a:extLst>
                <a:ext uri="{FF2B5EF4-FFF2-40B4-BE49-F238E27FC236}">
                  <a16:creationId xmlns:a16="http://schemas.microsoft.com/office/drawing/2014/main" id="{312613F9-C9EC-D46C-C5DF-2F8119E72413}"/>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3" name="TextBox 6">
              <a:extLst>
                <a:ext uri="{FF2B5EF4-FFF2-40B4-BE49-F238E27FC236}">
                  <a16:creationId xmlns:a16="http://schemas.microsoft.com/office/drawing/2014/main" id="{F5B87BB9-96D5-CF56-8010-0F6CAB3F6AC4}"/>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4" name="TextBox 8">
            <a:extLst>
              <a:ext uri="{FF2B5EF4-FFF2-40B4-BE49-F238E27FC236}">
                <a16:creationId xmlns:a16="http://schemas.microsoft.com/office/drawing/2014/main" id="{AC6EAA3E-2C60-70B6-D504-47421C04C167}"/>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5" name="Picture 14">
            <a:extLst>
              <a:ext uri="{FF2B5EF4-FFF2-40B4-BE49-F238E27FC236}">
                <a16:creationId xmlns:a16="http://schemas.microsoft.com/office/drawing/2014/main" id="{8BF270B4-521F-8952-1C8B-FA35DEA26D87}"/>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2" name="TextBox 7">
            <a:extLst>
              <a:ext uri="{FF2B5EF4-FFF2-40B4-BE49-F238E27FC236}">
                <a16:creationId xmlns:a16="http://schemas.microsoft.com/office/drawing/2014/main" id="{3738ED41-FF68-BB19-9AFF-C195F7C9C7FB}"/>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A3B8F417-3EFA-BC7F-9FB9-5EF61AC46975}"/>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10:13</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4" r="1710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LA IGNORANCIA DE ISRAEL</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descr="Man signing a document">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911" r="12911"/>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30492" y="2875977"/>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55445"/>
            <a:ext cx="7853363"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LAS BUENAS NUEVAS DE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773" r="19773"/>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IINJERTADOS EN LA FAMILIA 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953449-0DB5-C71B-F773-A45BAFE5EA5A}"/>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5F423B29-1632-BE31-127E-492BB11A0DED}"/>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33BC6A83-07B5-E1EB-D492-B0E182BEBEDE}"/>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A281D9EB-BAF7-4924-71A0-B09AF37C6E84}"/>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305800" y="2253309"/>
            <a:ext cx="9982201"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8896350" y="4623372"/>
            <a:ext cx="9406967" cy="62928"/>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9A10B6AB-7827-3BAC-16D5-694D5FBE7ABD}"/>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5CAF2E1E-1040-C61B-E282-8C426599BE1C}"/>
              </a:ext>
            </a:extLst>
          </p:cNvPr>
          <p:cNvSpPr txBox="1"/>
          <p:nvPr userDrawn="1"/>
        </p:nvSpPr>
        <p:spPr>
          <a:xfrm>
            <a:off x="8896350" y="4976994"/>
            <a:ext cx="824865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EAD7DDB-4885-5C10-F4C3-658455304BEC}"/>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CC09A957-4C5F-B107-42E9-E9405AE0FFD5}"/>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23CCA6D8-88B0-FEBE-0E1A-C7E844E2EB6F}"/>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217641DF-60CC-C19B-B095-A1FDFD1C5B20}"/>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3B07642B-2542-9CD9-99DD-06C82D2BD9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12—DIOS Y SU PLAN PARA LA SALVACIÓN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10:11–15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¡LLÉVALES EL EVANGELIO!</a:t>
            </a:r>
          </a:p>
        </p:txBody>
      </p:sp>
      <p:sp>
        <p:nvSpPr>
          <p:cNvPr id="2" name="TextBox 5">
            <a:extLst>
              <a:ext uri="{FF2B5EF4-FFF2-40B4-BE49-F238E27FC236}">
                <a16:creationId xmlns:a16="http://schemas.microsoft.com/office/drawing/2014/main" id="{7264FC22-D823-F15B-B66F-2936864D739C}"/>
              </a:ext>
            </a:extLst>
          </p:cNvPr>
          <p:cNvSpPr txBox="1"/>
          <p:nvPr/>
        </p:nvSpPr>
        <p:spPr>
          <a:xfrm>
            <a:off x="94143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10:5–10</a:t>
            </a:r>
          </a:p>
        </p:txBody>
      </p:sp>
      <p:sp>
        <p:nvSpPr>
          <p:cNvPr id="3" name="TextBox 6">
            <a:extLst>
              <a:ext uri="{FF2B5EF4-FFF2-40B4-BE49-F238E27FC236}">
                <a16:creationId xmlns:a16="http://schemas.microsoft.com/office/drawing/2014/main" id="{6772150D-75DD-E0BB-FF85-B226A0ECD96B}"/>
              </a:ext>
            </a:extLst>
          </p:cNvPr>
          <p:cNvSpPr txBox="1"/>
          <p:nvPr/>
        </p:nvSpPr>
        <p:spPr>
          <a:xfrm>
            <a:off x="9414305" y="5416686"/>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¡CREÉLO!</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 a veces los cristianos muestran favoritismo hacia quienes creen que responderán al evangelio? ¿Cómo podemos adoptar el punto de vista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pueden ustedes contribuir a la Gran Comisión (a nivel local, nacional o global)?</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11:1–7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REMANENTE</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Dios siempre preserva un remanente de fieles seguidores. ¿Cómo describiría la esperanza que esta verdad le da, incluso cuando la Iglesia atraviesa tiempos difíciles?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11:11–25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LOS GENTILES</a:t>
            </a:r>
          </a:p>
        </p:txBody>
      </p:sp>
      <p:sp>
        <p:nvSpPr>
          <p:cNvPr id="2" name="TextBox 5">
            <a:extLst>
              <a:ext uri="{FF2B5EF4-FFF2-40B4-BE49-F238E27FC236}">
                <a16:creationId xmlns:a16="http://schemas.microsoft.com/office/drawing/2014/main" id="{FEF0BF86-7DE8-4BAA-28F4-0ACE08B098C6}"/>
              </a:ext>
            </a:extLst>
          </p:cNvPr>
          <p:cNvSpPr txBox="1"/>
          <p:nvPr/>
        </p:nvSpPr>
        <p:spPr>
          <a:xfrm>
            <a:off x="94143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11:1–7</a:t>
            </a:r>
          </a:p>
        </p:txBody>
      </p:sp>
      <p:sp>
        <p:nvSpPr>
          <p:cNvPr id="3" name="TextBox 6">
            <a:extLst>
              <a:ext uri="{FF2B5EF4-FFF2-40B4-BE49-F238E27FC236}">
                <a16:creationId xmlns:a16="http://schemas.microsoft.com/office/drawing/2014/main" id="{F5CFE522-33E9-EFDA-8749-C7C5F33DA5A1}"/>
              </a:ext>
            </a:extLst>
          </p:cNvPr>
          <p:cNvSpPr txBox="1"/>
          <p:nvPr/>
        </p:nvSpPr>
        <p:spPr>
          <a:xfrm>
            <a:off x="9414305" y="538163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REMANENTE</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71900"/>
            <a:ext cx="8610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muestra la obra de Dios para la salvación de todas las personas la ilustración del olivo que hace Pablo?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¿Creen que Pablo advertiría contra la arrogancia a algún sector de la Iglesia si escribiera una nueva carta hoy? Expliquen sus respuestas.</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609600" y="3390900"/>
            <a:ext cx="8077200" cy="553997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Arrepiéntase de toda arrogancia en su corazón y pídale a Dios que le dé su perspectiva.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Identifique a algún hermano en la fe que se sienta marginado o inferior y haga un esfuerzo especial por incluirlo y animarlo.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Oren con esperanza para que se les presente la oportunidad de compartir el evangelio. Y cuando Dios les abra esa puerta, aprovéchenla.</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368" y="62103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Los cristianos son responsables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ante Dios por sus acciones.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40767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VIDA CRISTIANA PRÁCTICA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BA7953A3-0E2B-6A04-91F5-C3B0F5369383}"/>
              </a:ext>
            </a:extLst>
          </p:cNvPr>
          <p:cNvSpPr txBox="1"/>
          <p:nvPr/>
        </p:nvSpPr>
        <p:spPr>
          <a:xfrm>
            <a:off x="9702445" y="58293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Jesús salva a todo aquel que pone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su confianza solo en Él.</a:t>
            </a:r>
          </a:p>
        </p:txBody>
      </p:sp>
      <p:sp>
        <p:nvSpPr>
          <p:cNvPr id="5" name="TextBox 4">
            <a:extLst>
              <a:ext uri="{FF2B5EF4-FFF2-40B4-BE49-F238E27FC236}">
                <a16:creationId xmlns:a16="http://schemas.microsoft.com/office/drawing/2014/main" id="{EFE47BB5-0106-4D8E-CE93-9F0E92F4237C}"/>
              </a:ext>
            </a:extLst>
          </p:cNvPr>
          <p:cNvSpPr txBox="1"/>
          <p:nvPr/>
        </p:nvSpPr>
        <p:spPr>
          <a:xfrm>
            <a:off x="9702445" y="3162300"/>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Y SU PLAN PARA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SALVACIÓN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589502"/>
            <a:ext cx="6934200" cy="1107996"/>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Todo aquel que invocare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el nombre del Señor, será salvo.</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91440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TROPEZARON CON LA PIEDRA</a:t>
            </a:r>
          </a:p>
          <a:p>
            <a:pPr>
              <a:lnSpc>
                <a:spcPts val="3840"/>
              </a:lnSpc>
            </a:pPr>
            <a:r>
              <a:rPr lang="en-US" sz="3200" spc="160" dirty="0">
                <a:solidFill>
                  <a:srgbClr val="FFFFFF"/>
                </a:solidFill>
                <a:latin typeface="Franklin Gothic Medium" panose="020B0603020102020204" pitchFamily="34" charset="0"/>
              </a:rPr>
              <a:t>Romanos 9:30–33</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4163735"/>
            <a:ext cx="8610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aspectos de la vida, la muerte y la resurrección de Jesús ofendieron a sus compatriotas judíos?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creen que los gentiles solían ser más receptivos al mensaje del evangelio?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3101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10:1–4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NECESIDAD DE LA JUSTICIA DE DIOS</a:t>
            </a:r>
          </a:p>
        </p:txBody>
      </p:sp>
      <p:sp>
        <p:nvSpPr>
          <p:cNvPr id="2" name="TextBox 6">
            <a:extLst>
              <a:ext uri="{FF2B5EF4-FFF2-40B4-BE49-F238E27FC236}">
                <a16:creationId xmlns:a16="http://schemas.microsoft.com/office/drawing/2014/main" id="{24C2446C-8ADA-D21F-9276-A76F2588E0F1}"/>
              </a:ext>
            </a:extLst>
          </p:cNvPr>
          <p:cNvSpPr txBox="1"/>
          <p:nvPr/>
        </p:nvSpPr>
        <p:spPr>
          <a:xfrm>
            <a:off x="9402956" y="5435437"/>
            <a:ext cx="91440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TROPEZARON CON LA PIEDRA</a:t>
            </a:r>
          </a:p>
          <a:p>
            <a:pPr>
              <a:lnSpc>
                <a:spcPts val="3840"/>
              </a:lnSpc>
            </a:pPr>
            <a:r>
              <a:rPr lang="en-US" sz="3200" spc="160" dirty="0">
                <a:solidFill>
                  <a:srgbClr val="FFFFFF"/>
                </a:solidFill>
                <a:latin typeface="Franklin Gothic Medium" panose="020B0603020102020204" pitchFamily="34" charset="0"/>
              </a:rPr>
              <a:t>Romanos 9:30–33</a:t>
            </a: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Imagine que usted está escribiendo Romanos 10:1 (</a:t>
            </a:r>
            <a:r>
              <a:rPr lang="es-ES_tradnl" sz="3600" cap="small" noProof="0" dirty="0" err="1">
                <a:solidFill>
                  <a:schemeClr val="bg1"/>
                </a:solidFill>
                <a:latin typeface="Corbel" panose="020B0503020204020204" pitchFamily="34" charset="0"/>
              </a:rPr>
              <a:t>ntv</a:t>
            </a:r>
            <a:r>
              <a:rPr lang="es-ES_tradnl" sz="3600" noProof="0" dirty="0">
                <a:solidFill>
                  <a:schemeClr val="bg1"/>
                </a:solidFill>
                <a:latin typeface="Corbel" panose="020B0503020204020204" pitchFamily="34" charset="0"/>
              </a:rPr>
              <a:t>) y complete el espacio en blanco: «El profundo deseo de mi corazón y mi oración a Dios es que ________ lleguen a ser salvos».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es Jesús el «fin» o el «propósito» de la ley de Dios?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10:5–10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¡CREÉLO!</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991600" cy="393954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¿Qué significa que el mensaje de Jesús «está muy al alcance de la mano» (Romanos 10:8, </a:t>
            </a:r>
            <a:r>
              <a:rPr lang="es-ES_tradnl" sz="3200" cap="small" noProof="0" dirty="0" err="1">
                <a:solidFill>
                  <a:schemeClr val="bg1"/>
                </a:solidFill>
                <a:latin typeface="Corbel" panose="020B0503020204020204" pitchFamily="34" charset="0"/>
              </a:rPr>
              <a:t>ntv</a:t>
            </a:r>
            <a:r>
              <a:rPr lang="es-ES_tradnl" sz="3200" noProof="0" dirty="0">
                <a:solidFill>
                  <a:schemeClr val="bg1"/>
                </a:solidFill>
                <a:latin typeface="Corbel" panose="020B0503020204020204" pitchFamily="34" charset="0"/>
              </a:rPr>
              <a:t>)? ¿De qué maneras lo experimentas en tu vida?</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Una explicación de cómo ser salvo dice que es tan sencillo como pedir, creer y confesar. Si pedir representa nuestra disposición para acercarnos a Dios, ¿cuáles son los elementos importantes para </a:t>
            </a:r>
            <a:r>
              <a:rPr lang="es-ES_tradnl" sz="3200" i="1" noProof="0" dirty="0">
                <a:solidFill>
                  <a:schemeClr val="bg1"/>
                </a:solidFill>
                <a:latin typeface="Corbel" panose="020B0503020204020204" pitchFamily="34" charset="0"/>
              </a:rPr>
              <a:t>creer</a:t>
            </a:r>
            <a:r>
              <a:rPr lang="es-ES_tradnl" sz="3200" noProof="0" dirty="0">
                <a:solidFill>
                  <a:schemeClr val="bg1"/>
                </a:solidFill>
                <a:latin typeface="Corbel" panose="020B0503020204020204" pitchFamily="34" charset="0"/>
              </a:rPr>
              <a:t> y </a:t>
            </a:r>
            <a:r>
              <a:rPr lang="es-ES_tradnl" sz="3200" i="1" noProof="0" dirty="0">
                <a:solidFill>
                  <a:schemeClr val="bg1"/>
                </a:solidFill>
                <a:latin typeface="Corbel" panose="020B0503020204020204" pitchFamily="34" charset="0"/>
              </a:rPr>
              <a:t>confesar</a:t>
            </a:r>
            <a:r>
              <a:rPr lang="es-ES_tradnl" sz="3200" noProof="0" dirty="0">
                <a:solidFill>
                  <a:schemeClr val="bg1"/>
                </a:solidFill>
                <a:latin typeface="Corbel" panose="020B0503020204020204" pitchFamily="34" charset="0"/>
              </a:rPr>
              <a:t>?</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8990</TotalTime>
  <Words>2349</Words>
  <Application>Microsoft Macintosh PowerPoint</Application>
  <PresentationFormat>Custom</PresentationFormat>
  <Paragraphs>113</Paragraphs>
  <Slides>18</Slides>
  <Notes>18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Corbel</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Arancibia, Janet</cp:lastModifiedBy>
  <cp:revision>3</cp:revision>
  <dcterms:created xsi:type="dcterms:W3CDTF">2025-03-27T13:22:57Z</dcterms:created>
  <dcterms:modified xsi:type="dcterms:W3CDTF">2026-08-04T16:47:01Z</dcterms:modified>
  <dc:identifier>DAEvRMTdTXk</dc:identifier>
</cp:coreProperties>
</file>