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C6C25C-47E1-984C-8B0D-7571F4E3AA11}" v="8" dt="2026-08-04T15:51:09.3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64658" autoAdjust="0"/>
  </p:normalViewPr>
  <p:slideViewPr>
    <p:cSldViewPr>
      <p:cViewPr varScale="1">
        <p:scale>
          <a:sx n="53" d="100"/>
          <a:sy n="53" d="100"/>
        </p:scale>
        <p:origin x="2424" y="17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8-04T16:00:42.912" v="109" actId="14100"/>
      <pc:docMkLst>
        <pc:docMk/>
      </pc:docMkLst>
      <pc:sldChg chg="modNotesTx">
        <pc:chgData name="Arancibia, Janet" userId="7af9f458-d76d-4a32-8e0e-3ba54004c9ab" providerId="ADAL" clId="{61BEEF6B-B22F-5463-8E2A-7E001B17CFDA}" dt="2026-08-04T15:43:04.246" v="23" actId="790"/>
        <pc:sldMkLst>
          <pc:docMk/>
          <pc:sldMk cId="336364739" sldId="264"/>
        </pc:sldMkLst>
      </pc:sldChg>
      <pc:sldChg chg="modSp mod">
        <pc:chgData name="Arancibia, Janet" userId="7af9f458-d76d-4a32-8e0e-3ba54004c9ab" providerId="ADAL" clId="{61BEEF6B-B22F-5463-8E2A-7E001B17CFDA}" dt="2026-08-04T15:45:34.834" v="46" actId="20577"/>
        <pc:sldMkLst>
          <pc:docMk/>
          <pc:sldMk cId="4250189459" sldId="266"/>
        </pc:sldMkLst>
        <pc:spChg chg="mod">
          <ac:chgData name="Arancibia, Janet" userId="7af9f458-d76d-4a32-8e0e-3ba54004c9ab" providerId="ADAL" clId="{61BEEF6B-B22F-5463-8E2A-7E001B17CFDA}" dt="2026-08-04T15:45:34.834" v="46" actId="20577"/>
          <ac:spMkLst>
            <pc:docMk/>
            <pc:sldMk cId="4250189459" sldId="266"/>
            <ac:spMk id="3" creationId="{52E75411-0B3F-EF43-C5EA-751068CFF745}"/>
          </ac:spMkLst>
        </pc:spChg>
      </pc:sldChg>
      <pc:sldChg chg="modNotesTx">
        <pc:chgData name="Arancibia, Janet" userId="7af9f458-d76d-4a32-8e0e-3ba54004c9ab" providerId="ADAL" clId="{61BEEF6B-B22F-5463-8E2A-7E001B17CFDA}" dt="2026-08-04T15:47:39.407" v="49" actId="790"/>
        <pc:sldMkLst>
          <pc:docMk/>
          <pc:sldMk cId="2940124673" sldId="267"/>
        </pc:sldMkLst>
      </pc:sldChg>
      <pc:sldChg chg="modSp mod modNotesTx">
        <pc:chgData name="Arancibia, Janet" userId="7af9f458-d76d-4a32-8e0e-3ba54004c9ab" providerId="ADAL" clId="{61BEEF6B-B22F-5463-8E2A-7E001B17CFDA}" dt="2026-08-04T15:51:26.031" v="54" actId="790"/>
        <pc:sldMkLst>
          <pc:docMk/>
          <pc:sldMk cId="1294655604" sldId="269"/>
        </pc:sldMkLst>
        <pc:spChg chg="mod">
          <ac:chgData name="Arancibia, Janet" userId="7af9f458-d76d-4a32-8e0e-3ba54004c9ab" providerId="ADAL" clId="{61BEEF6B-B22F-5463-8E2A-7E001B17CFDA}" dt="2026-08-04T15:50:34.247" v="51" actId="20577"/>
          <ac:spMkLst>
            <pc:docMk/>
            <pc:sldMk cId="1294655604" sldId="269"/>
            <ac:spMk id="4" creationId="{89677ECE-FE3D-A8A6-03A9-2F04A0A9F2DE}"/>
          </ac:spMkLst>
        </pc:spChg>
      </pc:sldChg>
      <pc:sldChg chg="modSp mod modNotesTx">
        <pc:chgData name="Arancibia, Janet" userId="7af9f458-d76d-4a32-8e0e-3ba54004c9ab" providerId="ADAL" clId="{61BEEF6B-B22F-5463-8E2A-7E001B17CFDA}" dt="2026-08-04T15:53:35.511" v="80" actId="20577"/>
        <pc:sldMkLst>
          <pc:docMk/>
          <pc:sldMk cId="3663860457" sldId="270"/>
        </pc:sldMkLst>
        <pc:spChg chg="mod">
          <ac:chgData name="Arancibia, Janet" userId="7af9f458-d76d-4a32-8e0e-3ba54004c9ab" providerId="ADAL" clId="{61BEEF6B-B22F-5463-8E2A-7E001B17CFDA}" dt="2026-08-04T15:52:25.144" v="56" actId="20577"/>
          <ac:spMkLst>
            <pc:docMk/>
            <pc:sldMk cId="3663860457" sldId="270"/>
            <ac:spMk id="2" creationId="{6C6E0E11-F0A9-2B6B-235D-90C8E56AD2CF}"/>
          </ac:spMkLst>
        </pc:spChg>
      </pc:sldChg>
      <pc:sldChg chg="modSp mod modNotesTx">
        <pc:chgData name="Arancibia, Janet" userId="7af9f458-d76d-4a32-8e0e-3ba54004c9ab" providerId="ADAL" clId="{61BEEF6B-B22F-5463-8E2A-7E001B17CFDA}" dt="2026-08-04T15:56:11.598" v="99" actId="20577"/>
        <pc:sldMkLst>
          <pc:docMk/>
          <pc:sldMk cId="2340130936" sldId="271"/>
        </pc:sldMkLst>
        <pc:spChg chg="mod">
          <ac:chgData name="Arancibia, Janet" userId="7af9f458-d76d-4a32-8e0e-3ba54004c9ab" providerId="ADAL" clId="{61BEEF6B-B22F-5463-8E2A-7E001B17CFDA}" dt="2026-08-04T15:55:08.981" v="89" actId="947"/>
          <ac:spMkLst>
            <pc:docMk/>
            <pc:sldMk cId="2340130936" sldId="271"/>
            <ac:spMk id="4" creationId="{89677ECE-FE3D-A8A6-03A9-2F04A0A9F2DE}"/>
          </ac:spMkLst>
        </pc:spChg>
      </pc:sldChg>
      <pc:sldChg chg="modSp mod modNotesTx">
        <pc:chgData name="Arancibia, Janet" userId="7af9f458-d76d-4a32-8e0e-3ba54004c9ab" providerId="ADAL" clId="{61BEEF6B-B22F-5463-8E2A-7E001B17CFDA}" dt="2026-08-04T15:56:50.702" v="101" actId="20577"/>
        <pc:sldMkLst>
          <pc:docMk/>
          <pc:sldMk cId="2515943933" sldId="272"/>
        </pc:sldMkLst>
        <pc:spChg chg="mod">
          <ac:chgData name="Arancibia, Janet" userId="7af9f458-d76d-4a32-8e0e-3ba54004c9ab" providerId="ADAL" clId="{61BEEF6B-B22F-5463-8E2A-7E001B17CFDA}" dt="2026-08-04T15:56:46.759" v="100" actId="20577"/>
          <ac:spMkLst>
            <pc:docMk/>
            <pc:sldMk cId="2515943933" sldId="272"/>
            <ac:spMk id="6" creationId="{F0007A59-C0AE-7C55-2754-C92195DFE286}"/>
          </ac:spMkLst>
        </pc:spChg>
      </pc:sldChg>
      <pc:sldChg chg="modNotesTx">
        <pc:chgData name="Arancibia, Janet" userId="7af9f458-d76d-4a32-8e0e-3ba54004c9ab" providerId="ADAL" clId="{61BEEF6B-B22F-5463-8E2A-7E001B17CFDA}" dt="2026-08-04T15:59:41.283" v="105" actId="20577"/>
        <pc:sldMkLst>
          <pc:docMk/>
          <pc:sldMk cId="4159353120" sldId="273"/>
        </pc:sldMkLst>
      </pc:sldChg>
      <pc:sldChg chg="modSp mod">
        <pc:chgData name="Arancibia, Janet" userId="7af9f458-d76d-4a32-8e0e-3ba54004c9ab" providerId="ADAL" clId="{61BEEF6B-B22F-5463-8E2A-7E001B17CFDA}" dt="2026-08-04T15:54:10.682" v="82" actId="14100"/>
        <pc:sldMkLst>
          <pc:docMk/>
          <pc:sldMk cId="463717971" sldId="279"/>
        </pc:sldMkLst>
        <pc:spChg chg="mod">
          <ac:chgData name="Arancibia, Janet" userId="7af9f458-d76d-4a32-8e0e-3ba54004c9ab" providerId="ADAL" clId="{61BEEF6B-B22F-5463-8E2A-7E001B17CFDA}" dt="2026-08-04T15:54:10.682" v="82" actId="14100"/>
          <ac:spMkLst>
            <pc:docMk/>
            <pc:sldMk cId="463717971" sldId="279"/>
            <ac:spMk id="2" creationId="{01A54E2C-C814-73DF-E414-610880B284E1}"/>
          </ac:spMkLst>
        </pc:spChg>
      </pc:sldChg>
      <pc:sldChg chg="modNotesTx">
        <pc:chgData name="Arancibia, Janet" userId="7af9f458-d76d-4a32-8e0e-3ba54004c9ab" providerId="ADAL" clId="{61BEEF6B-B22F-5463-8E2A-7E001B17CFDA}" dt="2026-08-04T15:45:09.217" v="43" actId="790"/>
        <pc:sldMkLst>
          <pc:docMk/>
          <pc:sldMk cId="4294521893" sldId="282"/>
        </pc:sldMkLst>
      </pc:sldChg>
      <pc:sldChg chg="modSp mod">
        <pc:chgData name="Arancibia, Janet" userId="7af9f458-d76d-4a32-8e0e-3ba54004c9ab" providerId="ADAL" clId="{61BEEF6B-B22F-5463-8E2A-7E001B17CFDA}" dt="2026-08-04T16:00:10.652" v="106" actId="20577"/>
        <pc:sldMkLst>
          <pc:docMk/>
          <pc:sldMk cId="2091008181" sldId="284"/>
        </pc:sldMkLst>
        <pc:spChg chg="mod">
          <ac:chgData name="Arancibia, Janet" userId="7af9f458-d76d-4a32-8e0e-3ba54004c9ab" providerId="ADAL" clId="{61BEEF6B-B22F-5463-8E2A-7E001B17CFDA}" dt="2026-08-04T16:00:10.652" v="106" actId="20577"/>
          <ac:spMkLst>
            <pc:docMk/>
            <pc:sldMk cId="2091008181" sldId="284"/>
            <ac:spMk id="2" creationId="{CB0310C8-E13E-49A6-E8B7-87D9E7A3C0EA}"/>
          </ac:spMkLst>
        </pc:spChg>
      </pc:sldChg>
      <pc:sldMasterChg chg="modSldLayout">
        <pc:chgData name="Arancibia, Janet" userId="7af9f458-d76d-4a32-8e0e-3ba54004c9ab" providerId="ADAL" clId="{61BEEF6B-B22F-5463-8E2A-7E001B17CFDA}" dt="2026-08-04T16:00:42.912" v="109" actId="14100"/>
        <pc:sldMasterMkLst>
          <pc:docMk/>
          <pc:sldMasterMk cId="0" sldId="2147483648"/>
        </pc:sldMasterMkLst>
        <pc:sldLayoutChg chg="addSp delSp modSp mod">
          <pc:chgData name="Arancibia, Janet" userId="7af9f458-d76d-4a32-8e0e-3ba54004c9ab" providerId="ADAL" clId="{61BEEF6B-B22F-5463-8E2A-7E001B17CFDA}" dt="2026-08-04T15:36:35.727" v="1"/>
          <pc:sldLayoutMkLst>
            <pc:docMk/>
            <pc:sldMasterMk cId="0" sldId="2147483648"/>
            <pc:sldLayoutMk cId="0" sldId="2147483655"/>
          </pc:sldLayoutMkLst>
          <pc:spChg chg="add mod">
            <ac:chgData name="Arancibia, Janet" userId="7af9f458-d76d-4a32-8e0e-3ba54004c9ab" providerId="ADAL" clId="{61BEEF6B-B22F-5463-8E2A-7E001B17CFDA}" dt="2026-08-04T15:36:35.727" v="1"/>
            <ac:spMkLst>
              <pc:docMk/>
              <pc:sldMasterMk cId="0" sldId="2147483648"/>
              <pc:sldLayoutMk cId="0" sldId="2147483655"/>
              <ac:spMk id="2" creationId="{C52F27CC-8375-850B-23B2-B55492155D84}"/>
            </ac:spMkLst>
          </pc:spChg>
          <pc:spChg chg="del">
            <ac:chgData name="Arancibia, Janet" userId="7af9f458-d76d-4a32-8e0e-3ba54004c9ab" providerId="ADAL" clId="{61BEEF6B-B22F-5463-8E2A-7E001B17CFDA}" dt="2026-08-04T15:36:34.429" v="0" actId="478"/>
            <ac:spMkLst>
              <pc:docMk/>
              <pc:sldMasterMk cId="0" sldId="2147483648"/>
              <pc:sldLayoutMk cId="0" sldId="2147483655"/>
              <ac:spMk id="10" creationId="{4A85D004-5D85-53FB-5D9A-738F266080B5}"/>
            </ac:spMkLst>
          </pc:spChg>
        </pc:sldLayoutChg>
        <pc:sldLayoutChg chg="modSp mod">
          <pc:chgData name="Arancibia, Janet" userId="7af9f458-d76d-4a32-8e0e-3ba54004c9ab" providerId="ADAL" clId="{61BEEF6B-B22F-5463-8E2A-7E001B17CFDA}" dt="2026-08-04T16:00:42.912" v="109"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6:00:42.912" v="109" actId="14100"/>
            <ac:spMkLst>
              <pc:docMk/>
              <pc:sldMasterMk cId="0" sldId="2147483648"/>
              <pc:sldLayoutMk cId="1379526535" sldId="2147483670"/>
              <ac:spMk id="2" creationId="{44091D46-E109-D305-1B3B-4D9E420A1454}"/>
            </ac:spMkLst>
          </pc:spChg>
          <pc:spChg chg="mod">
            <ac:chgData name="Arancibia, Janet" userId="7af9f458-d76d-4a32-8e0e-3ba54004c9ab" providerId="ADAL" clId="{61BEEF6B-B22F-5463-8E2A-7E001B17CFDA}" dt="2026-08-04T16:00:34.500" v="107"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16:00:39" v="108" actId="14100"/>
            <ac:spMkLst>
              <pc:docMk/>
              <pc:sldMasterMk cId="0" sldId="2147483648"/>
              <pc:sldLayoutMk cId="1379526535" sldId="2147483670"/>
              <ac:spMk id="10" creationId="{DB064F54-4F9F-1371-978E-3EE7E8EA80F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¿Alguna vez han experimentado la tentación? Una pregunta tonta, ¿verdad? ¡Claro que sí la han experimentado! Todos luchamos contra la tentación. En Romanos 6 y 7, Pablo explora la relación entre la tentación y el pecado antes de describir la solución de Dios. </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inicial—Ni lo pienses</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Pida a sus alumnos que se sienten en silencio unos momentos y no piensen en un oso blanco. Después de unos momentos, pregunte cuántos lograron no pensar en un oso blanco. Explíqueles que unos académicos realizaron un experimento real como este, el cual proporcionó evidencia de algo llamado la Teoría del Proceso Irónico, que es la idea de que intentar suprimir un pensamiento en realidad lo hace más frecuente en la mente.</a:t>
            </a:r>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En Romanos 7:7,8, Pablo presenta un argumento que se alinea con la Teoría del Proceso Irónico. Él observa que, al decir a nuestro yo que no codicie, la Ley nos hizo codiciar aun más. Esto no fue culpa de la Ley; fue el pecado aprovechándose de la Ley.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Romanos 7 y 8 presentan su propio contraste entre las malas y las buenas noticias. En el capítulo 7, Pablo describe la mala noticia de nuestra lucha universal contra la tentación. Ninguna fuerza de voluntad es suficiente para nosotros mismos vencer el pecado. Luego, en el capítulo 8, Pablo presenta la buena noticia de la salvación. Mediante el sacrificio de Jesús y el poder santificador del Espíritu Santo, podemos ser liberados del poder del pecado que conduce a la muerte (v. 2).</a:t>
            </a:r>
            <a:endParaRPr lang="es-ES_tradnl" sz="1200" b="1" kern="1200" dirty="0">
              <a:solidFill>
                <a:schemeClr val="tx1"/>
              </a:solidFill>
              <a:effectLst/>
              <a:latin typeface="+mn-lt"/>
              <a:ea typeface="+mn-ea"/>
              <a:cs typeface="+mn-cs"/>
            </a:endParaRP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8:1–4 (NTV)</a:t>
            </a:r>
          </a:p>
          <a:p>
            <a:endParaRPr lang="es-ES_tradnl" b="1" noProof="0" dirty="0">
              <a:effectLst/>
            </a:endParaRPr>
          </a:p>
          <a:p>
            <a:r>
              <a:rPr lang="es-ES_tradnl" sz="1200" b="0" i="0" kern="1200" noProof="0" dirty="0">
                <a:solidFill>
                  <a:schemeClr val="tx1"/>
                </a:solidFill>
                <a:effectLst/>
                <a:latin typeface="+mn-lt"/>
                <a:ea typeface="+mn-ea"/>
                <a:cs typeface="+mn-cs"/>
              </a:rPr>
              <a:t>Por lo tanto, ya no hay condenación para los que pertenecen a Cristo Jesús;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y porque ustedes pertenecen a él, el poder del Espíritu que da vida los ha libertado del poder del pecado, que lleva a la muerte.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La ley de Moisés no podía salvarnos, porque nuestra naturaleza pecaminosa</a:t>
            </a:r>
            <a:r>
              <a:rPr lang="es-ES_tradnl" sz="1200" b="0" i="0" kern="1200" baseline="30000" noProof="0" dirty="0">
                <a:solidFill>
                  <a:schemeClr val="tx1"/>
                </a:solidFill>
                <a:effectLst/>
                <a:latin typeface="+mn-lt"/>
                <a:ea typeface="+mn-ea"/>
                <a:cs typeface="+mn-cs"/>
              </a:rPr>
              <a:t> </a:t>
            </a:r>
            <a:r>
              <a:rPr lang="es-ES_tradnl" sz="1200" b="0" i="0" kern="1200" noProof="0" dirty="0">
                <a:solidFill>
                  <a:schemeClr val="tx1"/>
                </a:solidFill>
                <a:effectLst/>
                <a:latin typeface="+mn-lt"/>
                <a:ea typeface="+mn-ea"/>
                <a:cs typeface="+mn-cs"/>
              </a:rPr>
              <a:t>es débil. Así que Dios hizo lo que la ley no podía hacer. Él envió a su propio Hijo en un cuerpo como el que nosotros los pecadores tenemos; y en ese cuerpo, mediante la entrega de su Hijo como sacrificio por nuestros pecados, Dios declaró el fin del dominio que el pecado tenía sobre nosotros.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Lo hizo para que se cumpliera totalmente la exigencia justa de la ley a favor de nosotros, que ya no seguimos a nuestra naturaleza pecaminosa sino que seguimos al Espíritu.</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8:5–9 (NTV)</a:t>
            </a:r>
          </a:p>
          <a:p>
            <a:endParaRPr lang="es-ES_tradnl" b="1" noProof="0" dirty="0">
              <a:effectLst/>
            </a:endParaRPr>
          </a:p>
          <a:p>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Los que están dominados por la naturaleza pecaminosa piensan en cosas pecaminosas, pero los que son controlados por el Espíritu Santo piensan en las cosas que agradan al Espíritu.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Por lo tanto, permitir que la naturaleza pecaminosa les controle la mente lleva a la muerte. Pero permitir que el Espíritu les controle la mente lleva a la vida y a la paz.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Pues la naturaleza pecaminosa es enemiga de Dios siempre. Nunca obedeció las leyes de Dios y jamás lo hará.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Por eso, los que todavía viven bajo el dominio de la naturaleza pecaminosa nunca pueden agradar a Dios.</a:t>
            </a:r>
          </a:p>
          <a:p>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Pero ustedes no están dominados por su naturaleza pecaminosa. Son controlados por el Espíritu si el Espíritu de Dios vive en ustedes. (Y recuerden que los que no tienen al Espíritu de Cristo en ellos, de ninguna manera pertenecen a él).</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8:10, 11</a:t>
            </a:r>
          </a:p>
          <a:p>
            <a:endParaRPr lang="es-ES_tradnl" b="1" noProof="0" dirty="0">
              <a:effectLst/>
            </a:endParaRPr>
          </a:p>
          <a:p>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Pero si Cristo está en vosotros, el cuerpo en verdad está muerto a causa del pecado, mas el espíritu vive a causa de la justicia.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Y si el Espíritu de aquel que levantó de los muertos a Jesús mora en vosotros, el que levantó de los muertos a Cristo Jesús vivificará también vuestros cuerpos mortales por su Espíritu que mora en vosotros.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Ya, pero todavía no </a:t>
            </a:r>
            <a:r>
              <a:rPr lang="es-ES_tradnl" b="0" noProof="0" dirty="0">
                <a:solidFill>
                  <a:srgbClr val="141413"/>
                </a:solidFill>
                <a:effectLst/>
                <a:highlight>
                  <a:srgbClr val="00FFFF"/>
                </a:highlight>
                <a:latin typeface="Helvetica" pitchFamily="2" charset="0"/>
              </a:rPr>
              <a:t>• pg. 46,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un artículo que explica el concepto del «ya, pero todavía no» con una ilustración de la Segunda Guerra Mundial.</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noProof="0" dirty="0">
                <a:solidFill>
                  <a:schemeClr val="tx1"/>
                </a:solidFill>
                <a:effectLst/>
                <a:latin typeface="+mn-lt"/>
                <a:ea typeface="+mn-ea"/>
                <a:cs typeface="+mn-cs"/>
              </a:rPr>
              <a:t>Algunos de nosotros quizá estemos en una temporada de lucha para resistir la tentación. Independientemente de cuán fuertes o débiles nos sintamos, Jesús nos invita a todos a renunciar a nuestros vanos esfuerzos por guardar su ley y confiar en su don transformador de justicia. Cada ser humano que ha puesto su confianza en Jesús debe tener la seguridad de que el Espíritu Santo mora en él o ella. Esto nos debe animar a procurar cada día ser llenos del Espíritu de Dios. Dejemos a diario que Él centro de nuestros pensamientos y la fuerza que nos mueva a la acción. Presentémonos delante de Él como instrumentos para su gloria.</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7:1 a 8:11</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la santidad, el propósito y la limitación de la Ley.</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que los seres humanos no pueden cumplir con las exigencias justas de Dios al guardar la Ley.</a:t>
            </a:r>
          </a:p>
          <a:p>
            <a:pPr marL="685800" lvl="1" indent="-228600">
              <a:buFont typeface="+mj-lt"/>
              <a:buAutoNum type="arabicPeriod"/>
            </a:pPr>
            <a:r>
              <a:rPr lang="es-ES_tradnl" sz="800" kern="1200" dirty="0">
                <a:solidFill>
                  <a:schemeClr val="tx1"/>
                </a:solidFill>
                <a:effectLst/>
                <a:latin typeface="+mn-lt"/>
                <a:ea typeface="+mn-ea"/>
                <a:cs typeface="+mn-cs"/>
              </a:rPr>
              <a:t>Los alumnos dependerán del Espíritu para que se realice la obra de Dios en ellos.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7:14–16</a:t>
            </a:r>
          </a:p>
          <a:p>
            <a:endParaRPr lang="es-ES_tradnl" b="1" noProof="0" dirty="0">
              <a:effectLst/>
            </a:endParaRPr>
          </a:p>
          <a:p>
            <a:r>
              <a:rPr lang="es-ES_tradnl" sz="1200" b="1" i="0" kern="1200" baseline="30000" dirty="0">
                <a:solidFill>
                  <a:schemeClr val="tx1"/>
                </a:solidFill>
                <a:effectLst/>
                <a:latin typeface="+mn-lt"/>
                <a:ea typeface="+mn-ea"/>
                <a:cs typeface="+mn-cs"/>
              </a:rPr>
              <a:t>14 </a:t>
            </a:r>
            <a:r>
              <a:rPr lang="es-ES_tradnl" sz="1200" b="0" i="0" kern="1200" dirty="0">
                <a:solidFill>
                  <a:schemeClr val="tx1"/>
                </a:solidFill>
                <a:effectLst/>
                <a:latin typeface="+mn-lt"/>
                <a:ea typeface="+mn-ea"/>
                <a:cs typeface="+mn-cs"/>
              </a:rPr>
              <a:t>Porque sabemos que la ley es espiritual; mas yo soy carnal, vendido al pecado.</a:t>
            </a:r>
            <a:r>
              <a:rPr lang="es-ES_tradnl" sz="1200" b="0" i="0" u="none" strike="noStrike" kern="1200" dirty="0">
                <a:solidFill>
                  <a:schemeClr val="tx1"/>
                </a:solidFill>
                <a:effectLst/>
                <a:latin typeface="+mn-lt"/>
                <a:ea typeface="+mn-ea"/>
                <a:cs typeface="+mn-cs"/>
              </a:rPr>
              <a:t> </a:t>
            </a:r>
          </a:p>
          <a:p>
            <a:r>
              <a:rPr lang="es-ES_tradnl" sz="1200" b="1" i="0" kern="1200" baseline="30000" dirty="0">
                <a:solidFill>
                  <a:schemeClr val="tx1"/>
                </a:solidFill>
                <a:effectLst/>
                <a:latin typeface="+mn-lt"/>
                <a:ea typeface="+mn-ea"/>
                <a:cs typeface="+mn-cs"/>
              </a:rPr>
              <a:t>15 </a:t>
            </a:r>
            <a:r>
              <a:rPr lang="es-ES_tradnl" sz="1200" b="0" i="0" kern="1200" dirty="0">
                <a:solidFill>
                  <a:schemeClr val="tx1"/>
                </a:solidFill>
                <a:effectLst/>
                <a:latin typeface="+mn-lt"/>
                <a:ea typeface="+mn-ea"/>
                <a:cs typeface="+mn-cs"/>
              </a:rPr>
              <a:t>Porque lo que hago, no lo entiendo; pues no hago lo que quiero, sino lo que aborrezco, eso hago.</a:t>
            </a:r>
            <a:r>
              <a:rPr lang="es-ES_tradnl" sz="1200" b="0" i="0" u="none" strike="noStrike" kern="1200" dirty="0">
                <a:solidFill>
                  <a:schemeClr val="tx1"/>
                </a:solidFill>
                <a:effectLst/>
                <a:latin typeface="+mn-lt"/>
                <a:ea typeface="+mn-ea"/>
                <a:cs typeface="+mn-cs"/>
              </a:rPr>
              <a:t> </a:t>
            </a:r>
          </a:p>
          <a:p>
            <a:r>
              <a:rPr lang="es-ES_tradnl" sz="1200" b="1" i="0" kern="1200" baseline="30000" dirty="0">
                <a:solidFill>
                  <a:schemeClr val="tx1"/>
                </a:solidFill>
                <a:effectLst/>
                <a:latin typeface="+mn-lt"/>
                <a:ea typeface="+mn-ea"/>
                <a:cs typeface="+mn-cs"/>
              </a:rPr>
              <a:t>16 </a:t>
            </a:r>
            <a:r>
              <a:rPr lang="es-ES_tradnl" sz="1200" b="0" i="0" kern="1200" dirty="0">
                <a:solidFill>
                  <a:schemeClr val="tx1"/>
                </a:solidFill>
                <a:effectLst/>
                <a:latin typeface="+mn-lt"/>
                <a:ea typeface="+mn-ea"/>
                <a:cs typeface="+mn-cs"/>
              </a:rPr>
              <a:t>Y si lo que no quiero, esto hago, apruebo que la ley es buena.</a:t>
            </a:r>
            <a:endParaRPr lang="es-ES_tradnl" sz="1200" b="0" i="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¿Quién es el «yo» en Romanos 7? </a:t>
            </a:r>
            <a:r>
              <a:rPr lang="es-ES_tradnl" b="0" noProof="0" dirty="0">
                <a:solidFill>
                  <a:srgbClr val="141413"/>
                </a:solidFill>
                <a:effectLst/>
                <a:highlight>
                  <a:srgbClr val="00FFFF"/>
                </a:highlight>
                <a:latin typeface="Helvetica" pitchFamily="2" charset="0"/>
              </a:rPr>
              <a:t>• pg. 44,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compararán detalles de Romanos 7 con otras enseñanzas de Pablo en Romanos para comprender mejor su mensaje sobre cómo vencer el pecado.</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7:17–23</a:t>
            </a:r>
          </a:p>
          <a:p>
            <a:endParaRPr lang="es-ES_tradnl" b="1" noProof="0" dirty="0">
              <a:effectLst/>
            </a:endParaRPr>
          </a:p>
          <a:p>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De manera que ya no soy yo quien hace aquello, sino el pecado que mora en mí.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Y yo sé que en mí, esto es, en mi carne, no mora el bien; porque el querer el bien está en mí, pero no el hacerlo.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Porque no hago el bien que quiero, sino el mal que no quiero, eso hago.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Y si hago lo que no quiero, ya no lo hago yo, sino el pecado que mora en mí.</a:t>
            </a:r>
          </a:p>
          <a:p>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Así que, queriendo yo hacer el bien, hallo esta ley: que el mal está en mí.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Porque según el hombre interior, me deleito en la ley de Dios;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pero veo otra ley en mis miembros, que se rebela contra la ley de mi mente, y que me lleva cautivo a la ley del pecado que está en mis miembros.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Ayuda para las conductas adictivas </a:t>
            </a:r>
            <a:r>
              <a:rPr lang="es-ES_tradnl" b="0" noProof="0" dirty="0">
                <a:solidFill>
                  <a:srgbClr val="141413"/>
                </a:solidFill>
                <a:effectLst/>
                <a:highlight>
                  <a:srgbClr val="00FFFF"/>
                </a:highlight>
                <a:latin typeface="Helvetica" pitchFamily="2" charset="0"/>
              </a:rPr>
              <a:t>• pg. 45,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Use esta hoja de trabajo para dirigir una discusión como grupo sobre la ayuda que su iglesia y la comunidad pueden dar a quienes luchan con conductas adictivas.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7:24,25</a:t>
            </a:r>
          </a:p>
          <a:p>
            <a:endParaRPr lang="es-ES_tradnl" b="1" noProof="0" dirty="0">
              <a:solidFill>
                <a:srgbClr val="FF0000"/>
              </a:solidFill>
              <a:effectLst/>
              <a:highlight>
                <a:srgbClr val="FFFF00"/>
              </a:highlight>
            </a:endParaRPr>
          </a:p>
          <a:p>
            <a:r>
              <a:rPr lang="es-ES_tradnl" sz="1200" b="1" i="0" kern="1200" baseline="30000" dirty="0">
                <a:solidFill>
                  <a:schemeClr val="tx1"/>
                </a:solidFill>
                <a:effectLst/>
                <a:highlight>
                  <a:srgbClr val="FFFF00"/>
                </a:highlight>
                <a:latin typeface="+mn-lt"/>
                <a:ea typeface="+mn-ea"/>
                <a:cs typeface="+mn-cs"/>
              </a:rPr>
              <a:t>24 </a:t>
            </a:r>
            <a:r>
              <a:rPr lang="es-ES_tradnl" sz="1200" b="0" i="0" kern="1200" dirty="0">
                <a:solidFill>
                  <a:schemeClr val="tx1"/>
                </a:solidFill>
                <a:effectLst/>
                <a:highlight>
                  <a:srgbClr val="FFFF00"/>
                </a:highlight>
                <a:latin typeface="+mn-lt"/>
                <a:ea typeface="+mn-ea"/>
                <a:cs typeface="+mn-cs"/>
              </a:rPr>
              <a:t>¡Miserable de mí! ¿quién me librará de este cuerpo de muerte?</a:t>
            </a:r>
            <a:r>
              <a:rPr lang="es-ES_tradnl" sz="1200" b="1" i="0" kern="1200" baseline="30000" dirty="0">
                <a:solidFill>
                  <a:schemeClr val="tx1"/>
                </a:solidFill>
                <a:effectLst/>
                <a:highlight>
                  <a:srgbClr val="FFFF00"/>
                </a:highlight>
                <a:latin typeface="+mn-lt"/>
                <a:ea typeface="+mn-ea"/>
                <a:cs typeface="+mn-cs"/>
              </a:rPr>
              <a:t>25 </a:t>
            </a:r>
            <a:r>
              <a:rPr lang="es-ES_tradnl" sz="1200" b="0" i="0" kern="1200" dirty="0">
                <a:solidFill>
                  <a:schemeClr val="tx1"/>
                </a:solidFill>
                <a:effectLst/>
                <a:highlight>
                  <a:srgbClr val="FFFF00"/>
                </a:highlight>
                <a:latin typeface="+mn-lt"/>
                <a:ea typeface="+mn-ea"/>
                <a:cs typeface="+mn-cs"/>
              </a:rPr>
              <a:t>Gracias doy a Dios, por Jesucristo Señor nuestro. Así que, yo mismo con la mente sirvo a la ley de Dios, mas con la carne a la ley del pecado.</a:t>
            </a:r>
            <a:endParaRPr lang="es-ES_tradnl" sz="1200" kern="1200" noProof="0" dirty="0">
              <a:solidFill>
                <a:schemeClr val="tx1"/>
              </a:solidFill>
              <a:effectLst/>
              <a:highlight>
                <a:srgbClr val="FFFF00"/>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9541E5C-0005-0514-B3E3-6C3239D2F836}"/>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7" name="AutoShape 4">
            <a:extLst>
              <a:ext uri="{FF2B5EF4-FFF2-40B4-BE49-F238E27FC236}">
                <a16:creationId xmlns:a16="http://schemas.microsoft.com/office/drawing/2014/main" id="{C8EF7FEA-22EE-4B24-934E-707214D595E7}"/>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C5459B11-09F2-2DDA-28EC-D57BD3FB9A2E}"/>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9" name="AutoShape 4">
            <a:extLst>
              <a:ext uri="{FF2B5EF4-FFF2-40B4-BE49-F238E27FC236}">
                <a16:creationId xmlns:a16="http://schemas.microsoft.com/office/drawing/2014/main" id="{8E6A29F9-2BC3-F15B-2F85-27630271C72F}"/>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11" name="Group 10">
            <a:extLst>
              <a:ext uri="{FF2B5EF4-FFF2-40B4-BE49-F238E27FC236}">
                <a16:creationId xmlns:a16="http://schemas.microsoft.com/office/drawing/2014/main" id="{7AEAABAD-9F65-452E-5AC7-169851E16F8F}"/>
              </a:ext>
            </a:extLst>
          </p:cNvPr>
          <p:cNvGrpSpPr/>
          <p:nvPr userDrawn="1"/>
        </p:nvGrpSpPr>
        <p:grpSpPr>
          <a:xfrm>
            <a:off x="1321250" y="6362700"/>
            <a:ext cx="5406665" cy="2667000"/>
            <a:chOff x="1157812" y="6283944"/>
            <a:chExt cx="5603348" cy="2667000"/>
          </a:xfrm>
        </p:grpSpPr>
        <p:sp>
          <p:nvSpPr>
            <p:cNvPr id="12" name="TextBox 6">
              <a:extLst>
                <a:ext uri="{FF2B5EF4-FFF2-40B4-BE49-F238E27FC236}">
                  <a16:creationId xmlns:a16="http://schemas.microsoft.com/office/drawing/2014/main" id="{75CD8A37-A089-EA6A-36C4-E70CE0E9252D}"/>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3" name="TextBox 6">
              <a:extLst>
                <a:ext uri="{FF2B5EF4-FFF2-40B4-BE49-F238E27FC236}">
                  <a16:creationId xmlns:a16="http://schemas.microsoft.com/office/drawing/2014/main" id="{E07ED483-9597-0D3C-6C8A-22D20CFE6068}"/>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4" name="TextBox 8">
            <a:extLst>
              <a:ext uri="{FF2B5EF4-FFF2-40B4-BE49-F238E27FC236}">
                <a16:creationId xmlns:a16="http://schemas.microsoft.com/office/drawing/2014/main" id="{A9782437-8939-85A8-4C3F-D1EC58006D40}"/>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5" name="Picture 14">
            <a:extLst>
              <a:ext uri="{FF2B5EF4-FFF2-40B4-BE49-F238E27FC236}">
                <a16:creationId xmlns:a16="http://schemas.microsoft.com/office/drawing/2014/main" id="{EEEC3D4A-070D-4055-4D6B-1716F51C3AF7}"/>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2" name="TextBox 7">
            <a:extLst>
              <a:ext uri="{FF2B5EF4-FFF2-40B4-BE49-F238E27FC236}">
                <a16:creationId xmlns:a16="http://schemas.microsoft.com/office/drawing/2014/main" id="{C52F27CC-8375-850B-23B2-B55492155D84}"/>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14909"/>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0840E034-41DE-0796-18DC-B9E1D203FA50}"/>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8:6</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9733"/>
                    </a14:imgEffect>
                  </a14:imgLayer>
                </a14:imgProps>
              </a:ext>
              <a:ext uri="{28A0092B-C50C-407E-A947-70E740481C1C}">
                <a14:useLocalDpi xmlns:a14="http://schemas.microsoft.com/office/drawing/2010/main" val="0"/>
              </a:ext>
            </a:extLst>
          </a:blip>
          <a:srcRect t="6992" b="6992"/>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LUCHAS CON EL PECADO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6895" t="7940" r="3" b="11296"/>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SIN CONDENACIÓN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ESPÍRITU QUE MORA EN NOSOTROS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09E745-8CBC-5A8A-0A42-97621C98876B}"/>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10F5853C-B7B7-3A77-C388-B916DA74A80F}"/>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11" name="TextBox 10">
            <a:extLst>
              <a:ext uri="{FF2B5EF4-FFF2-40B4-BE49-F238E27FC236}">
                <a16:creationId xmlns:a16="http://schemas.microsoft.com/office/drawing/2014/main" id="{3A71FA7A-2170-D6E4-BFD1-EE6E35234784}"/>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AD57AE41-E990-5176-C9B7-DCF5F603BA73}"/>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458201" y="2253309"/>
            <a:ext cx="9829800" cy="5780383"/>
            <a:chOff x="-296237" y="0"/>
            <a:chExt cx="3330829" cy="1955339"/>
          </a:xfrm>
        </p:grpSpPr>
        <p:sp>
          <p:nvSpPr>
            <p:cNvPr id="5" name="Freeform 4">
              <a:extLst>
                <a:ext uri="{FF2B5EF4-FFF2-40B4-BE49-F238E27FC236}">
                  <a16:creationId xmlns:a16="http://schemas.microsoft.com/office/drawing/2014/main" id="{B19803EB-0502-2CAA-D100-8A9FDD604CF3}"/>
                </a:ext>
              </a:extLst>
            </p:cNvPr>
            <p:cNvSpPr/>
            <p:nvPr/>
          </p:nvSpPr>
          <p:spPr>
            <a:xfrm>
              <a:off x="-296237" y="0"/>
              <a:ext cx="3330829"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8896350" y="4623372"/>
            <a:ext cx="9406967" cy="62928"/>
          </a:xfrm>
          <a:prstGeom prst="rect">
            <a:avLst/>
          </a:prstGeom>
          <a:solidFill>
            <a:srgbClr val="83454D"/>
          </a:solidFill>
        </p:spPr>
        <p:txBody>
          <a:bodyPr/>
          <a:lstStyle/>
          <a:p>
            <a:endParaRPr lang="en-US"/>
          </a:p>
        </p:txBody>
      </p:sp>
      <p:sp>
        <p:nvSpPr>
          <p:cNvPr id="2" name="TextBox 1">
            <a:extLst>
              <a:ext uri="{FF2B5EF4-FFF2-40B4-BE49-F238E27FC236}">
                <a16:creationId xmlns:a16="http://schemas.microsoft.com/office/drawing/2014/main" id="{44091D46-E109-D305-1B3B-4D9E420A1454}"/>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DB064F54-4F9F-1371-978E-3EE7E8EA80F0}"/>
              </a:ext>
            </a:extLst>
          </p:cNvPr>
          <p:cNvSpPr txBox="1"/>
          <p:nvPr userDrawn="1"/>
        </p:nvSpPr>
        <p:spPr>
          <a:xfrm>
            <a:off x="8896350" y="4976994"/>
            <a:ext cx="824865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5A6203F3-3723-C765-A463-C616F20E3CA9}"/>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12" name="AutoShape 7">
            <a:extLst>
              <a:ext uri="{FF2B5EF4-FFF2-40B4-BE49-F238E27FC236}">
                <a16:creationId xmlns:a16="http://schemas.microsoft.com/office/drawing/2014/main" id="{F5EA1749-7738-2D74-69CD-FF7CF41BAF95}"/>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13" name="AutoShape 4">
            <a:extLst>
              <a:ext uri="{FF2B5EF4-FFF2-40B4-BE49-F238E27FC236}">
                <a16:creationId xmlns:a16="http://schemas.microsoft.com/office/drawing/2014/main" id="{00A3F744-7A5C-86ED-3E89-43C6E464D715}"/>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14" name="TextBox 13">
            <a:extLst>
              <a:ext uri="{FF2B5EF4-FFF2-40B4-BE49-F238E27FC236}">
                <a16:creationId xmlns:a16="http://schemas.microsoft.com/office/drawing/2014/main" id="{655E630D-3F46-A9DF-C9E5-E90D889B50F9}"/>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5" name="Picture 14">
            <a:extLst>
              <a:ext uri="{FF2B5EF4-FFF2-40B4-BE49-F238E27FC236}">
                <a16:creationId xmlns:a16="http://schemas.microsoft.com/office/drawing/2014/main" id="{D95278A0-4F12-874B-FB7A-0BEC28746A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10—LA VIDA EN EL ESPÍRITU</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8:1–4 (NTV)</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RESCATE DE DIOS</a:t>
            </a:r>
          </a:p>
        </p:txBody>
      </p:sp>
      <p:sp>
        <p:nvSpPr>
          <p:cNvPr id="2" name="TextBox 5">
            <a:extLst>
              <a:ext uri="{FF2B5EF4-FFF2-40B4-BE49-F238E27FC236}">
                <a16:creationId xmlns:a16="http://schemas.microsoft.com/office/drawing/2014/main" id="{6C6E0E11-F0A9-2B6B-235D-90C8E56AD2CF}"/>
              </a:ext>
            </a:extLst>
          </p:cNvPr>
          <p:cNvSpPr txBox="1"/>
          <p:nvPr/>
        </p:nvSpPr>
        <p:spPr>
          <a:xfrm>
            <a:off x="94143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7:24,25</a:t>
            </a:r>
          </a:p>
        </p:txBody>
      </p:sp>
      <p:sp>
        <p:nvSpPr>
          <p:cNvPr id="3" name="TextBox 6">
            <a:extLst>
              <a:ext uri="{FF2B5EF4-FFF2-40B4-BE49-F238E27FC236}">
                <a16:creationId xmlns:a16="http://schemas.microsoft.com/office/drawing/2014/main" id="{DF669DF5-ACA8-4511-0FF7-EFF0FF4A3F7F}"/>
              </a:ext>
            </a:extLst>
          </p:cNvPr>
          <p:cNvSpPr txBox="1"/>
          <p:nvPr/>
        </p:nvSpPr>
        <p:spPr>
          <a:xfrm>
            <a:off x="9414305" y="5416686"/>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 REQUIERE UN RESCATE</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991600" cy="3877985"/>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¿Cómo podemos acoger plenamente el aspecto de la «no condenación» de la obra salvadora de Dios en Jesús? ¿Qué nos impide comprender y experimentar esta verdad?</a:t>
            </a:r>
          </a:p>
          <a:p>
            <a:pPr marL="571500" indent="-571500">
              <a:buFont typeface="Arial" panose="020B0604020202020204" pitchFamily="34" charset="0"/>
              <a:buChar char="•"/>
            </a:pPr>
            <a:r>
              <a:rPr lang="es-ES_tradnl" sz="3600" noProof="0" dirty="0">
                <a:solidFill>
                  <a:schemeClr val="bg1"/>
                </a:solidFill>
                <a:latin typeface="Corbel" panose="020B0503020204020204" pitchFamily="34" charset="0"/>
              </a:rPr>
              <a:t>¿En qué se diferencia seguir nuestra naturaleza pecaminosa de seguir al Espíritu (Romanos 8:4)?</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8:5–9 (</a:t>
            </a:r>
            <a:r>
              <a:rPr lang="en-US" sz="3200" cap="small" spc="169" dirty="0" err="1">
                <a:solidFill>
                  <a:srgbClr val="FFFFFF"/>
                </a:solidFill>
                <a:latin typeface="Franklin Gothic Medium" panose="020B0603020102020204" pitchFamily="34" charset="0"/>
              </a:rPr>
              <a:t>ntv</a:t>
            </a:r>
            <a:r>
              <a:rPr lang="en-US" sz="3200" spc="169" dirty="0">
                <a:solidFill>
                  <a:srgbClr val="FFFFFF"/>
                </a:solidFill>
                <a:latin typeface="Franklin Gothic Medium" panose="020B0603020102020204" pitchFamily="34" charset="0"/>
              </a:rPr>
              <a:t>)</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VIVIR SEGÚN EL ESPÍRITU</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57250" y="3924300"/>
            <a:ext cx="8305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contrasta Pablo el Espíritu y la carne en este pasaje?</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podríamos describir la vida de alguien que está controlado por el Espíritu? ¿Qué ejemplos hemos observado en otras personas?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8:10, 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ACERCA DE NUESTRO CUERPO</a:t>
            </a:r>
          </a:p>
        </p:txBody>
      </p:sp>
      <p:sp>
        <p:nvSpPr>
          <p:cNvPr id="2" name="TextBox 5">
            <a:extLst>
              <a:ext uri="{FF2B5EF4-FFF2-40B4-BE49-F238E27FC236}">
                <a16:creationId xmlns:a16="http://schemas.microsoft.com/office/drawing/2014/main" id="{FA9FD989-009B-D1BD-2D07-7168FB41634C}"/>
              </a:ext>
            </a:extLst>
          </p:cNvPr>
          <p:cNvSpPr txBox="1"/>
          <p:nvPr/>
        </p:nvSpPr>
        <p:spPr>
          <a:xfrm>
            <a:off x="94905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8:5–9</a:t>
            </a:r>
          </a:p>
        </p:txBody>
      </p:sp>
      <p:sp>
        <p:nvSpPr>
          <p:cNvPr id="3" name="TextBox 6">
            <a:extLst>
              <a:ext uri="{FF2B5EF4-FFF2-40B4-BE49-F238E27FC236}">
                <a16:creationId xmlns:a16="http://schemas.microsoft.com/office/drawing/2014/main" id="{8D30EE9B-9BDF-0838-D40A-AF63F3C25824}"/>
              </a:ext>
            </a:extLst>
          </p:cNvPr>
          <p:cNvSpPr txBox="1"/>
          <p:nvPr/>
        </p:nvSpPr>
        <p:spPr>
          <a:xfrm>
            <a:off x="9490505" y="538163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VIVIR SEGÚN EL ESPÍRITU</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experimentamos la tensión de estar en el «ya, pero todavía no» del reino de Dios?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enseñan estos versículos sobre cada persona de la Trinidad?</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066800" y="3086100"/>
            <a:ext cx="7848600" cy="609397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Al pasar tiempo con Dios diariamente esta semana, preséntese intencionalmente como instrumento para su servicio.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Piense en alguien que esté luchando con el pecado y necesite encontrar respuestas en Jesús. Acérquese a él o ella con la esperanza del evangelio.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Anime a una hermana o hermano cristiano con algo que haya aprendido en Romanos.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14477" y="6174344"/>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está obrando por el bien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de sus amados hijos.</a:t>
            </a:r>
          </a:p>
        </p:txBody>
      </p:sp>
      <p:sp>
        <p:nvSpPr>
          <p:cNvPr id="3" name="TextBox 2">
            <a:extLst>
              <a:ext uri="{FF2B5EF4-FFF2-40B4-BE49-F238E27FC236}">
                <a16:creationId xmlns:a16="http://schemas.microsoft.com/office/drawing/2014/main" id="{0F76A27E-B194-9A4C-902F-1B6661D4C273}"/>
              </a:ext>
            </a:extLst>
          </p:cNvPr>
          <p:cNvSpPr txBox="1"/>
          <p:nvPr/>
        </p:nvSpPr>
        <p:spPr>
          <a:xfrm>
            <a:off x="9733527" y="3619500"/>
            <a:ext cx="7906385"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PRIVILEGIOS, ESPERANZA Y SEGURIDAD</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B0672FF-CAFD-0ADF-B3A7-089DF690F858}"/>
              </a:ext>
            </a:extLst>
          </p:cNvPr>
          <p:cNvSpPr txBox="1"/>
          <p:nvPr/>
        </p:nvSpPr>
        <p:spPr>
          <a:xfrm>
            <a:off x="9702445" y="6362700"/>
            <a:ext cx="73663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El Espíritu Santo nos libera de la ley del pecado y la muerte.</a:t>
            </a:r>
          </a:p>
        </p:txBody>
      </p:sp>
      <p:sp>
        <p:nvSpPr>
          <p:cNvPr id="5" name="TextBox 4">
            <a:extLst>
              <a:ext uri="{FF2B5EF4-FFF2-40B4-BE49-F238E27FC236}">
                <a16:creationId xmlns:a16="http://schemas.microsoft.com/office/drawing/2014/main" id="{0C8DABC1-6F16-EC2F-3A94-20AA51454B4C}"/>
              </a:ext>
            </a:extLst>
          </p:cNvPr>
          <p:cNvSpPr txBox="1"/>
          <p:nvPr/>
        </p:nvSpPr>
        <p:spPr>
          <a:xfrm>
            <a:off x="9702445" y="40767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VIDA EN EL ESPÍRITU</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312504"/>
            <a:ext cx="7543800" cy="1661993"/>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El ocuparse de la carne es muerte,</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pero el ocuparse del Espíritu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es vida y paz.</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077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SANTA LEY DE DIOS</a:t>
            </a:r>
          </a:p>
          <a:p>
            <a:pPr>
              <a:lnSpc>
                <a:spcPts val="3840"/>
              </a:lnSpc>
            </a:pPr>
            <a:r>
              <a:rPr lang="en-US" sz="3200" spc="160" dirty="0">
                <a:solidFill>
                  <a:srgbClr val="FFFFFF"/>
                </a:solidFill>
                <a:latin typeface="Franklin Gothic Medium" panose="020B0603020102020204" pitchFamily="34" charset="0"/>
              </a:rPr>
              <a:t>Romanos 7:14–16</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92202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¿Qué consejo le daría a un nuevo cristiano que le confiesa: «Realmente no me entiendo a mí mismo, porque quiero hacer lo correcto, pero no lo hago. En cambio, hago lo que detesto» (Romanos 7:15)?</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¿Cuáles son algunos métodos poco eficaces para lidiar con la tentación? ¿Cuáles son los métodos efectivos?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395255" y="73914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7:17–23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896100"/>
            <a:ext cx="7844995"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FUERZA DE VOLUNTAD NO TRIUNFA</a:t>
            </a:r>
          </a:p>
        </p:txBody>
      </p:sp>
      <p:sp>
        <p:nvSpPr>
          <p:cNvPr id="2" name="TextBox 6">
            <a:extLst>
              <a:ext uri="{FF2B5EF4-FFF2-40B4-BE49-F238E27FC236}">
                <a16:creationId xmlns:a16="http://schemas.microsoft.com/office/drawing/2014/main" id="{E63684E9-5AC4-A692-4A21-B3E3236E5712}"/>
              </a:ext>
            </a:extLst>
          </p:cNvPr>
          <p:cNvSpPr txBox="1"/>
          <p:nvPr/>
        </p:nvSpPr>
        <p:spPr>
          <a:xfrm>
            <a:off x="9525000" y="5524500"/>
            <a:ext cx="80772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SANTA LEY DE DIOS</a:t>
            </a:r>
          </a:p>
          <a:p>
            <a:pPr>
              <a:lnSpc>
                <a:spcPts val="3840"/>
              </a:lnSpc>
            </a:pPr>
            <a:r>
              <a:rPr lang="en-US" sz="3200" spc="160" dirty="0">
                <a:solidFill>
                  <a:srgbClr val="FFFFFF"/>
                </a:solidFill>
                <a:latin typeface="Franklin Gothic Medium" panose="020B0603020102020204" pitchFamily="34" charset="0"/>
              </a:rPr>
              <a:t>Romanos 7:14–16</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Pablo afirma que una mejor información no produce una vida justa. ¿Confirma o contradice su experiencia esta afirmación? ¿En qué sentido?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puede su iglesia ayudar a hermanos y hermanas que luchan con adicciones?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7:24,25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 REQUIERE UN RESCATE</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91440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rPr>
              <a:t>¿Cómo puede alguien pasar de la agonizante desesperación de Romanos 7:24 a la esperanza renovada de 7:25?</a:t>
            </a:r>
          </a:p>
          <a:p>
            <a:pPr marL="285750" indent="-285750">
              <a:buFont typeface="Arial" panose="020B0604020202020204" pitchFamily="34" charset="0"/>
              <a:buChar char="•"/>
            </a:pPr>
            <a:r>
              <a:rPr lang="es-ES_tradnl" sz="3600" noProof="0" dirty="0">
                <a:solidFill>
                  <a:schemeClr val="bg1"/>
                </a:solidFill>
              </a:rPr>
              <a:t>Algunos considerarían que «La respuesta está en Jesucristo» (v. 25) es trivial (y quizá se pueda expresar de maneras poco útiles). ¿Cómo podemos comunicar esta verdad eficazmente?</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18859</TotalTime>
  <Words>1795</Words>
  <Application>Microsoft Macintosh PowerPoint</Application>
  <PresentationFormat>Custom</PresentationFormat>
  <Paragraphs>106</Paragraphs>
  <Slides>18</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system-ui</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4</cp:revision>
  <dcterms:created xsi:type="dcterms:W3CDTF">2025-03-27T13:22:57Z</dcterms:created>
  <dcterms:modified xsi:type="dcterms:W3CDTF">2026-08-05T15:19:40Z</dcterms:modified>
  <dc:identifier>DAEvRMTdTXk</dc:identifier>
</cp:coreProperties>
</file>